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78" r:id="rId5"/>
    <p:sldId id="279" r:id="rId6"/>
    <p:sldId id="280" r:id="rId7"/>
    <p:sldId id="288" r:id="rId8"/>
    <p:sldId id="281" r:id="rId9"/>
    <p:sldId id="291" r:id="rId10"/>
    <p:sldId id="283" r:id="rId11"/>
    <p:sldId id="289" r:id="rId12"/>
    <p:sldId id="294" r:id="rId13"/>
    <p:sldId id="293" r:id="rId14"/>
    <p:sldId id="295" r:id="rId15"/>
    <p:sldId id="284" r:id="rId16"/>
    <p:sldId id="285" r:id="rId17"/>
    <p:sldId id="292" r:id="rId18"/>
    <p:sldId id="282" r:id="rId19"/>
    <p:sldId id="286" r:id="rId20"/>
    <p:sldId id="287" r:id="rId2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>
        <p:scale>
          <a:sx n="60" d="100"/>
          <a:sy n="60" d="100"/>
        </p:scale>
        <p:origin x="114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B012-E420-4B95-AE63-A8D98F1E9FF8}" type="datetime1">
              <a:rPr lang="es-ES" smtClean="0"/>
              <a:t>24/11/2022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83E88-2765-4140-A04D-8B1D491FFF4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28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EC11F6-780B-4A70-BC74-0ABACE79CAA5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727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s-ES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1C7952-479D-4D4B-8F19-C6026F510D9E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58912-430E-46D1-BA95-7CF218A879F9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D604E1-623C-4365-B688-201238FB20C0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2" name="Marcador de texto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ADFC75-E87D-46C2-9102-15C11F0259DB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Cuadro de texto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Cuadro de texto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s-E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E54EC6-1219-49EE-8B80-3C24DE8E5A44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texto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9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texto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2" name="Marcador de posición de texto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4DCC15-8F35-48A3-948F-896E04D77AE9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n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n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ítulo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9" name="Marcador de texto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0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1" name="Marcador de posición de texto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2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3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4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5" name="Marcador de posición de texto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26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7" name="Marcador de posición de texto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76F276-4198-468B-A622-B7B7E3766911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5F9175-B10B-4641-995C-12E45A3F36CD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CEA549-D5CD-4EAF-92DD-F120BAE2B00B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9D2F8E-7231-4034-8D2D-3DE6DA3442B3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n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704EA-5CB1-494A-9524-E0FAE6BBE6C4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842E49-C804-4EEC-9941-A438EC0B005D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CB7135-DC88-46C5-8577-B4652D9D518F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0BDDAF-5FB4-4645-B812-33656A6F2B85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3182DB-EE2B-4FEC-B9F5-C787A05118D2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7305C6AA-9D71-4080-8813-13E932244C60}" type="datetime1">
              <a:rPr lang="es-ES" noProof="0" smtClean="0"/>
              <a:t>24/11/2022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orma libre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 rtlCol="0">
            <a:normAutofit fontScale="90000"/>
          </a:bodyPr>
          <a:lstStyle/>
          <a:p>
            <a:pPr algn="l"/>
            <a:r>
              <a:rPr lang="es-ES" sz="4000" dirty="0"/>
              <a:t>Análisis de admisibilidad física de cuasiestrellas de Buchdahl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es-ES" dirty="0"/>
              <a:t>J. David D. Amaya</a:t>
            </a:r>
          </a:p>
          <a:p>
            <a:pPr algn="l" rtl="0"/>
            <a:r>
              <a:rPr lang="es-ES" sz="2300" dirty="0"/>
              <a:t>GIRG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CC7C8B-01BA-2D44-EBCD-6687A606E3D1}"/>
              </a:ext>
            </a:extLst>
          </p:cNvPr>
          <p:cNvSpPr txBox="1"/>
          <p:nvPr/>
        </p:nvSpPr>
        <p:spPr>
          <a:xfrm>
            <a:off x="11510682" y="6400800"/>
            <a:ext cx="5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1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2D5D-62FB-15D8-7B83-1EC27FE8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Criterios</a:t>
            </a:r>
            <a:endParaRPr lang="en-GB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C04817B-2184-EACF-0F83-AE2A49E21B34}"/>
              </a:ext>
            </a:extLst>
          </p:cNvPr>
          <p:cNvGrpSpPr/>
          <p:nvPr/>
        </p:nvGrpSpPr>
        <p:grpSpPr>
          <a:xfrm>
            <a:off x="819665" y="1748118"/>
            <a:ext cx="4854993" cy="4500282"/>
            <a:chOff x="819665" y="1748118"/>
            <a:chExt cx="4854993" cy="4500282"/>
          </a:xfrm>
        </p:grpSpPr>
        <p:pic>
          <p:nvPicPr>
            <p:cNvPr id="4" name="Imagen 3" descr="Gráfico, Gráfico de líneas&#10;&#10;Descripción generada automáticamente">
              <a:extLst>
                <a:ext uri="{FF2B5EF4-FFF2-40B4-BE49-F238E27FC236}">
                  <a16:creationId xmlns:a16="http://schemas.microsoft.com/office/drawing/2014/main" id="{A2539298-74AB-AE64-4CB8-E070756E8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1357" y="2218093"/>
              <a:ext cx="3600000" cy="3600000"/>
            </a:xfrm>
            <a:prstGeom prst="rect">
              <a:avLst/>
            </a:prstGeom>
          </p:spPr>
        </p:pic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16950341-0244-EF56-CC0F-0A31DAD0E2A0}"/>
                </a:ext>
              </a:extLst>
            </p:cNvPr>
            <p:cNvSpPr/>
            <p:nvPr/>
          </p:nvSpPr>
          <p:spPr>
            <a:xfrm>
              <a:off x="819665" y="1748118"/>
              <a:ext cx="4854993" cy="4500282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AC25DF2-D5EE-F56F-981D-5B7FDC6A29C2}"/>
              </a:ext>
            </a:extLst>
          </p:cNvPr>
          <p:cNvGrpSpPr/>
          <p:nvPr/>
        </p:nvGrpSpPr>
        <p:grpSpPr>
          <a:xfrm>
            <a:off x="6423212" y="1748118"/>
            <a:ext cx="4854993" cy="4500282"/>
            <a:chOff x="6423212" y="1748118"/>
            <a:chExt cx="4854993" cy="4500282"/>
          </a:xfrm>
        </p:grpSpPr>
        <p:pic>
          <p:nvPicPr>
            <p:cNvPr id="6" name="Imagen 5" descr="Gráfico&#10;&#10;Descripción generada automáticamente">
              <a:extLst>
                <a:ext uri="{FF2B5EF4-FFF2-40B4-BE49-F238E27FC236}">
                  <a16:creationId xmlns:a16="http://schemas.microsoft.com/office/drawing/2014/main" id="{F690AF7C-5E24-84BC-A009-EDA5FE3EB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0645" y="2218093"/>
              <a:ext cx="3600000" cy="3600000"/>
            </a:xfrm>
            <a:prstGeom prst="rect">
              <a:avLst/>
            </a:prstGeom>
          </p:spPr>
        </p:pic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1A2A535D-1374-D8A5-29D1-AEC1F07A4292}"/>
                </a:ext>
              </a:extLst>
            </p:cNvPr>
            <p:cNvSpPr/>
            <p:nvPr/>
          </p:nvSpPr>
          <p:spPr>
            <a:xfrm>
              <a:off x="6423212" y="1748118"/>
              <a:ext cx="4854993" cy="4500282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11A2425-2BF2-7298-73CF-20190718A5C3}"/>
              </a:ext>
            </a:extLst>
          </p:cNvPr>
          <p:cNvSpPr txBox="1"/>
          <p:nvPr/>
        </p:nvSpPr>
        <p:spPr>
          <a:xfrm>
            <a:off x="8594126" y="6360458"/>
            <a:ext cx="7530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/>
              <a:t>C4</a:t>
            </a:r>
            <a:endParaRPr lang="en-GB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776106-E31A-6016-AF85-1DA7F8B86489}"/>
              </a:ext>
            </a:extLst>
          </p:cNvPr>
          <p:cNvSpPr txBox="1"/>
          <p:nvPr/>
        </p:nvSpPr>
        <p:spPr>
          <a:xfrm>
            <a:off x="2844839" y="6360458"/>
            <a:ext cx="7530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/>
              <a:t>C3</a:t>
            </a:r>
            <a:endParaRPr lang="en-GB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554492-B818-92A4-9A1E-0429DD3F536E}"/>
              </a:ext>
            </a:extLst>
          </p:cNvPr>
          <p:cNvSpPr txBox="1"/>
          <p:nvPr/>
        </p:nvSpPr>
        <p:spPr>
          <a:xfrm>
            <a:off x="11510682" y="6400800"/>
            <a:ext cx="5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7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927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2D5D-62FB-15D8-7B83-1EC27FE8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Criterios</a:t>
            </a:r>
            <a:endParaRPr lang="en-GB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137EB30A-6686-86F7-5D22-8D6B3EE2264E}"/>
              </a:ext>
            </a:extLst>
          </p:cNvPr>
          <p:cNvGrpSpPr/>
          <p:nvPr/>
        </p:nvGrpSpPr>
        <p:grpSpPr>
          <a:xfrm>
            <a:off x="7354463" y="2933701"/>
            <a:ext cx="3913094" cy="2057400"/>
            <a:chOff x="7030832" y="3029371"/>
            <a:chExt cx="3913094" cy="2057400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79AFA5C8-7040-D689-CA5C-614A726DA7E7}"/>
                </a:ext>
              </a:extLst>
            </p:cNvPr>
            <p:cNvSpPr/>
            <p:nvPr/>
          </p:nvSpPr>
          <p:spPr>
            <a:xfrm>
              <a:off x="7030832" y="3029371"/>
              <a:ext cx="3913094" cy="2057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70" name="Picture 2">
              <a:extLst>
                <a:ext uri="{FF2B5EF4-FFF2-40B4-BE49-F238E27FC236}">
                  <a16:creationId xmlns:a16="http://schemas.microsoft.com/office/drawing/2014/main" id="{B80916D0-B215-5F26-B9BB-5C5219956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9730" y="3576918"/>
              <a:ext cx="3455298" cy="962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01A311-DF9F-97DD-3AD5-F8ECF43C92F3}"/>
              </a:ext>
            </a:extLst>
          </p:cNvPr>
          <p:cNvSpPr txBox="1"/>
          <p:nvPr/>
        </p:nvSpPr>
        <p:spPr>
          <a:xfrm>
            <a:off x="8934492" y="6360458"/>
            <a:ext cx="7530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/>
              <a:t>C6</a:t>
            </a:r>
            <a:endParaRPr lang="en-GB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B4DF527-C51E-2C8E-9ACB-BAB28BC322D5}"/>
              </a:ext>
            </a:extLst>
          </p:cNvPr>
          <p:cNvGrpSpPr/>
          <p:nvPr/>
        </p:nvGrpSpPr>
        <p:grpSpPr>
          <a:xfrm>
            <a:off x="610041" y="1712260"/>
            <a:ext cx="4854993" cy="4500282"/>
            <a:chOff x="610041" y="1712260"/>
            <a:chExt cx="4854993" cy="4500282"/>
          </a:xfrm>
        </p:grpSpPr>
        <p:pic>
          <p:nvPicPr>
            <p:cNvPr id="8" name="Imagen 7" descr="Gráfico&#10;&#10;Descripción generada automáticamente">
              <a:extLst>
                <a:ext uri="{FF2B5EF4-FFF2-40B4-BE49-F238E27FC236}">
                  <a16:creationId xmlns:a16="http://schemas.microsoft.com/office/drawing/2014/main" id="{CA5765A7-67C9-CB04-443D-E7CA3006E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7538" y="2162401"/>
              <a:ext cx="3600000" cy="3600000"/>
            </a:xfrm>
            <a:prstGeom prst="rect">
              <a:avLst/>
            </a:prstGeom>
          </p:spPr>
        </p:pic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4B113085-A007-97AA-0470-98AA7F5C26B5}"/>
                </a:ext>
              </a:extLst>
            </p:cNvPr>
            <p:cNvSpPr/>
            <p:nvPr/>
          </p:nvSpPr>
          <p:spPr>
            <a:xfrm>
              <a:off x="610041" y="1712260"/>
              <a:ext cx="4854993" cy="4500282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68B8350-C46C-2382-CD5E-504EA3E78732}"/>
              </a:ext>
            </a:extLst>
          </p:cNvPr>
          <p:cNvSpPr txBox="1"/>
          <p:nvPr/>
        </p:nvSpPr>
        <p:spPr>
          <a:xfrm>
            <a:off x="2661019" y="6360458"/>
            <a:ext cx="7530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/>
              <a:t>C5</a:t>
            </a:r>
            <a:endParaRPr lang="en-GB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3A51972-CF2E-13D2-C43A-CDC7BA240B80}"/>
              </a:ext>
            </a:extLst>
          </p:cNvPr>
          <p:cNvSpPr txBox="1"/>
          <p:nvPr/>
        </p:nvSpPr>
        <p:spPr>
          <a:xfrm>
            <a:off x="11510682" y="6400800"/>
            <a:ext cx="5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8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368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2BFFA-D924-13BD-BE02-27A60E8C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Valores propios para Tolman IV</a:t>
            </a:r>
            <a:endParaRPr lang="en-GB" dirty="0"/>
          </a:p>
        </p:txBody>
      </p:sp>
      <p:pic>
        <p:nvPicPr>
          <p:cNvPr id="8" name="Marcador de contenido 7" descr="Diagrama, Histograma&#10;&#10;Descripción generada automáticamente">
            <a:extLst>
              <a:ext uri="{FF2B5EF4-FFF2-40B4-BE49-F238E27FC236}">
                <a16:creationId xmlns:a16="http://schemas.microsoft.com/office/drawing/2014/main" id="{3A168B7D-1EAA-B8DB-0EF6-76A8AC1D5B5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702236" y="1866900"/>
            <a:ext cx="3600000" cy="3600000"/>
          </a:xfrm>
        </p:spPr>
      </p:pic>
      <p:pic>
        <p:nvPicPr>
          <p:cNvPr id="10" name="Marcador de contenido 9" descr="Histograma&#10;&#10;Descripción generada automáticamente">
            <a:extLst>
              <a:ext uri="{FF2B5EF4-FFF2-40B4-BE49-F238E27FC236}">
                <a16:creationId xmlns:a16="http://schemas.microsoft.com/office/drawing/2014/main" id="{18B1FA19-E9BA-3253-6670-082FBCA5DBF0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889765" y="1866900"/>
            <a:ext cx="3599999" cy="3600000"/>
          </a:xfr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6DDE0B6B-2985-1D6A-B843-5FEE48CABD30}"/>
              </a:ext>
            </a:extLst>
          </p:cNvPr>
          <p:cNvGrpSpPr/>
          <p:nvPr/>
        </p:nvGrpSpPr>
        <p:grpSpPr>
          <a:xfrm>
            <a:off x="1129551" y="5568396"/>
            <a:ext cx="4566181" cy="1155803"/>
            <a:chOff x="1129551" y="5568396"/>
            <a:chExt cx="4566181" cy="1155803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F9370F75-BFDF-F162-016E-1029BD6B6DD1}"/>
                </a:ext>
              </a:extLst>
            </p:cNvPr>
            <p:cNvSpPr/>
            <p:nvPr/>
          </p:nvSpPr>
          <p:spPr>
            <a:xfrm>
              <a:off x="1129551" y="5568396"/>
              <a:ext cx="4566181" cy="11558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89D53EBC-9709-8989-3B42-06BC41FB2A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144" y="5696298"/>
              <a:ext cx="4386996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D2AB40E-914C-A38B-3CAF-A16AF020BE80}"/>
              </a:ext>
            </a:extLst>
          </p:cNvPr>
          <p:cNvGrpSpPr/>
          <p:nvPr/>
        </p:nvGrpSpPr>
        <p:grpSpPr>
          <a:xfrm>
            <a:off x="6178099" y="5568395"/>
            <a:ext cx="5023327" cy="1155803"/>
            <a:chOff x="6178099" y="5568395"/>
            <a:chExt cx="5023327" cy="1155803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3EB29269-4EE0-5745-3D21-55FB741189E5}"/>
                </a:ext>
              </a:extLst>
            </p:cNvPr>
            <p:cNvSpPr/>
            <p:nvPr/>
          </p:nvSpPr>
          <p:spPr>
            <a:xfrm>
              <a:off x="6178099" y="5568395"/>
              <a:ext cx="5023327" cy="11558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196" name="Picture 4">
              <a:extLst>
                <a:ext uri="{FF2B5EF4-FFF2-40B4-BE49-F238E27FC236}">
                  <a16:creationId xmlns:a16="http://schemas.microsoft.com/office/drawing/2014/main" id="{5AE0C31A-FA3B-9918-4C88-82303E4A1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808" y="5696297"/>
              <a:ext cx="4805911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12A7310F-8881-33BE-C867-3F8008979074}"/>
              </a:ext>
            </a:extLst>
          </p:cNvPr>
          <p:cNvSpPr txBox="1"/>
          <p:nvPr/>
        </p:nvSpPr>
        <p:spPr>
          <a:xfrm>
            <a:off x="11510682" y="6400800"/>
            <a:ext cx="5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9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624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2BFFA-D924-13BD-BE02-27A60E8C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Valores propios para Tolman IV</a:t>
            </a:r>
            <a:endParaRPr lang="en-GB" dirty="0"/>
          </a:p>
        </p:txBody>
      </p:sp>
      <p:pic>
        <p:nvPicPr>
          <p:cNvPr id="12" name="Imagen 11" descr="Gráfico, Histograma&#10;&#10;Descripción generada automáticamente">
            <a:extLst>
              <a:ext uri="{FF2B5EF4-FFF2-40B4-BE49-F238E27FC236}">
                <a16:creationId xmlns:a16="http://schemas.microsoft.com/office/drawing/2014/main" id="{F2435BDA-F11F-7606-ECFB-55FB6E3E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138" y="1866900"/>
            <a:ext cx="3600000" cy="3600000"/>
          </a:xfrm>
          <a:prstGeom prst="rect">
            <a:avLst/>
          </a:prstGeom>
        </p:spPr>
      </p:pic>
      <p:pic>
        <p:nvPicPr>
          <p:cNvPr id="14" name="Imagen 13" descr="Diagrama, Histograma&#10;&#10;Descripción generada automáticamente">
            <a:extLst>
              <a:ext uri="{FF2B5EF4-FFF2-40B4-BE49-F238E27FC236}">
                <a16:creationId xmlns:a16="http://schemas.microsoft.com/office/drawing/2014/main" id="{6099A5F6-D14D-5091-A0CF-61F103B40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864" y="1866900"/>
            <a:ext cx="3600000" cy="3600000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9527045D-C06B-3A3E-8E81-BB320D4C4283}"/>
              </a:ext>
            </a:extLst>
          </p:cNvPr>
          <p:cNvGrpSpPr/>
          <p:nvPr/>
        </p:nvGrpSpPr>
        <p:grpSpPr>
          <a:xfrm>
            <a:off x="1427931" y="5563913"/>
            <a:ext cx="4178410" cy="1155803"/>
            <a:chOff x="1427931" y="5563913"/>
            <a:chExt cx="4178410" cy="1155803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F92F19C7-5BB5-A079-C3A6-F9EFBBFC06E5}"/>
                </a:ext>
              </a:extLst>
            </p:cNvPr>
            <p:cNvSpPr/>
            <p:nvPr/>
          </p:nvSpPr>
          <p:spPr>
            <a:xfrm>
              <a:off x="1427931" y="5563913"/>
              <a:ext cx="4178410" cy="11558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58FB8198-E76E-7654-8AA0-7DE250B99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1816" y="5691815"/>
              <a:ext cx="3790640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971DE18-7C17-6DF7-85DE-D326A4D0DBF4}"/>
              </a:ext>
            </a:extLst>
          </p:cNvPr>
          <p:cNvGrpSpPr/>
          <p:nvPr/>
        </p:nvGrpSpPr>
        <p:grpSpPr>
          <a:xfrm>
            <a:off x="5852362" y="5563913"/>
            <a:ext cx="6267170" cy="1155803"/>
            <a:chOff x="5852362" y="5563913"/>
            <a:chExt cx="6267170" cy="1155803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B7D425BC-60D6-DB67-CF46-129976B9FD15}"/>
                </a:ext>
              </a:extLst>
            </p:cNvPr>
            <p:cNvSpPr/>
            <p:nvPr/>
          </p:nvSpPr>
          <p:spPr>
            <a:xfrm>
              <a:off x="5852362" y="5563913"/>
              <a:ext cx="6267170" cy="115580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220" name="Picture 4">
              <a:extLst>
                <a:ext uri="{FF2B5EF4-FFF2-40B4-BE49-F238E27FC236}">
                  <a16:creationId xmlns:a16="http://schemas.microsoft.com/office/drawing/2014/main" id="{9587D541-723B-07C1-4A8E-9621CB602E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830" y="5691815"/>
              <a:ext cx="6122234" cy="9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E45B0AEB-772A-E32F-1743-E98D27BF50E7}"/>
              </a:ext>
            </a:extLst>
          </p:cNvPr>
          <p:cNvSpPr txBox="1"/>
          <p:nvPr/>
        </p:nvSpPr>
        <p:spPr>
          <a:xfrm>
            <a:off x="11482287" y="240268"/>
            <a:ext cx="5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10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6625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0FD8E5-7ED8-353D-0B2E-B6D43299F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Bibliografía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954EA1-C92C-C27A-C95F-E096761A0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CO" dirty="0"/>
              <a:t>[1] </a:t>
            </a:r>
            <a:r>
              <a:rPr lang="en-GB" dirty="0"/>
              <a:t>Delgaty, M. S. R., &amp; Lake, K. (1998). Physical acceptability of isolated, static, spherically symmetric, perfect fluid solutions of Einstein's equations. Computer Physics Communications, 115(2-3), 395-415.</a:t>
            </a:r>
            <a:endParaRPr lang="es-CO" dirty="0"/>
          </a:p>
          <a:p>
            <a:r>
              <a:rPr lang="es-CO" dirty="0"/>
              <a:t>[2] Lemos, J. P., &amp; </a:t>
            </a:r>
            <a:r>
              <a:rPr lang="es-CO" dirty="0" err="1"/>
              <a:t>Zaslavskii</a:t>
            </a:r>
            <a:r>
              <a:rPr lang="es-CO" dirty="0"/>
              <a:t>, O. B. (2020). Compact </a:t>
            </a:r>
            <a:r>
              <a:rPr lang="es-CO" dirty="0" err="1"/>
              <a:t>objects</a:t>
            </a:r>
            <a:r>
              <a:rPr lang="es-CO" dirty="0"/>
              <a:t> in general </a:t>
            </a:r>
            <a:r>
              <a:rPr lang="es-CO" dirty="0" err="1"/>
              <a:t>relativity</a:t>
            </a:r>
            <a:r>
              <a:rPr lang="es-CO" dirty="0"/>
              <a:t> </a:t>
            </a:r>
            <a:r>
              <a:rPr lang="es-CO" dirty="0" err="1"/>
              <a:t>From</a:t>
            </a:r>
            <a:r>
              <a:rPr lang="es-CO" dirty="0"/>
              <a:t> Buchdahl </a:t>
            </a:r>
            <a:r>
              <a:rPr lang="es-CO" dirty="0" err="1"/>
              <a:t>stars</a:t>
            </a:r>
            <a:r>
              <a:rPr lang="es-CO" dirty="0"/>
              <a:t> </a:t>
            </a:r>
            <a:r>
              <a:rPr lang="es-CO" dirty="0" err="1"/>
              <a:t>to</a:t>
            </a:r>
            <a:r>
              <a:rPr lang="es-CO" dirty="0"/>
              <a:t> </a:t>
            </a:r>
            <a:r>
              <a:rPr lang="es-CO" dirty="0" err="1"/>
              <a:t>quasiblack</a:t>
            </a:r>
            <a:r>
              <a:rPr lang="es-CO" dirty="0"/>
              <a:t> </a:t>
            </a:r>
            <a:r>
              <a:rPr lang="es-CO" dirty="0" err="1"/>
              <a:t>holes</a:t>
            </a:r>
            <a:r>
              <a:rPr lang="es-CO" dirty="0"/>
              <a:t>. </a:t>
            </a:r>
            <a:r>
              <a:rPr lang="es-CO" dirty="0" err="1"/>
              <a:t>arXiv</a:t>
            </a:r>
            <a:r>
              <a:rPr lang="es-CO" dirty="0"/>
              <a:t> </a:t>
            </a:r>
            <a:r>
              <a:rPr lang="es-CO" dirty="0" err="1"/>
              <a:t>preprint</a:t>
            </a:r>
            <a:r>
              <a:rPr lang="es-CO" dirty="0"/>
              <a:t> arXiv2007.00665.</a:t>
            </a:r>
          </a:p>
          <a:p>
            <a:r>
              <a:rPr lang="es-CO" dirty="0"/>
              <a:t>[3] Gutiérrez-Piñeres, A. C., &amp; Quevedo, H. (2019). C3 </a:t>
            </a:r>
            <a:r>
              <a:rPr lang="es-CO" dirty="0" err="1"/>
              <a:t>matching</a:t>
            </a:r>
            <a:r>
              <a:rPr lang="es-CO" dirty="0"/>
              <a:t> </a:t>
            </a:r>
            <a:r>
              <a:rPr lang="es-CO" dirty="0" err="1"/>
              <a:t>for</a:t>
            </a:r>
            <a:r>
              <a:rPr lang="es-CO" dirty="0"/>
              <a:t> </a:t>
            </a:r>
            <a:r>
              <a:rPr lang="es-CO" dirty="0" err="1"/>
              <a:t>asymptotically</a:t>
            </a:r>
            <a:r>
              <a:rPr lang="es-CO" dirty="0"/>
              <a:t> flat </a:t>
            </a:r>
            <a:r>
              <a:rPr lang="es-CO" dirty="0" err="1"/>
              <a:t>spacetimes</a:t>
            </a:r>
            <a:r>
              <a:rPr lang="es-CO" dirty="0"/>
              <a:t>. </a:t>
            </a:r>
            <a:r>
              <a:rPr lang="es-CO" dirty="0" err="1"/>
              <a:t>Classical</a:t>
            </a:r>
            <a:r>
              <a:rPr lang="es-CO" dirty="0"/>
              <a:t> and Quantum </a:t>
            </a:r>
            <a:r>
              <a:rPr lang="es-CO" dirty="0" err="1"/>
              <a:t>Gravity</a:t>
            </a:r>
            <a:r>
              <a:rPr lang="es-CO" dirty="0"/>
              <a:t>, 36(13), 135003.</a:t>
            </a:r>
          </a:p>
          <a:p>
            <a:r>
              <a:rPr lang="es-CO" dirty="0"/>
              <a:t>[4] Gutiérrez-Piñeres, Antonio C., and Hernando Quevedo. "</a:t>
            </a:r>
            <a:r>
              <a:rPr lang="es-CO" dirty="0" err="1"/>
              <a:t>Darmois</a:t>
            </a:r>
            <a:r>
              <a:rPr lang="es-CO" dirty="0"/>
              <a:t> </a:t>
            </a:r>
            <a:r>
              <a:rPr lang="es-CO" dirty="0" err="1"/>
              <a:t>matching</a:t>
            </a:r>
            <a:r>
              <a:rPr lang="es-CO" dirty="0"/>
              <a:t> and C 3 </a:t>
            </a:r>
            <a:r>
              <a:rPr lang="es-CO" dirty="0" err="1"/>
              <a:t>matching</a:t>
            </a:r>
            <a:r>
              <a:rPr lang="es-CO" dirty="0"/>
              <a:t>." </a:t>
            </a:r>
            <a:r>
              <a:rPr lang="es-CO" dirty="0" err="1"/>
              <a:t>Classical</a:t>
            </a:r>
            <a:r>
              <a:rPr lang="es-CO" dirty="0"/>
              <a:t> and Quantum </a:t>
            </a:r>
            <a:r>
              <a:rPr lang="es-CO" dirty="0" err="1"/>
              <a:t>Gravity</a:t>
            </a:r>
            <a:r>
              <a:rPr lang="es-CO" dirty="0"/>
              <a:t> 39.3 (2022): 035015.</a:t>
            </a:r>
          </a:p>
          <a:p>
            <a:r>
              <a:rPr lang="es-CO" dirty="0"/>
              <a:t>[5] </a:t>
            </a:r>
            <a:r>
              <a:rPr lang="en-GB" dirty="0"/>
              <a:t>Tolman, R. C. (1939). Static solutions of Einstein's field equations for spheres of fluid. Physical Review, 55(4), 364.</a:t>
            </a:r>
            <a:endParaRPr lang="es-CO" dirty="0"/>
          </a:p>
          <a:p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F89CF60-E2F5-8A41-859E-3663509A47E2}"/>
              </a:ext>
            </a:extLst>
          </p:cNvPr>
          <p:cNvSpPr txBox="1"/>
          <p:nvPr/>
        </p:nvSpPr>
        <p:spPr>
          <a:xfrm>
            <a:off x="11510682" y="6400800"/>
            <a:ext cx="5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11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69340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E18CB8-6F1B-9447-F0E8-BF2944C8DB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/</a:t>
            </a:r>
            <a:r>
              <a:rPr lang="es-CO" dirty="0" err="1"/>
              <a:t>mi:m</a:t>
            </a:r>
            <a:r>
              <a:rPr lang="es-CO" dirty="0"/>
              <a:t>/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42394C-32A9-2617-C661-CD843675EB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2. m. Imagen, video o </a:t>
            </a:r>
            <a:r>
              <a:rPr lang="en-GB" dirty="0" err="1"/>
              <a:t>texto</a:t>
            </a:r>
            <a:r>
              <a:rPr lang="en-GB" dirty="0"/>
              <a:t>, </a:t>
            </a:r>
            <a:r>
              <a:rPr lang="en-GB" dirty="0" err="1"/>
              <a:t>por</a:t>
            </a:r>
            <a:r>
              <a:rPr lang="en-GB" dirty="0"/>
              <a:t> lo general </a:t>
            </a:r>
            <a:r>
              <a:rPr lang="en-GB" dirty="0" err="1"/>
              <a:t>distorsionado</a:t>
            </a:r>
            <a:r>
              <a:rPr lang="en-GB" dirty="0"/>
              <a:t> con fines </a:t>
            </a:r>
            <a:r>
              <a:rPr lang="en-GB" dirty="0" err="1"/>
              <a:t>caricaturescos</a:t>
            </a:r>
            <a:r>
              <a:rPr lang="en-GB" dirty="0"/>
              <a:t>, que se </a:t>
            </a:r>
            <a:r>
              <a:rPr lang="en-GB" dirty="0" err="1"/>
              <a:t>difunde</a:t>
            </a:r>
            <a:r>
              <a:rPr lang="en-GB" dirty="0"/>
              <a:t> </a:t>
            </a:r>
            <a:r>
              <a:rPr lang="en-GB" dirty="0" err="1"/>
              <a:t>principalmente</a:t>
            </a:r>
            <a:r>
              <a:rPr lang="en-GB" dirty="0"/>
              <a:t> a </a:t>
            </a:r>
            <a:r>
              <a:rPr lang="en-GB" dirty="0" err="1"/>
              <a:t>través</a:t>
            </a:r>
            <a:r>
              <a:rPr lang="en-GB" dirty="0"/>
              <a:t> de internet.</a:t>
            </a:r>
          </a:p>
        </p:txBody>
      </p:sp>
    </p:spTree>
    <p:extLst>
      <p:ext uri="{BB962C8B-B14F-4D97-AF65-F5344CB8AC3E}">
        <p14:creationId xmlns:p14="http://schemas.microsoft.com/office/powerpoint/2010/main" val="357540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FADA0DB-BE2E-6DC4-0003-0E0A8F03E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12121"/>
            <a:ext cx="6648450" cy="4959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9C9FECA-E7E3-EA4C-752D-674744A82E6B}"/>
              </a:ext>
            </a:extLst>
          </p:cNvPr>
          <p:cNvSpPr txBox="1"/>
          <p:nvPr/>
        </p:nvSpPr>
        <p:spPr>
          <a:xfrm>
            <a:off x="2771775" y="526743"/>
            <a:ext cx="664845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me preguntan que trabajo voy a obtener con mi título de físico.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81FED69-40FD-1CDF-C527-FCE0F9CC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88278">
            <a:off x="4928630" y="1796264"/>
            <a:ext cx="2228801" cy="3254557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3E85E1AB-230D-678E-5FEC-9125D8A48632}"/>
              </a:ext>
            </a:extLst>
          </p:cNvPr>
          <p:cNvGrpSpPr/>
          <p:nvPr/>
        </p:nvGrpSpPr>
        <p:grpSpPr>
          <a:xfrm>
            <a:off x="2771775" y="419165"/>
            <a:ext cx="6648450" cy="5952700"/>
            <a:chOff x="2771775" y="419165"/>
            <a:chExt cx="6648450" cy="5952700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96EAF97-3B13-1BEC-939C-98BDAA7FEFF8}"/>
                </a:ext>
              </a:extLst>
            </p:cNvPr>
            <p:cNvSpPr txBox="1"/>
            <p:nvPr/>
          </p:nvSpPr>
          <p:spPr>
            <a:xfrm>
              <a:off x="2771775" y="419165"/>
              <a:ext cx="6648450" cy="9541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Cuando me preguntan que trabajo voy a obtener con mi título de físico.</a:t>
              </a: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AAC108CB-C82F-6BB0-B338-63166D8A5DDE}"/>
                </a:ext>
              </a:extLst>
            </p:cNvPr>
            <p:cNvGrpSpPr/>
            <p:nvPr/>
          </p:nvGrpSpPr>
          <p:grpSpPr>
            <a:xfrm>
              <a:off x="2771775" y="1358331"/>
              <a:ext cx="6648450" cy="4959744"/>
              <a:chOff x="2771775" y="1358331"/>
              <a:chExt cx="6648450" cy="4959744"/>
            </a:xfrm>
          </p:grpSpPr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06417924-EFDA-74BB-3B81-56841C5BDB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775" y="1358331"/>
                <a:ext cx="6648450" cy="495974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Imagen 7">
                <a:extLst>
                  <a:ext uri="{FF2B5EF4-FFF2-40B4-BE49-F238E27FC236}">
                    <a16:creationId xmlns:a16="http://schemas.microsoft.com/office/drawing/2014/main" id="{968C1663-438E-FDAC-86F6-38FC0D0F6A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brightnessContrast contrast="-4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588278">
                <a:off x="4928630" y="1742473"/>
                <a:ext cx="2228801" cy="3254557"/>
              </a:xfrm>
              <a:prstGeom prst="rect">
                <a:avLst/>
              </a:prstGeom>
            </p:spPr>
          </p:pic>
        </p:grp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8B135BC8-B981-2E5A-69F9-43471B9C6572}"/>
                </a:ext>
              </a:extLst>
            </p:cNvPr>
            <p:cNvSpPr txBox="1"/>
            <p:nvPr/>
          </p:nvSpPr>
          <p:spPr>
            <a:xfrm>
              <a:off x="2771775" y="5417758"/>
              <a:ext cx="6648450" cy="9541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ES" sz="28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veces me he preguntado si podría ser un rapero.</a:t>
              </a:r>
              <a:endParaRPr lang="es-E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68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0-06-19 at 12.33.23">
            <a:hlinkClick r:id="" action="ppaction://media"/>
            <a:extLst>
              <a:ext uri="{FF2B5EF4-FFF2-40B4-BE49-F238E27FC236}">
                <a16:creationId xmlns:a16="http://schemas.microsoft.com/office/drawing/2014/main" id="{64782AC2-4647-4A99-107B-EC6BD6E54C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1752600"/>
            <a:ext cx="6096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2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1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ángulo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rtlCol="0" anchor="b">
            <a:normAutofit/>
          </a:bodyPr>
          <a:lstStyle/>
          <a:p>
            <a:pPr algn="l"/>
            <a:r>
              <a:rPr lang="es-ES" sz="4000" dirty="0"/>
              <a:t>Contenido</a:t>
            </a: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rtlCol="0" anchor="t">
            <a:normAutofit/>
          </a:bodyPr>
          <a:lstStyle/>
          <a:p>
            <a:pPr marL="494100" lvl="0" indent="-457200" rtl="0">
              <a:buFont typeface="+mj-lt"/>
              <a:buAutoNum type="arabicPeriod"/>
            </a:pPr>
            <a:r>
              <a:rPr lang="es-ES" sz="2400" dirty="0"/>
              <a:t>Criterios</a:t>
            </a:r>
          </a:p>
          <a:p>
            <a:pPr marL="494100" lvl="0" indent="-457200" rtl="0">
              <a:buFont typeface="+mj-lt"/>
              <a:buAutoNum type="arabicPeriod"/>
            </a:pPr>
            <a:r>
              <a:rPr lang="es-ES" sz="2400" dirty="0"/>
              <a:t>Valores propios</a:t>
            </a:r>
          </a:p>
          <a:p>
            <a:pPr marL="494100" lvl="0" indent="-457200" rtl="0">
              <a:buFont typeface="+mj-lt"/>
              <a:buAutoNum type="arabicPeriod"/>
            </a:pPr>
            <a:r>
              <a:rPr lang="es-ES" sz="2400" dirty="0"/>
              <a:t>Solución interior</a:t>
            </a:r>
          </a:p>
          <a:p>
            <a:pPr marL="494100" lvl="0" indent="-457200" rtl="0">
              <a:buFont typeface="+mj-lt"/>
              <a:buAutoNum type="arabicPeriod"/>
            </a:pPr>
            <a:r>
              <a:rPr lang="es-ES" sz="2400" dirty="0"/>
              <a:t>/</a:t>
            </a:r>
            <a:r>
              <a:rPr lang="es-ES" sz="2400" dirty="0" err="1"/>
              <a:t>mi:m</a:t>
            </a:r>
            <a:r>
              <a:rPr lang="es-ES" sz="2400" dirty="0"/>
              <a:t>/</a:t>
            </a:r>
          </a:p>
          <a:p>
            <a:pPr rtl="0"/>
            <a:endParaRPr lang="es-ES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88FD075-2EBA-8DE1-FCFA-8D4B6D1F5231}"/>
              </a:ext>
            </a:extLst>
          </p:cNvPr>
          <p:cNvSpPr txBox="1"/>
          <p:nvPr/>
        </p:nvSpPr>
        <p:spPr>
          <a:xfrm>
            <a:off x="11510682" y="6400800"/>
            <a:ext cx="5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CEDDB-972C-9B63-84EC-7E47AB154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Criterios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836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A4DDB-F03C-2C28-5EB7-FF041758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Admisibilidad y cuasiestrella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91F90F-5C73-1A4F-9C5E-47A7C8639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es-CO" dirty="0"/>
              <a:t>Criterio de isotropía (C1). [1]</a:t>
            </a:r>
          </a:p>
          <a:p>
            <a:pPr marL="494100" indent="-457200">
              <a:buFont typeface="+mj-lt"/>
              <a:buAutoNum type="arabicPeriod"/>
            </a:pPr>
            <a:r>
              <a:rPr lang="en-GB" dirty="0" err="1"/>
              <a:t>Criterio</a:t>
            </a:r>
            <a:r>
              <a:rPr lang="en-GB" dirty="0"/>
              <a:t> de </a:t>
            </a:r>
            <a:r>
              <a:rPr lang="en-GB" dirty="0" err="1"/>
              <a:t>regularidad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r = 0 (C2).</a:t>
            </a:r>
          </a:p>
          <a:p>
            <a:pPr marL="494100" indent="-457200">
              <a:buFont typeface="+mj-lt"/>
              <a:buAutoNum type="arabicPeriod"/>
            </a:pPr>
            <a:r>
              <a:rPr lang="es-ES" dirty="0"/>
              <a:t>Criterio de presión p(r) y densidad de energía µ(r) positivo definidas (C3).</a:t>
            </a:r>
            <a:endParaRPr lang="en-GB" dirty="0"/>
          </a:p>
          <a:p>
            <a:pPr marL="494100" indent="-457200">
              <a:buFont typeface="+mj-lt"/>
              <a:buAutoNum type="arabicPeriod"/>
            </a:pPr>
            <a:r>
              <a:rPr lang="es-ES" dirty="0"/>
              <a:t>Criterio de decrecimiento monótono de la presión p(r) y la densidad de energía µ(r) (C4).</a:t>
            </a:r>
          </a:p>
          <a:p>
            <a:pPr marL="494100" indent="-457200">
              <a:buFont typeface="+mj-lt"/>
              <a:buAutoNum type="arabicPeriod"/>
            </a:pPr>
            <a:r>
              <a:rPr lang="en-GB" dirty="0" err="1"/>
              <a:t>Criterio</a:t>
            </a:r>
            <a:r>
              <a:rPr lang="en-GB" dirty="0"/>
              <a:t> de </a:t>
            </a:r>
            <a:r>
              <a:rPr lang="en-GB" dirty="0" err="1"/>
              <a:t>causalidad</a:t>
            </a:r>
            <a:r>
              <a:rPr lang="en-GB" dirty="0"/>
              <a:t> (C5).</a:t>
            </a:r>
          </a:p>
          <a:p>
            <a:pPr marL="494100" indent="-457200">
              <a:buFont typeface="+mj-lt"/>
              <a:buAutoNum type="arabicPeriod"/>
            </a:pPr>
            <a:r>
              <a:rPr lang="en-GB" dirty="0" err="1"/>
              <a:t>Límite</a:t>
            </a:r>
            <a:r>
              <a:rPr lang="en-GB" dirty="0"/>
              <a:t> de Buchdahl (C6). [2]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C5537B-7F07-E0CB-A69A-3B80C4B2E778}"/>
              </a:ext>
            </a:extLst>
          </p:cNvPr>
          <p:cNvSpPr txBox="1"/>
          <p:nvPr/>
        </p:nvSpPr>
        <p:spPr>
          <a:xfrm>
            <a:off x="11510682" y="6400800"/>
            <a:ext cx="5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3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870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120D42-5E19-A8CA-821B-C67B8AA5BF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Valores propios [3, 4]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02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31A6A-5921-A10B-F468-C093C3F9D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Fluido perfecto</a:t>
            </a:r>
            <a:endParaRPr lang="en-GB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E5ED458-DE69-3759-F34B-017499B5E589}"/>
              </a:ext>
            </a:extLst>
          </p:cNvPr>
          <p:cNvGrpSpPr/>
          <p:nvPr/>
        </p:nvGrpSpPr>
        <p:grpSpPr>
          <a:xfrm>
            <a:off x="1585910" y="2236568"/>
            <a:ext cx="9009530" cy="2823882"/>
            <a:chOff x="1585911" y="2312894"/>
            <a:chExt cx="9009530" cy="2823882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68C681AD-A5EE-8F79-5BD8-ED95D165343E}"/>
                </a:ext>
              </a:extLst>
            </p:cNvPr>
            <p:cNvSpPr/>
            <p:nvPr/>
          </p:nvSpPr>
          <p:spPr>
            <a:xfrm>
              <a:off x="1585911" y="2312894"/>
              <a:ext cx="9009530" cy="282388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C6CEBF85-6A24-ADA5-8C44-46CEE28223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3983" y="2533765"/>
              <a:ext cx="8424034" cy="2390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64D6F2C4-E727-75FD-0493-CCCCCFBBC5BF}"/>
              </a:ext>
            </a:extLst>
          </p:cNvPr>
          <p:cNvSpPr/>
          <p:nvPr/>
        </p:nvSpPr>
        <p:spPr>
          <a:xfrm>
            <a:off x="3482234" y="2457439"/>
            <a:ext cx="3119718" cy="1173267"/>
          </a:xfrm>
          <a:prstGeom prst="rect">
            <a:avLst/>
          </a:prstGeom>
          <a:noFill/>
          <a:ln>
            <a:solidFill>
              <a:srgbClr val="CC0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95C4F6B-706D-0155-A47A-344887B9BBE5}"/>
              </a:ext>
            </a:extLst>
          </p:cNvPr>
          <p:cNvGrpSpPr/>
          <p:nvPr/>
        </p:nvGrpSpPr>
        <p:grpSpPr>
          <a:xfrm>
            <a:off x="4236612" y="5430118"/>
            <a:ext cx="3708127" cy="970932"/>
            <a:chOff x="4236612" y="5430118"/>
            <a:chExt cx="3708127" cy="970932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6431D82B-7C0E-5B8F-DCE6-A2F552FB76B4}"/>
                </a:ext>
              </a:extLst>
            </p:cNvPr>
            <p:cNvSpPr/>
            <p:nvPr/>
          </p:nvSpPr>
          <p:spPr>
            <a:xfrm>
              <a:off x="4236612" y="5430118"/>
              <a:ext cx="3708127" cy="97093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19862DAE-C289-1B0D-3FD4-FA0DD1F6F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490" y="5582770"/>
              <a:ext cx="3237019" cy="665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FF5189AE-A605-F903-4303-DA4ADD2FF660}"/>
              </a:ext>
            </a:extLst>
          </p:cNvPr>
          <p:cNvSpPr/>
          <p:nvPr/>
        </p:nvSpPr>
        <p:spPr>
          <a:xfrm>
            <a:off x="3482234" y="3674273"/>
            <a:ext cx="3119718" cy="117326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2E17501-569A-2B56-0395-E93EF775F19C}"/>
              </a:ext>
            </a:extLst>
          </p:cNvPr>
          <p:cNvSpPr/>
          <p:nvPr/>
        </p:nvSpPr>
        <p:spPr>
          <a:xfrm>
            <a:off x="6895125" y="2457438"/>
            <a:ext cx="3119718" cy="1173267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932AE86-F8E8-A8F8-D327-52443811CF2E}"/>
              </a:ext>
            </a:extLst>
          </p:cNvPr>
          <p:cNvSpPr/>
          <p:nvPr/>
        </p:nvSpPr>
        <p:spPr>
          <a:xfrm>
            <a:off x="6895125" y="3664198"/>
            <a:ext cx="3119718" cy="1173267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217348-BD17-3FC5-3025-7D0E2B509AFD}"/>
              </a:ext>
            </a:extLst>
          </p:cNvPr>
          <p:cNvSpPr txBox="1"/>
          <p:nvPr/>
        </p:nvSpPr>
        <p:spPr>
          <a:xfrm>
            <a:off x="2445692" y="2457438"/>
            <a:ext cx="52610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C0099"/>
                </a:solidFill>
              </a:rPr>
              <a:t>M1</a:t>
            </a:r>
            <a:endParaRPr lang="en-GB" b="1" dirty="0">
              <a:solidFill>
                <a:srgbClr val="CC0099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07A7F73-E135-9F8E-BE23-A9FBD413F571}"/>
              </a:ext>
            </a:extLst>
          </p:cNvPr>
          <p:cNvSpPr txBox="1"/>
          <p:nvPr/>
        </p:nvSpPr>
        <p:spPr>
          <a:xfrm>
            <a:off x="10410268" y="4478208"/>
            <a:ext cx="510988" cy="36967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</a:rPr>
              <a:t>M2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6C0E0EA-CB7E-2F0A-190A-C91F0734CBE1}"/>
              </a:ext>
            </a:extLst>
          </p:cNvPr>
          <p:cNvSpPr txBox="1"/>
          <p:nvPr/>
        </p:nvSpPr>
        <p:spPr>
          <a:xfrm>
            <a:off x="2680883" y="4478208"/>
            <a:ext cx="29091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</a:rPr>
              <a:t>L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315CEC4-A23C-8177-86EB-AFFD700099E9}"/>
              </a:ext>
            </a:extLst>
          </p:cNvPr>
          <p:cNvSpPr txBox="1"/>
          <p:nvPr/>
        </p:nvSpPr>
        <p:spPr>
          <a:xfrm>
            <a:off x="11510682" y="6400800"/>
            <a:ext cx="5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4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447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DEEAA7-863E-5B91-F084-BD1A71603C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Solución interior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67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7C008-42E2-9638-E076-3683ADFD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Tolman IV [5]</a:t>
            </a:r>
            <a:endParaRPr lang="en-GB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C9F936C-ACBF-AAD1-CE3A-620CC7329E7D}"/>
              </a:ext>
            </a:extLst>
          </p:cNvPr>
          <p:cNvGrpSpPr/>
          <p:nvPr/>
        </p:nvGrpSpPr>
        <p:grpSpPr>
          <a:xfrm>
            <a:off x="740287" y="2729753"/>
            <a:ext cx="10711426" cy="1398494"/>
            <a:chOff x="194139" y="2850776"/>
            <a:chExt cx="11793071" cy="1721224"/>
          </a:xfrm>
        </p:grpSpPr>
        <p:sp>
          <p:nvSpPr>
            <p:cNvPr id="8" name="Rectángulo: esquinas redondeadas 7">
              <a:extLst>
                <a:ext uri="{FF2B5EF4-FFF2-40B4-BE49-F238E27FC236}">
                  <a16:creationId xmlns:a16="http://schemas.microsoft.com/office/drawing/2014/main" id="{F4349C06-3D38-D2CE-F3DD-7F53A7161AB7}"/>
                </a:ext>
              </a:extLst>
            </p:cNvPr>
            <p:cNvSpPr/>
            <p:nvPr/>
          </p:nvSpPr>
          <p:spPr>
            <a:xfrm>
              <a:off x="194139" y="2850776"/>
              <a:ext cx="11793071" cy="17212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A4E49D2B-1DA9-3EAC-7004-9F7981113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965" y="3134409"/>
              <a:ext cx="11133421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C75F70A-3950-8E3D-3545-C0DB09E0ECEC}"/>
              </a:ext>
            </a:extLst>
          </p:cNvPr>
          <p:cNvGrpSpPr/>
          <p:nvPr/>
        </p:nvGrpSpPr>
        <p:grpSpPr>
          <a:xfrm>
            <a:off x="5045798" y="4800600"/>
            <a:ext cx="2100404" cy="679756"/>
            <a:chOff x="4450133" y="5289855"/>
            <a:chExt cx="3281082" cy="1008530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53DE4A2A-EA08-B49D-8C6F-701F539DB404}"/>
                </a:ext>
              </a:extLst>
            </p:cNvPr>
            <p:cNvSpPr/>
            <p:nvPr/>
          </p:nvSpPr>
          <p:spPr>
            <a:xfrm>
              <a:off x="4450133" y="5289855"/>
              <a:ext cx="3281082" cy="100853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D9AFE3BA-6014-E26E-CAD1-2A224567B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535" y="5555876"/>
              <a:ext cx="2890278" cy="476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527F2D88-DCB2-282D-7505-DE350F6FB42B}"/>
              </a:ext>
            </a:extLst>
          </p:cNvPr>
          <p:cNvSpPr txBox="1"/>
          <p:nvPr/>
        </p:nvSpPr>
        <p:spPr>
          <a:xfrm>
            <a:off x="11510682" y="6400800"/>
            <a:ext cx="5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3629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BE2D5D-62FB-15D8-7B83-1EC27FE8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Criterios</a:t>
            </a:r>
            <a:endParaRPr lang="en-GB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FF3DBDF0-98C9-12A1-BA47-11D9FCC9A6D0}"/>
              </a:ext>
            </a:extLst>
          </p:cNvPr>
          <p:cNvGrpSpPr/>
          <p:nvPr/>
        </p:nvGrpSpPr>
        <p:grpSpPr>
          <a:xfrm>
            <a:off x="6110375" y="2269151"/>
            <a:ext cx="5460348" cy="3908612"/>
            <a:chOff x="6110375" y="2269151"/>
            <a:chExt cx="5460348" cy="3908612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6AB4108A-45AA-468B-E9BA-55CD972DE224}"/>
                </a:ext>
              </a:extLst>
            </p:cNvPr>
            <p:cNvSpPr/>
            <p:nvPr/>
          </p:nvSpPr>
          <p:spPr>
            <a:xfrm>
              <a:off x="6110375" y="2269151"/>
              <a:ext cx="5460348" cy="390861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id="{3B6A0B20-DDC4-0DC5-0C83-F920FD9147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542" y="2677045"/>
              <a:ext cx="4854015" cy="309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0DEA8303-52C7-CC61-FCFB-91CACECE252B}"/>
              </a:ext>
            </a:extLst>
          </p:cNvPr>
          <p:cNvGrpSpPr/>
          <p:nvPr/>
        </p:nvGrpSpPr>
        <p:grpSpPr>
          <a:xfrm>
            <a:off x="778618" y="3389738"/>
            <a:ext cx="4034723" cy="1667435"/>
            <a:chOff x="778618" y="3389738"/>
            <a:chExt cx="4034723" cy="1667435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634FAAC6-CA13-B022-C74C-43A20668107E}"/>
                </a:ext>
              </a:extLst>
            </p:cNvPr>
            <p:cNvSpPr/>
            <p:nvPr/>
          </p:nvSpPr>
          <p:spPr>
            <a:xfrm>
              <a:off x="778618" y="3389738"/>
              <a:ext cx="4034723" cy="166743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id="{0AD30A4C-1E1A-E319-2A51-4727022EC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443" y="3834192"/>
              <a:ext cx="3743075" cy="7785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049CA0-E8F1-45B0-E82F-719133ECBCC6}"/>
              </a:ext>
            </a:extLst>
          </p:cNvPr>
          <p:cNvSpPr txBox="1"/>
          <p:nvPr/>
        </p:nvSpPr>
        <p:spPr>
          <a:xfrm>
            <a:off x="8934492" y="6360458"/>
            <a:ext cx="7530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/>
              <a:t>C2</a:t>
            </a:r>
            <a:endParaRPr lang="en-GB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7866E08-E8F6-404E-20B7-23912176842A}"/>
              </a:ext>
            </a:extLst>
          </p:cNvPr>
          <p:cNvSpPr txBox="1"/>
          <p:nvPr/>
        </p:nvSpPr>
        <p:spPr>
          <a:xfrm>
            <a:off x="2419461" y="6360458"/>
            <a:ext cx="7530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/>
              <a:t>C1</a:t>
            </a:r>
            <a:endParaRPr lang="en-GB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DE1033-2332-9514-EEB2-67E6E9BF38B4}"/>
              </a:ext>
            </a:extLst>
          </p:cNvPr>
          <p:cNvSpPr txBox="1"/>
          <p:nvPr/>
        </p:nvSpPr>
        <p:spPr>
          <a:xfrm>
            <a:off x="11510682" y="6400800"/>
            <a:ext cx="5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6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98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072_TF55705232.potx" id="{48989EC3-9309-4897-8C0D-BDF2311BCEFB}" vid="{43797E30-B318-41B0-A673-A012DE2BDE9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{3CD9BB64-9E2C-4778-88E1-DA7A9383DC2E}tf55705232_win32</Template>
  <TotalTime>310</TotalTime>
  <Words>402</Words>
  <Application>Microsoft Office PowerPoint</Application>
  <PresentationFormat>Panorámica</PresentationFormat>
  <Paragraphs>58</Paragraphs>
  <Slides>17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Goudy Old Style</vt:lpstr>
      <vt:lpstr>Wingdings 2</vt:lpstr>
      <vt:lpstr>SlateVTI</vt:lpstr>
      <vt:lpstr>Análisis de admisibilidad física de cuasiestrellas de Buchdahl</vt:lpstr>
      <vt:lpstr>Contenido</vt:lpstr>
      <vt:lpstr>Criterios</vt:lpstr>
      <vt:lpstr>Admisibilidad y cuasiestrella</vt:lpstr>
      <vt:lpstr>Valores propios [3, 4]</vt:lpstr>
      <vt:lpstr>Fluido perfecto</vt:lpstr>
      <vt:lpstr>Solución interior</vt:lpstr>
      <vt:lpstr>Tolman IV [5]</vt:lpstr>
      <vt:lpstr>Criterios</vt:lpstr>
      <vt:lpstr>Criterios</vt:lpstr>
      <vt:lpstr>Criterios</vt:lpstr>
      <vt:lpstr>Valores propios para Tolman IV</vt:lpstr>
      <vt:lpstr>Valores propios para Tolman IV</vt:lpstr>
      <vt:lpstr>Bibliografía</vt:lpstr>
      <vt:lpstr>/mi:m/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de admisibilidad física para cuasiestrellas de Buchdahl</dc:title>
  <dc:creator>J. David D. A.</dc:creator>
  <cp:lastModifiedBy>J. David D. A.</cp:lastModifiedBy>
  <cp:revision>25</cp:revision>
  <dcterms:created xsi:type="dcterms:W3CDTF">2022-11-24T03:54:02Z</dcterms:created>
  <dcterms:modified xsi:type="dcterms:W3CDTF">2022-11-24T19:36:10Z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