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36"/>
  </p:notesMasterIdLst>
  <p:handoutMasterIdLst>
    <p:handoutMasterId r:id="rId37"/>
  </p:handoutMasterIdLst>
  <p:sldIdLst>
    <p:sldId id="329" r:id="rId6"/>
    <p:sldId id="379" r:id="rId7"/>
    <p:sldId id="382" r:id="rId8"/>
    <p:sldId id="381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5" r:id="rId18"/>
    <p:sldId id="360" r:id="rId19"/>
    <p:sldId id="374" r:id="rId20"/>
    <p:sldId id="375" r:id="rId21"/>
    <p:sldId id="366" r:id="rId22"/>
    <p:sldId id="367" r:id="rId23"/>
    <p:sldId id="368" r:id="rId24"/>
    <p:sldId id="361" r:id="rId25"/>
    <p:sldId id="331" r:id="rId26"/>
    <p:sldId id="384" r:id="rId27"/>
    <p:sldId id="383" r:id="rId28"/>
    <p:sldId id="365" r:id="rId29"/>
    <p:sldId id="332" r:id="rId30"/>
    <p:sldId id="333" r:id="rId31"/>
    <p:sldId id="339" r:id="rId32"/>
    <p:sldId id="377" r:id="rId33"/>
    <p:sldId id="380" r:id="rId34"/>
    <p:sldId id="386" r:id="rId3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500"/>
    <a:srgbClr val="C0C0C0"/>
    <a:srgbClr val="221644"/>
    <a:srgbClr val="004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avier\Desktop\Copy%20of%20IP%20Migration%20checklist%202709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avier\Desktop\outage%20li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EE53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EE53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067144054700993E-2"/>
          <c:y val="1.204040075889287E-2"/>
          <c:w val="0.96793285594529899"/>
          <c:h val="0.95585186388405952"/>
        </c:manualLayout>
      </c:layout>
      <c:pie3D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1"/>
            <c:bubble3D val="0"/>
            <c:spPr>
              <a:solidFill>
                <a:srgbClr val="EEE53A"/>
              </a:solidFill>
            </c:spPr>
          </c:dPt>
          <c:val>
            <c:numRef>
              <c:f>Sheet1!$C$5:$D$5</c:f>
              <c:numCache>
                <c:formatCode>General</c:formatCode>
                <c:ptCount val="2"/>
                <c:pt idx="0">
                  <c:v>35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067144054700993E-2"/>
          <c:y val="1.204040075889287E-2"/>
          <c:w val="0.96793285594529899"/>
          <c:h val="0.95585186388405952"/>
        </c:manualLayout>
      </c:layout>
      <c:pie3D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1"/>
            <c:bubble3D val="0"/>
            <c:spPr>
              <a:solidFill>
                <a:srgbClr val="EEE53A"/>
              </a:solidFill>
            </c:spPr>
          </c:dPt>
          <c:val>
            <c:numRef>
              <c:f>Sheet1!$C$5:$D$5</c:f>
              <c:numCache>
                <c:formatCode>General</c:formatCode>
                <c:ptCount val="2"/>
                <c:pt idx="0">
                  <c:v>35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EEE53A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Sheet1!$F$3:$G$3</c:f>
              <c:numCache>
                <c:formatCode>General</c:formatCode>
                <c:ptCount val="2"/>
                <c:pt idx="0">
                  <c:v>40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41"/>
          <c:dPt>
            <c:idx val="0"/>
            <c:bubble3D val="0"/>
            <c:explosion val="18"/>
          </c:dPt>
          <c:val>
            <c:numRef>
              <c:f>Sheet1!$C$5:$D$5</c:f>
              <c:numCache>
                <c:formatCode>General</c:formatCode>
                <c:ptCount val="2"/>
                <c:pt idx="0">
                  <c:v>35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Outage (mins)</c:v>
                </c:pt>
              </c:strCache>
            </c:strRef>
          </c:tx>
          <c:val>
            <c:numRef>
              <c:f>Sheet1!$D$2:$D$48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</c:v>
                </c:pt>
                <c:pt idx="12">
                  <c:v>0</c:v>
                </c:pt>
                <c:pt idx="13">
                  <c:v>81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4</c:v>
                </c:pt>
                <c:pt idx="18">
                  <c:v>0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 formatCode="0.00">
                  <c:v>30</c:v>
                </c:pt>
                <c:pt idx="24" formatCode="0.00">
                  <c:v>40</c:v>
                </c:pt>
                <c:pt idx="25" formatCode="0.00">
                  <c:v>6</c:v>
                </c:pt>
                <c:pt idx="26" formatCode="0.00">
                  <c:v>97</c:v>
                </c:pt>
                <c:pt idx="27" formatCode="0.00">
                  <c:v>34</c:v>
                </c:pt>
                <c:pt idx="28" formatCode="0.00">
                  <c:v>13</c:v>
                </c:pt>
                <c:pt idx="29" formatCode="0.00">
                  <c:v>3</c:v>
                </c:pt>
                <c:pt idx="30" formatCode="0.00">
                  <c:v>2</c:v>
                </c:pt>
                <c:pt idx="31" formatCode="0.00">
                  <c:v>31</c:v>
                </c:pt>
                <c:pt idx="32" formatCode="0.00">
                  <c:v>6</c:v>
                </c:pt>
                <c:pt idx="33" formatCode="0.00">
                  <c:v>2</c:v>
                </c:pt>
                <c:pt idx="34" formatCode="0.00">
                  <c:v>2</c:v>
                </c:pt>
                <c:pt idx="35" formatCode="0.00">
                  <c:v>5</c:v>
                </c:pt>
                <c:pt idx="36" formatCode="0.00">
                  <c:v>3</c:v>
                </c:pt>
                <c:pt idx="37" formatCode="0.00">
                  <c:v>4</c:v>
                </c:pt>
                <c:pt idx="38" formatCode="0.00">
                  <c:v>20</c:v>
                </c:pt>
                <c:pt idx="39" formatCode="0.00">
                  <c:v>4</c:v>
                </c:pt>
                <c:pt idx="40" formatCode="0.00">
                  <c:v>6</c:v>
                </c:pt>
                <c:pt idx="41" formatCode="0.00">
                  <c:v>17</c:v>
                </c:pt>
                <c:pt idx="42" formatCode="0.00">
                  <c:v>3</c:v>
                </c:pt>
                <c:pt idx="43" formatCode="0.00">
                  <c:v>2</c:v>
                </c:pt>
                <c:pt idx="44" formatCode="0.00">
                  <c:v>4</c:v>
                </c:pt>
                <c:pt idx="45" formatCode="0.00">
                  <c:v>4</c:v>
                </c:pt>
                <c:pt idx="46" formatCode="0.0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075712"/>
        <c:axId val="95179904"/>
      </c:lineChart>
      <c:catAx>
        <c:axId val="95075712"/>
        <c:scaling>
          <c:orientation val="minMax"/>
        </c:scaling>
        <c:delete val="1"/>
        <c:axPos val="b"/>
        <c:majorTickMark val="out"/>
        <c:minorTickMark val="none"/>
        <c:tickLblPos val="nextTo"/>
        <c:crossAx val="95179904"/>
        <c:crosses val="autoZero"/>
        <c:auto val="1"/>
        <c:lblAlgn val="ctr"/>
        <c:lblOffset val="100"/>
        <c:noMultiLvlLbl val="0"/>
      </c:catAx>
      <c:valAx>
        <c:axId val="9517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075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F3E70DC0-CDC8-468A-BE5F-8B6D057574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45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B016650F-D52A-4183-AE9D-5DBA6D5625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029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560D03-7FA8-456D-B202-F26CCEE08140}" type="slidenum">
              <a:rPr lang="en-US" smtClean="0">
                <a:latin typeface="Times" pitchFamily="18" charset="0"/>
              </a:rPr>
              <a:pPr/>
              <a:t>1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9DA6581-0587-4BE8-A96A-93D9BAECAFE4}" type="slidenum">
              <a:rPr lang="en-GB" sz="1200" smtClean="0">
                <a:latin typeface="Arial" charset="0"/>
              </a:rPr>
              <a:pPr/>
              <a:t>3</a:t>
            </a:fld>
            <a:endParaRPr lang="en-GB" sz="1200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Message = what will do to move usage forward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NEED TO ADD MORE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02053698-509C-46B1-8EDA-E5A021BEA486}" type="slidenum">
              <a:rPr lang="en-GB" sz="1200">
                <a:latin typeface="Arial" pitchFamily="34" charset="0"/>
              </a:rPr>
              <a:pPr/>
              <a:t>20</a:t>
            </a:fld>
            <a:endParaRPr lang="en-GB" sz="1200"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170F42B-F075-42EC-8B6C-78D2E0EA695D}" type="slidenum">
              <a:rPr lang="en-GB" sz="1200" smtClean="0"/>
              <a:pPr/>
              <a:t>22</a:t>
            </a:fld>
            <a:endParaRPr lang="en-GB" sz="1200" smtClean="0"/>
          </a:p>
        </p:txBody>
      </p:sp>
      <p:sp>
        <p:nvSpPr>
          <p:cNvPr id="317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1749" name="3 Marcador de número de diapositiva"/>
          <p:cNvSpPr txBox="1">
            <a:spLocks noGrp="1"/>
          </p:cNvSpPr>
          <p:nvPr/>
        </p:nvSpPr>
        <p:spPr bwMode="auto">
          <a:xfrm>
            <a:off x="3883819" y="8684685"/>
            <a:ext cx="29729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fld id="{2120C344-2E57-4A79-A5C9-5F476524400F}" type="slidenum">
              <a:rPr lang="en-GB" sz="1200"/>
              <a:pPr algn="r" eaLnBrk="1" hangingPunct="1"/>
              <a:t>22</a:t>
            </a:fld>
            <a:endParaRPr lang="en-GB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7C99A09-FDBE-4776-B83A-9B0F3D2B7A1C}" type="slidenum">
              <a:rPr lang="en-US" smtClean="0">
                <a:latin typeface="Times" pitchFamily="18" charset="0"/>
              </a:rPr>
              <a:pPr/>
              <a:t>23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695E7D6-3E69-4DCB-B407-28632F43BD40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latin typeface="Times" pitchFamily="18" charset="0"/>
              </a:rPr>
              <a:t>Shining example of collaboration between multiple countries which is working – </a:t>
            </a:r>
          </a:p>
          <a:p>
            <a:pPr eaLnBrk="1" hangingPunct="1"/>
            <a:r>
              <a:rPr lang="en-GB" smtClean="0">
                <a:latin typeface="Times" pitchFamily="18" charset="0"/>
              </a:rPr>
              <a:t>Fostering global collab </a:t>
            </a:r>
          </a:p>
          <a:p>
            <a:pPr eaLnBrk="1" hangingPunct="1"/>
            <a:r>
              <a:rPr lang="en-GB" smtClean="0">
                <a:latin typeface="Times" pitchFamily="18" charset="0"/>
              </a:rPr>
              <a:t>Reinforce message of ERA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170F42B-F075-42EC-8B6C-78D2E0EA695D}" type="slidenum">
              <a:rPr lang="en-GB" sz="1200" smtClean="0"/>
              <a:pPr/>
              <a:t>25</a:t>
            </a:fld>
            <a:endParaRPr lang="en-GB" sz="1200" smtClean="0"/>
          </a:p>
        </p:txBody>
      </p:sp>
      <p:sp>
        <p:nvSpPr>
          <p:cNvPr id="317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1749" name="3 Marcador de número de diapositiva"/>
          <p:cNvSpPr txBox="1">
            <a:spLocks noGrp="1"/>
          </p:cNvSpPr>
          <p:nvPr/>
        </p:nvSpPr>
        <p:spPr bwMode="auto">
          <a:xfrm>
            <a:off x="3883819" y="8684685"/>
            <a:ext cx="29729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fld id="{2120C344-2E57-4A79-A5C9-5F476524400F}" type="slidenum">
              <a:rPr lang="en-GB" sz="1200"/>
              <a:pPr algn="r" eaLnBrk="1" hangingPunct="1"/>
              <a:t>25</a:t>
            </a:fld>
            <a:endParaRPr lang="en-GB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FCD2DE3-BEB9-4B27-9599-E57C281655D5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latin typeface="Times" pitchFamily="18" charset="0"/>
              </a:rPr>
              <a:t>Shining example of collaboration between multiple countries which is working – </a:t>
            </a:r>
          </a:p>
          <a:p>
            <a:pPr eaLnBrk="1" hangingPunct="1"/>
            <a:r>
              <a:rPr lang="en-GB" smtClean="0">
                <a:latin typeface="Times" pitchFamily="18" charset="0"/>
              </a:rPr>
              <a:t>Fostering global collab </a:t>
            </a:r>
          </a:p>
          <a:p>
            <a:pPr eaLnBrk="1" hangingPunct="1"/>
            <a:r>
              <a:rPr lang="en-GB" smtClean="0">
                <a:latin typeface="Times" pitchFamily="18" charset="0"/>
              </a:rPr>
              <a:t>Reinforce message of ERA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03938" y="6175375"/>
            <a:ext cx="24701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09" tIns="41154" rIns="82309" bIns="41154">
            <a:spAutoFit/>
          </a:bodyPr>
          <a:lstStyle>
            <a:lvl1pPr defTabSz="823913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823913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823913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823913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823913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100">
                <a:solidFill>
                  <a:schemeClr val="bg1"/>
                </a:solidFill>
                <a:latin typeface="Arial" pitchFamily="34" charset="0"/>
              </a:rPr>
              <a:t>connect • communicate • collaborate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39863" y="1989138"/>
            <a:ext cx="6859587" cy="116681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39863" y="3430588"/>
            <a:ext cx="6859587" cy="1714500"/>
          </a:xfrm>
        </p:spPr>
        <p:txBody>
          <a:bodyPr/>
          <a:lstStyle>
            <a:lvl1pPr marL="0" indent="0">
              <a:buFont typeface="Times" charset="0"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55950" y="6243638"/>
            <a:ext cx="28114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84950" y="6243638"/>
            <a:ext cx="1851025" cy="479425"/>
          </a:xfrm>
        </p:spPr>
        <p:txBody>
          <a:bodyPr/>
          <a:lstStyle>
            <a:lvl1pPr>
              <a:defRPr/>
            </a:lvl1pPr>
          </a:lstStyle>
          <a:p>
            <a:fld id="{BF850BB5-51BF-40C6-8FFC-72D13A22459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folHlink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61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8520113" y="638175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C9A593FC-3FF9-42BB-AD0E-0DD76C3F25F5}" type="slidenum">
              <a:rPr lang="en-GB" sz="1200">
                <a:solidFill>
                  <a:schemeClr val="bg1"/>
                </a:solidFill>
                <a:latin typeface="Arial" pitchFamily="34" charset="0"/>
              </a:rPr>
              <a:pPr/>
              <a:t>‹#›</a:t>
            </a:fld>
            <a:endParaRPr lang="en-GB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B68CBB-08C3-482B-8598-A8AE469C3A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17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8520113" y="638175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8C0953C8-128B-4AD9-8825-113096ABD8A7}" type="slidenum">
              <a:rPr lang="en-GB" sz="1200">
                <a:solidFill>
                  <a:schemeClr val="bg1"/>
                </a:solidFill>
                <a:latin typeface="Arial" pitchFamily="34" charset="0"/>
              </a:rPr>
              <a:pPr/>
              <a:t>‹#›</a:t>
            </a:fld>
            <a:endParaRPr lang="en-GB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2593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2593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9054D-6780-499C-BEB9-D32A1B51C5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5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8520113" y="638175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6D60F00C-EA18-40FC-AB41-FBEE4CBBE524}" type="slidenum">
              <a:rPr lang="en-GB" sz="1200">
                <a:solidFill>
                  <a:schemeClr val="bg1"/>
                </a:solidFill>
                <a:latin typeface="Arial" pitchFamily="34" charset="0"/>
              </a:rPr>
              <a:pPr/>
              <a:t>‹#›</a:t>
            </a:fld>
            <a:endParaRPr lang="en-GB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228600"/>
            <a:ext cx="7772400" cy="52593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E8E070-46CB-4C84-86FA-1D614A2A79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46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520113" y="638175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CFBF9A9E-1FB1-4F4B-BDAE-09144AB93F3F}" type="slidenum">
              <a:rPr lang="en-GB" sz="1200">
                <a:solidFill>
                  <a:schemeClr val="bg1"/>
                </a:solidFill>
                <a:latin typeface="Arial" pitchFamily="34" charset="0"/>
              </a:rPr>
              <a:pPr/>
              <a:t>‹#›</a:t>
            </a:fld>
            <a:endParaRPr lang="en-GB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6035675" cy="868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373188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73188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9E3008-3FE4-4FAF-BC26-6088AAED53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520113" y="638175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09F77B1D-1A52-47EB-83E3-E601D9387745}" type="slidenum">
              <a:rPr lang="en-GB" sz="1200">
                <a:solidFill>
                  <a:schemeClr val="bg1"/>
                </a:solidFill>
                <a:latin typeface="Arial" pitchFamily="34" charset="0"/>
              </a:rPr>
              <a:pPr/>
              <a:t>‹#›</a:t>
            </a:fld>
            <a:endParaRPr lang="en-GB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6035675" cy="868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373188"/>
            <a:ext cx="38100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373188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C6E96A-C5EC-47A9-ABDD-E4CF1A236EB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0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8520113" y="638175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2D151BFD-7BA6-4611-9CFC-8B1722966E5C}" type="slidenum">
              <a:rPr lang="en-GB" sz="1200">
                <a:solidFill>
                  <a:schemeClr val="bg1"/>
                </a:solidFill>
                <a:latin typeface="Arial" pitchFamily="34" charset="0"/>
              </a:rPr>
              <a:pPr/>
              <a:t>‹#›</a:t>
            </a:fld>
            <a:endParaRPr lang="en-GB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480CC3-1C19-4FC2-87FC-A535163B7F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60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8520113" y="638175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5564C51D-9232-4C6C-9E3A-DF5D68914602}" type="slidenum">
              <a:rPr lang="en-GB" sz="1200">
                <a:solidFill>
                  <a:schemeClr val="bg1"/>
                </a:solidFill>
                <a:latin typeface="Arial" pitchFamily="34" charset="0"/>
              </a:rPr>
              <a:pPr/>
              <a:t>‹#›</a:t>
            </a:fld>
            <a:endParaRPr lang="en-GB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FE25B2-9C82-4BCD-9E55-063E3AD9FA1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6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520113" y="638175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2DD6AABC-7419-45BA-8F4C-F5FA4635C651}" type="slidenum">
              <a:rPr lang="en-GB" sz="1200">
                <a:solidFill>
                  <a:schemeClr val="bg1"/>
                </a:solidFill>
                <a:latin typeface="Arial" pitchFamily="34" charset="0"/>
              </a:rPr>
              <a:pPr/>
              <a:t>‹#›</a:t>
            </a:fld>
            <a:endParaRPr lang="en-GB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3731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731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4D16F4-3F79-4D89-AF74-10E5EEB3D9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8520113" y="638175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5DEB268F-0972-4E15-9BEC-58FA28B76386}" type="slidenum">
              <a:rPr lang="en-GB" sz="1200">
                <a:solidFill>
                  <a:schemeClr val="bg1"/>
                </a:solidFill>
                <a:latin typeface="Arial" pitchFamily="34" charset="0"/>
              </a:rPr>
              <a:pPr/>
              <a:t>‹#›</a:t>
            </a:fld>
            <a:endParaRPr lang="en-GB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DBB037-317D-41F9-AA75-87E73DF5FF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6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8520113" y="638175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1D3BD904-CCB3-43A4-9193-AE50DEA209BA}" type="slidenum">
              <a:rPr lang="en-GB" sz="1200">
                <a:solidFill>
                  <a:schemeClr val="bg1"/>
                </a:solidFill>
                <a:latin typeface="Arial" pitchFamily="34" charset="0"/>
              </a:rPr>
              <a:pPr/>
              <a:t>‹#›</a:t>
            </a:fld>
            <a:endParaRPr lang="en-GB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5452C7-9B83-4EBB-A6F9-5D2E98B62A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3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8520113" y="638175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BD8C1F35-F4A4-4100-BCC0-D5C3456E9566}" type="slidenum">
              <a:rPr lang="en-GB" sz="1200">
                <a:solidFill>
                  <a:schemeClr val="bg1"/>
                </a:solidFill>
                <a:latin typeface="Arial" pitchFamily="34" charset="0"/>
              </a:rPr>
              <a:pPr/>
              <a:t>‹#›</a:t>
            </a:fld>
            <a:endParaRPr lang="en-GB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FDE8A2-4B56-46F0-A700-2C8B021280B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3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520113" y="638175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4D1119AC-6619-4698-8EA1-15CFE4693ACB}" type="slidenum">
              <a:rPr lang="en-GB" sz="1200">
                <a:solidFill>
                  <a:schemeClr val="bg1"/>
                </a:solidFill>
                <a:latin typeface="Arial" pitchFamily="34" charset="0"/>
              </a:rPr>
              <a:pPr/>
              <a:t>‹#›</a:t>
            </a:fld>
            <a:endParaRPr lang="en-GB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EDF145-8A47-4BD5-BD6B-30CC9583AB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61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8520113" y="638175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814CF5BB-97D5-4FEC-9C60-FE93CC58B429}" type="slidenum">
              <a:rPr lang="en-GB" sz="1200">
                <a:solidFill>
                  <a:schemeClr val="bg1"/>
                </a:solidFill>
                <a:latin typeface="Arial" pitchFamily="34" charset="0"/>
              </a:rPr>
              <a:pPr/>
              <a:t>‹#›</a:t>
            </a:fld>
            <a:endParaRPr lang="en-GB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9DD2B5-363E-4001-822A-43F648F2618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7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31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035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D42633-EF6E-4E0D-BAD1-C4167BBE00F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6103938" y="6175375"/>
            <a:ext cx="24701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09" tIns="41154" rIns="82309" bIns="41154">
            <a:spAutoFit/>
          </a:bodyPr>
          <a:lstStyle>
            <a:lvl1pPr defTabSz="823913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823913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823913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823913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823913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100">
                <a:solidFill>
                  <a:schemeClr val="bg1"/>
                </a:solidFill>
                <a:latin typeface="Arial" pitchFamily="34" charset="0"/>
              </a:rPr>
              <a:t>connect • communicate • collaborate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359"/>
        </a:buClr>
        <a:buSzPct val="100000"/>
        <a:buFont typeface="Times" pitchFamily="2" charset="0"/>
        <a:buBlip>
          <a:blip r:embed="rId18"/>
        </a:buBlip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76288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Times" pitchFamily="2" charset="0"/>
        <a:buBlip>
          <a:blip r:embed="rId18"/>
        </a:buBlip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200150" indent="-342900" algn="l" rtl="0" eaLnBrk="0" fontAlgn="base" hangingPunct="0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MS PGothic" pitchFamily="34" charset="-128"/>
        </a:defRPr>
      </a:lvl3pPr>
      <a:lvl4pPr marL="1633538" indent="-342900" algn="l" rtl="0" eaLnBrk="0" fontAlgn="base" hangingPunct="0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MS PGothic" pitchFamily="34" charset="-128"/>
        </a:defRPr>
      </a:lvl4pPr>
      <a:lvl5pPr marL="2054225" indent="-342900" algn="l" rtl="0" eaLnBrk="0" fontAlgn="base" hangingPunct="0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  <a:ea typeface="MS PGothic" pitchFamily="34" charset="-128"/>
        </a:defRPr>
      </a:lvl5pPr>
      <a:lvl6pPr marL="2511425" indent="-342900" algn="l" rtl="0" fontAlgn="base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6pPr>
      <a:lvl7pPr marL="2968625" indent="-342900" algn="l" rtl="0" fontAlgn="base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7pPr>
      <a:lvl8pPr marL="3425825" indent="-342900" algn="l" rtl="0" fontAlgn="base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8pPr>
      <a:lvl9pPr marL="3883025" indent="-342900" algn="l" rtl="0" fontAlgn="base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eantopen.n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global.geant.net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aren.dante.net/" TargetMode="Externa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://www.eumedconnect3.net/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jpe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595" y="1872978"/>
            <a:ext cx="7647865" cy="1491187"/>
          </a:xfrm>
        </p:spPr>
        <p:txBody>
          <a:bodyPr/>
          <a:lstStyle/>
          <a:p>
            <a:pPr algn="ctr">
              <a:spcBef>
                <a:spcPts val="1080"/>
              </a:spcBef>
            </a:pPr>
            <a:r>
              <a:rPr lang="en-GB" sz="4000" dirty="0" smtClean="0"/>
              <a:t>GÉANT &amp; Regional Networks – An Update</a:t>
            </a:r>
            <a:endParaRPr lang="en-GB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3086" y="3429001"/>
            <a:ext cx="6859071" cy="1798117"/>
          </a:xfrm>
        </p:spPr>
        <p:txBody>
          <a:bodyPr/>
          <a:lstStyle/>
          <a:p>
            <a:pPr algn="l">
              <a:defRPr/>
            </a:pPr>
            <a:r>
              <a:rPr lang="en-GB" sz="2500" b="1" dirty="0" smtClean="0">
                <a:latin typeface="+mj-lt"/>
                <a:ea typeface="+mj-ea"/>
                <a:cs typeface="+mj-cs"/>
              </a:rPr>
              <a:t>ALICE2 Meeting</a:t>
            </a:r>
          </a:p>
          <a:p>
            <a:pPr algn="l">
              <a:defRPr/>
            </a:pPr>
            <a:r>
              <a:rPr lang="en-GB" sz="2500" b="1" dirty="0" smtClean="0">
                <a:latin typeface="+mj-lt"/>
                <a:ea typeface="+mj-ea"/>
                <a:cs typeface="+mj-cs"/>
              </a:rPr>
              <a:t>Cuenca, Ecuador</a:t>
            </a:r>
          </a:p>
          <a:p>
            <a:pPr algn="l">
              <a:defRPr/>
            </a:pPr>
            <a:r>
              <a:rPr lang="en-GB" sz="2500" b="1" dirty="0" smtClean="0">
                <a:latin typeface="+mj-lt"/>
                <a:ea typeface="+mj-ea"/>
                <a:cs typeface="+mj-cs"/>
              </a:rPr>
              <a:t>15</a:t>
            </a:r>
            <a:r>
              <a:rPr lang="en-GB" sz="2500" b="1" baseline="30000" dirty="0" smtClean="0">
                <a:latin typeface="+mj-lt"/>
                <a:ea typeface="+mj-ea"/>
                <a:cs typeface="+mj-cs"/>
              </a:rPr>
              <a:t>th</a:t>
            </a:r>
            <a:r>
              <a:rPr lang="en-GB" sz="2500" b="1" dirty="0" smtClean="0">
                <a:latin typeface="+mj-lt"/>
                <a:ea typeface="+mj-ea"/>
                <a:cs typeface="+mj-cs"/>
              </a:rPr>
              <a:t>-16</a:t>
            </a:r>
            <a:r>
              <a:rPr lang="en-GB" sz="2500" b="1" baseline="30000" dirty="0" smtClean="0">
                <a:latin typeface="+mj-lt"/>
                <a:ea typeface="+mj-ea"/>
                <a:cs typeface="+mj-cs"/>
              </a:rPr>
              <a:t>th</a:t>
            </a:r>
            <a:r>
              <a:rPr lang="en-GB" sz="2500" b="1" dirty="0" smtClean="0">
                <a:latin typeface="+mj-lt"/>
                <a:ea typeface="+mj-ea"/>
                <a:cs typeface="+mj-cs"/>
              </a:rPr>
              <a:t> November 2012</a:t>
            </a:r>
          </a:p>
          <a:p>
            <a:pPr algn="l">
              <a:defRPr/>
            </a:pPr>
            <a:r>
              <a:rPr lang="en-GB" sz="2500" b="1" dirty="0" smtClean="0">
                <a:latin typeface="+mj-lt"/>
                <a:ea typeface="+mj-ea"/>
                <a:cs typeface="+mj-cs"/>
              </a:rPr>
              <a:t>Tom Fryer, DANTE</a:t>
            </a:r>
            <a:endParaRPr lang="en-GB" sz="25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29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984118"/>
              </p:ext>
            </p:extLst>
          </p:nvPr>
        </p:nvGraphicFramePr>
        <p:xfrm>
          <a:off x="618143" y="1094968"/>
          <a:ext cx="8037348" cy="551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Trunk Migration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36617"/>
              </p:ext>
            </p:extLst>
          </p:nvPr>
        </p:nvGraphicFramePr>
        <p:xfrm>
          <a:off x="942229" y="1224637"/>
          <a:ext cx="7372742" cy="454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442365" y="1289470"/>
            <a:ext cx="3506474" cy="1413283"/>
          </a:xfrm>
          <a:prstGeom prst="rect">
            <a:avLst/>
          </a:prstGeom>
          <a:noFill/>
        </p:spPr>
        <p:txBody>
          <a:bodyPr wrap="square" lIns="82314" tIns="41157" rIns="82314" bIns="41157">
            <a:spAutoFit/>
          </a:bodyPr>
          <a:lstStyle/>
          <a:p>
            <a:pPr algn="ctr"/>
            <a:r>
              <a:rPr lang="en-GB" sz="8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40%</a:t>
            </a:r>
            <a:endParaRPr lang="en-GB" sz="8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3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Almost done!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6107" y="3364679"/>
            <a:ext cx="6859071" cy="1715215"/>
          </a:xfrm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754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left?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067728"/>
              </p:ext>
            </p:extLst>
          </p:nvPr>
        </p:nvGraphicFramePr>
        <p:xfrm>
          <a:off x="-1067108" y="2002647"/>
          <a:ext cx="7842896" cy="569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497845" y="1224636"/>
            <a:ext cx="6352098" cy="1615041"/>
            <a:chOff x="2774950" y="1360140"/>
            <a:chExt cx="7056784" cy="1793742"/>
          </a:xfrm>
        </p:grpSpPr>
        <p:cxnSp>
          <p:nvCxnSpPr>
            <p:cNvPr id="12" name="Straight Connector 11"/>
            <p:cNvCxnSpPr/>
            <p:nvPr/>
          </p:nvCxnSpPr>
          <p:spPr bwMode="auto">
            <a:xfrm flipV="1">
              <a:off x="2774950" y="1360140"/>
              <a:ext cx="1872208" cy="17937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12"/>
            <p:cNvSpPr/>
            <p:nvPr/>
          </p:nvSpPr>
          <p:spPr bwMode="auto">
            <a:xfrm>
              <a:off x="7023422" y="1360140"/>
              <a:ext cx="2808312" cy="1008112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824572"/>
              <a:r>
                <a:rPr lang="en-GB" b="1" i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en-GB" sz="2200" b="1" i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rPr>
                <a:t> </a:t>
              </a:r>
              <a:r>
                <a:rPr lang="en-GB" sz="2200" b="1" i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rPr>
                <a:t>Mx</a:t>
              </a:r>
              <a:r>
                <a:rPr lang="en-GB" sz="2200" b="1" i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rPr>
                <a:t> routers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4647158" y="1360140"/>
              <a:ext cx="25286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2497845" y="1890858"/>
            <a:ext cx="6352098" cy="1342883"/>
            <a:chOff x="2774950" y="2088604"/>
            <a:chExt cx="7056784" cy="1491470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2774950" y="2088604"/>
              <a:ext cx="1368152" cy="12961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5911490" y="2584276"/>
              <a:ext cx="13596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143102" y="2088604"/>
              <a:ext cx="14401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573722" y="2088604"/>
              <a:ext cx="337768" cy="4956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7023422" y="2571962"/>
              <a:ext cx="2808312" cy="1008112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824572"/>
              <a:r>
                <a:rPr lang="en-GB" sz="2200" b="1" i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rPr>
                <a:t>12 </a:t>
              </a:r>
              <a:r>
                <a:rPr lang="en-GB" sz="2200" b="1" i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rPr>
                <a:t>Geant</a:t>
              </a:r>
              <a:r>
                <a:rPr lang="en-GB" sz="2200" b="1" i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rPr>
                <a:t> </a:t>
              </a:r>
              <a:r>
                <a:rPr lang="en-GB" b="1" i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Plus Circuits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0463" y="2104686"/>
            <a:ext cx="6339480" cy="2258110"/>
            <a:chOff x="2774950" y="2368252"/>
            <a:chExt cx="7042766" cy="2507966"/>
          </a:xfrm>
        </p:grpSpPr>
        <p:cxnSp>
          <p:nvCxnSpPr>
            <p:cNvPr id="15" name="Straight Connector 14"/>
            <p:cNvCxnSpPr/>
            <p:nvPr/>
          </p:nvCxnSpPr>
          <p:spPr bwMode="auto">
            <a:xfrm flipV="1">
              <a:off x="2774950" y="2368252"/>
              <a:ext cx="1398080" cy="12961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087318" y="3880420"/>
              <a:ext cx="96603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173030" y="2374982"/>
              <a:ext cx="96603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139062" y="2374982"/>
              <a:ext cx="948256" cy="150543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Rectangle 31"/>
            <p:cNvSpPr/>
            <p:nvPr/>
          </p:nvSpPr>
          <p:spPr bwMode="auto">
            <a:xfrm>
              <a:off x="7009404" y="3868106"/>
              <a:ext cx="2808312" cy="1008112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824572"/>
              <a:r>
                <a:rPr lang="en-GB" sz="2200" b="1" i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rPr>
                <a:t>18 Trunk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73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Outage analysis</a:t>
            </a:r>
            <a:endParaRPr lang="en-GB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796244"/>
              </p:ext>
            </p:extLst>
          </p:nvPr>
        </p:nvGraphicFramePr>
        <p:xfrm>
          <a:off x="229239" y="1289470"/>
          <a:ext cx="6222463" cy="382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513586" y="5652505"/>
            <a:ext cx="25926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503472" y="5827865"/>
            <a:ext cx="25926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00713" y="5993330"/>
            <a:ext cx="25926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747777" y="5503694"/>
            <a:ext cx="2398241" cy="6483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14" tIns="41157" rIns="82314" bIns="41157" numCol="1" rtlCol="0" anchor="t" anchorCtr="0" compatLnSpc="1">
            <a:prstTxWarp prst="textNoShape">
              <a:avLst/>
            </a:prstTxWarp>
          </a:bodyPr>
          <a:lstStyle/>
          <a:p>
            <a:pPr defTabSz="824572"/>
            <a:r>
              <a:rPr lang="en-GB" sz="1100" dirty="0"/>
              <a:t>Scheduled down time </a:t>
            </a:r>
          </a:p>
          <a:p>
            <a:pPr defTabSz="824572"/>
            <a:r>
              <a:rPr lang="en-GB" sz="1100" dirty="0"/>
              <a:t>Average Measured</a:t>
            </a:r>
          </a:p>
          <a:p>
            <a:pPr defTabSz="824572"/>
            <a:r>
              <a:rPr lang="en-GB" sz="1100" dirty="0"/>
              <a:t>Actual Service impact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692297" y="5066512"/>
            <a:ext cx="2463058" cy="3241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14" tIns="41157" rIns="82314" bIns="41157" numCol="1" rtlCol="0" anchor="t" anchorCtr="0" compatLnSpc="1">
            <a:prstTxWarp prst="textNoShape">
              <a:avLst/>
            </a:prstTxWarp>
          </a:bodyPr>
          <a:lstStyle/>
          <a:p>
            <a:pPr defTabSz="824572"/>
            <a:r>
              <a:rPr lang="en-GB" sz="1300" dirty="0">
                <a:latin typeface="Times"/>
              </a:rPr>
              <a:t>Services Migrated</a:t>
            </a:r>
          </a:p>
        </p:txBody>
      </p:sp>
      <p:sp>
        <p:nvSpPr>
          <p:cNvPr id="12" name="5-Point Star 11"/>
          <p:cNvSpPr/>
          <p:nvPr/>
        </p:nvSpPr>
        <p:spPr bwMode="auto">
          <a:xfrm>
            <a:off x="2071699" y="2586155"/>
            <a:ext cx="324087" cy="324171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14" tIns="41157" rIns="82314" bIns="41157" numCol="1" rtlCol="0" anchor="t" anchorCtr="0" compatLnSpc="1">
            <a:prstTxWarp prst="textNoShape">
              <a:avLst/>
            </a:prstTxWarp>
          </a:bodyPr>
          <a:lstStyle/>
          <a:p>
            <a:pPr defTabSz="824572"/>
            <a:endParaRPr lang="en-GB" sz="2200">
              <a:latin typeface="Times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3664557" y="2132315"/>
            <a:ext cx="324087" cy="324171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14" tIns="41157" rIns="82314" bIns="41157" numCol="1" rtlCol="0" anchor="t" anchorCtr="0" compatLnSpc="1">
            <a:prstTxWarp prst="textNoShape">
              <a:avLst/>
            </a:prstTxWarp>
          </a:bodyPr>
          <a:lstStyle/>
          <a:p>
            <a:pPr defTabSz="824572"/>
            <a:endParaRPr lang="en-GB" sz="2200">
              <a:latin typeface="Time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8143" y="2975160"/>
            <a:ext cx="8191547" cy="778011"/>
            <a:chOff x="686718" y="3304356"/>
            <a:chExt cx="9100297" cy="864096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686718" y="3736404"/>
              <a:ext cx="633670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" name="Group 9"/>
            <p:cNvGrpSpPr/>
            <p:nvPr/>
          </p:nvGrpSpPr>
          <p:grpSpPr>
            <a:xfrm>
              <a:off x="7050711" y="3304356"/>
              <a:ext cx="2736304" cy="864096"/>
              <a:chOff x="7050711" y="3304356"/>
              <a:chExt cx="2736304" cy="864096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7410751" y="3304356"/>
                <a:ext cx="2376264" cy="86409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dirty="0"/>
                  <a:t>Planned outage 60 min</a:t>
                </a:r>
              </a:p>
            </p:txBody>
          </p:sp>
          <p:sp>
            <p:nvSpPr>
              <p:cNvPr id="8" name="Down Arrow 7"/>
              <p:cNvSpPr/>
              <p:nvPr/>
            </p:nvSpPr>
            <p:spPr bwMode="auto">
              <a:xfrm rot="5400000">
                <a:off x="7050711" y="3556384"/>
                <a:ext cx="360040" cy="360040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24572"/>
                <a:endParaRPr lang="en-GB" sz="2200">
                  <a:latin typeface="Times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8143" y="4401513"/>
            <a:ext cx="8166983" cy="1102182"/>
            <a:chOff x="686718" y="4888532"/>
            <a:chExt cx="9073008" cy="1224136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686718" y="5392588"/>
              <a:ext cx="633670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" name="Group 8"/>
            <p:cNvGrpSpPr/>
            <p:nvPr/>
          </p:nvGrpSpPr>
          <p:grpSpPr>
            <a:xfrm>
              <a:off x="7050711" y="4888532"/>
              <a:ext cx="2709015" cy="1224136"/>
              <a:chOff x="7050711" y="4888532"/>
              <a:chExt cx="2709015" cy="1224136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7383462" y="4888532"/>
                <a:ext cx="2376264" cy="122413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dirty="0"/>
                  <a:t>Average Service outage: </a:t>
                </a:r>
                <a:endParaRPr lang="en-GB" dirty="0" smtClean="0"/>
              </a:p>
              <a:p>
                <a:r>
                  <a:rPr lang="en-GB" b="1" i="1" dirty="0"/>
                  <a:t>10min 20 sec</a:t>
                </a:r>
              </a:p>
              <a:p>
                <a:endParaRPr lang="en-GB" dirty="0"/>
              </a:p>
            </p:txBody>
          </p:sp>
          <p:sp>
            <p:nvSpPr>
              <p:cNvPr id="19" name="Down Arrow 18"/>
              <p:cNvSpPr/>
              <p:nvPr/>
            </p:nvSpPr>
            <p:spPr bwMode="auto">
              <a:xfrm rot="5400000">
                <a:off x="7050711" y="5212568"/>
                <a:ext cx="360040" cy="360040"/>
              </a:xfrm>
              <a:prstGeom prst="downArrow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24572"/>
                <a:endParaRPr lang="en-GB" sz="2200">
                  <a:latin typeface="Times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 bwMode="auto">
          <a:xfrm>
            <a:off x="2692297" y="1824353"/>
            <a:ext cx="2916780" cy="94009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314" tIns="41157" rIns="82314" bIns="411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24572"/>
            <a:r>
              <a:rPr lang="en-GB" dirty="0"/>
              <a:t>F</a:t>
            </a:r>
            <a:r>
              <a:rPr lang="en-GB" dirty="0" smtClean="0"/>
              <a:t>aulty </a:t>
            </a:r>
            <a:r>
              <a:rPr lang="en-GB" dirty="0"/>
              <a:t>barrel connector on patch panel </a:t>
            </a:r>
            <a:endParaRPr lang="en-GB" sz="2200" dirty="0">
              <a:latin typeface="Time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208024" y="1674687"/>
            <a:ext cx="2916780" cy="94009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314" tIns="41157" rIns="82314" bIns="411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24572"/>
            <a:r>
              <a:rPr lang="en-GB" sz="2200" dirty="0">
                <a:latin typeface="Times"/>
              </a:rPr>
              <a:t>Complex auto negotiation issues</a:t>
            </a:r>
          </a:p>
        </p:txBody>
      </p:sp>
    </p:spTree>
    <p:extLst>
      <p:ext uri="{BB962C8B-B14F-4D97-AF65-F5344CB8AC3E}">
        <p14:creationId xmlns:p14="http://schemas.microsoft.com/office/powerpoint/2010/main" val="15589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1" grpId="0" animBg="1"/>
      <p:bldP spid="11" grpId="1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paday.com/wp-content/uploads/2011/03/w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798" y="2067481"/>
            <a:ext cx="2778482" cy="338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lot of travel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908" y="1373602"/>
            <a:ext cx="5376891" cy="4115085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Our Vendor installation team travelled about 25,000 Km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2½ times the circumference of the moon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Over half-way around the globe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The distance we have covered to reach Cuenca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23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GB" dirty="0"/>
              <a:t>GÉANT </a:t>
            </a:r>
            <a:r>
              <a:rPr lang="en-GB" dirty="0" smtClean="0"/>
              <a:t>Open – new pilot project</a:t>
            </a:r>
          </a:p>
        </p:txBody>
      </p:sp>
      <p:sp>
        <p:nvSpPr>
          <p:cNvPr id="3686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831269" y="1224636"/>
            <a:ext cx="4018674" cy="47494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b="1" dirty="0" smtClean="0"/>
              <a:t>Background</a:t>
            </a:r>
          </a:p>
          <a:p>
            <a:pPr eaLnBrk="1" hangingPunct="1">
              <a:buFont typeface="Wingdings" pitchFamily="2" charset="2"/>
              <a:buChar char="§"/>
            </a:pPr>
            <a:endParaRPr lang="en-GB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Initial 1 year pilot to test “Open Exchange” concept within </a:t>
            </a:r>
            <a:r>
              <a:rPr lang="en-GB" dirty="0"/>
              <a:t>GÉANT</a:t>
            </a:r>
            <a:r>
              <a:rPr lang="en-GB" dirty="0" smtClean="0"/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Based in London at a major </a:t>
            </a:r>
            <a:r>
              <a:rPr lang="en-GB" dirty="0" err="1" smtClean="0"/>
              <a:t>telehouse</a:t>
            </a:r>
            <a:r>
              <a:rPr lang="en-GB" dirty="0" smtClean="0"/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Facilitates interconnections of Research &amp; Education users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Enables interregional connections + other connections to GÉANT domain</a:t>
            </a:r>
          </a:p>
          <a:p>
            <a:pPr eaLnBrk="1" hangingPunct="1">
              <a:buFont typeface="Wingdings" pitchFamily="2" charset="2"/>
              <a:buChar char="§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eaLnBrk="1" hangingPunct="1">
              <a:buFont typeface="Wingdings" pitchFamily="2" charset="2"/>
              <a:buChar char="§"/>
            </a:pPr>
            <a:endParaRPr lang="en-GB" dirty="0" smtClean="0"/>
          </a:p>
          <a:p>
            <a:pPr eaLnBrk="1" hangingPunct="1">
              <a:buFont typeface="Wingdings" pitchFamily="2" charset="2"/>
              <a:buChar char="§"/>
            </a:pPr>
            <a:endParaRPr lang="en-GB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7" y="1548807"/>
            <a:ext cx="4666847" cy="442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6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GB" dirty="0"/>
              <a:t>GÉANT </a:t>
            </a:r>
            <a:r>
              <a:rPr lang="en-GB" dirty="0" smtClean="0"/>
              <a:t>Open – new pilot project</a:t>
            </a:r>
          </a:p>
        </p:txBody>
      </p:sp>
      <p:sp>
        <p:nvSpPr>
          <p:cNvPr id="3686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88508" y="1224636"/>
            <a:ext cx="8491070" cy="512190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b="1" dirty="0" smtClean="0"/>
              <a:t>Pilot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Allows NRENs and Commercial organisations to try out the concept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Designed to offer neutral, policy free interconnection facility – and onward connection to GÉANT network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Layer 2 interconnection services are available on a Juniper MX Series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/>
              <a:t>Connection speeds from </a:t>
            </a:r>
            <a:r>
              <a:rPr lang="en-GB" dirty="0"/>
              <a:t>1Gbps (€</a:t>
            </a:r>
            <a:r>
              <a:rPr lang="en-GB" dirty="0" smtClean="0"/>
              <a:t>3,300) – </a:t>
            </a:r>
            <a:r>
              <a:rPr lang="en-GB" dirty="0"/>
              <a:t>10Gbps (</a:t>
            </a:r>
            <a:r>
              <a:rPr lang="en-GB" dirty="0" smtClean="0"/>
              <a:t>€10,500)</a:t>
            </a:r>
          </a:p>
          <a:p>
            <a:pPr marL="433007" lvl="1" indent="0">
              <a:buNone/>
            </a:pPr>
            <a:endParaRPr lang="en-GB" dirty="0" smtClean="0"/>
          </a:p>
          <a:p>
            <a:pPr marL="0" indent="0" eaLnBrk="1" hangingPunct="1">
              <a:buNone/>
            </a:pPr>
            <a:endParaRPr lang="en-GB" b="1" dirty="0"/>
          </a:p>
          <a:p>
            <a:pPr marL="0" indent="0" eaLnBrk="1" hangingPunct="1">
              <a:buNone/>
            </a:pPr>
            <a:r>
              <a:rPr lang="en-GB" b="1" dirty="0" smtClean="0"/>
              <a:t>Current Status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Launched </a:t>
            </a:r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October 2012 </a:t>
            </a:r>
            <a:endParaRPr lang="en-GB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First connectors </a:t>
            </a:r>
            <a:r>
              <a:rPr lang="en-GB" dirty="0" err="1" smtClean="0"/>
              <a:t>NORDUnet</a:t>
            </a:r>
            <a:r>
              <a:rPr lang="en-GB" dirty="0" smtClean="0"/>
              <a:t> and </a:t>
            </a:r>
            <a:r>
              <a:rPr lang="en-GB" dirty="0" err="1" smtClean="0"/>
              <a:t>SURFnet</a:t>
            </a:r>
            <a:r>
              <a:rPr lang="en-GB" dirty="0" smtClean="0"/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Website: </a:t>
            </a:r>
            <a:r>
              <a:rPr lang="en-GB" dirty="0">
                <a:hlinkClick r:id="rId2"/>
              </a:rPr>
              <a:t>www.geantopen.net</a:t>
            </a:r>
            <a:endParaRPr lang="en-GB" dirty="0"/>
          </a:p>
          <a:p>
            <a:pPr marL="0" indent="0" eaLnBrk="1" hangingPunct="1">
              <a:buNone/>
            </a:pPr>
            <a:endParaRPr lang="en-GB" dirty="0" smtClean="0"/>
          </a:p>
          <a:p>
            <a:pPr eaLnBrk="1" hangingPunct="1">
              <a:buFont typeface="Wingdings" pitchFamily="2" charset="2"/>
              <a:buChar char="§"/>
            </a:pPr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42" y="3364165"/>
            <a:ext cx="3261964" cy="259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2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perfSONAR MDM adoption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13 NRENs (+GEANT Backbone) evaluating/implementing </a:t>
            </a:r>
            <a:r>
              <a:rPr lang="en-GB" dirty="0"/>
              <a:t>the perfSONAR MDM service for their NOC/PERT engineers. </a:t>
            </a:r>
          </a:p>
          <a:p>
            <a:r>
              <a:rPr lang="en-GB" dirty="0" smtClean="0"/>
              <a:t>Second group of 8 NRENs now targeted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More </a:t>
            </a:r>
            <a:r>
              <a:rPr lang="en-GB" dirty="0"/>
              <a:t>NRENs </a:t>
            </a:r>
            <a:r>
              <a:rPr lang="en-GB" dirty="0" smtClean="0"/>
              <a:t>will join </a:t>
            </a:r>
            <a:r>
              <a:rPr lang="en-GB" dirty="0"/>
              <a:t>the pilot </a:t>
            </a:r>
            <a:endParaRPr lang="en-GB" dirty="0" smtClean="0"/>
          </a:p>
          <a:p>
            <a:r>
              <a:rPr lang="en-GB" dirty="0" smtClean="0"/>
              <a:t>Liaising with other communities outside EU:</a:t>
            </a:r>
          </a:p>
          <a:p>
            <a:pPr lvl="1"/>
            <a:r>
              <a:rPr lang="en-GB" dirty="0" smtClean="0"/>
              <a:t>TEIN, </a:t>
            </a:r>
            <a:r>
              <a:rPr lang="en-GB" dirty="0" err="1" smtClean="0"/>
              <a:t>RedCLARA</a:t>
            </a:r>
            <a:r>
              <a:rPr lang="en-GB" dirty="0" smtClean="0"/>
              <a:t>, GISELA, …</a:t>
            </a:r>
            <a:endParaRPr lang="en-GB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6" y="4790518"/>
            <a:ext cx="800100" cy="300832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318532"/>
            <a:ext cx="635001" cy="444500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6" y="3436984"/>
            <a:ext cx="571500" cy="400050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4718684"/>
            <a:ext cx="635001" cy="444500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5318532"/>
            <a:ext cx="635001" cy="444500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05" y="2908412"/>
            <a:ext cx="635001" cy="444500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3436984"/>
            <a:ext cx="635001" cy="444500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4131209"/>
            <a:ext cx="635001" cy="444500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30" y="4141925"/>
            <a:ext cx="876300" cy="423068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3" y="3848515"/>
            <a:ext cx="5316564" cy="262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4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perfSONAR MDM deployment in Asia/Pacific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908" y="1517966"/>
            <a:ext cx="4987987" cy="4245156"/>
          </a:xfrm>
        </p:spPr>
        <p:txBody>
          <a:bodyPr/>
          <a:lstStyle/>
          <a:p>
            <a:r>
              <a:rPr lang="en-GB" sz="2200" dirty="0"/>
              <a:t>3 Measurement Points within TEIN3:</a:t>
            </a:r>
          </a:p>
          <a:p>
            <a:pPr lvl="1"/>
            <a:r>
              <a:rPr lang="en-GB" sz="2200" dirty="0"/>
              <a:t>Singapore</a:t>
            </a:r>
          </a:p>
          <a:p>
            <a:pPr lvl="1"/>
            <a:r>
              <a:rPr lang="en-GB" sz="2200" dirty="0"/>
              <a:t>Hong Kong </a:t>
            </a:r>
          </a:p>
          <a:p>
            <a:pPr lvl="1"/>
            <a:r>
              <a:rPr lang="en-GB" sz="2200" dirty="0"/>
              <a:t>Beijing</a:t>
            </a:r>
          </a:p>
          <a:p>
            <a:r>
              <a:rPr lang="en-GB" sz="2200" dirty="0"/>
              <a:t>Already available in the current perfSONAR MDM UI</a:t>
            </a:r>
          </a:p>
          <a:p>
            <a:pPr lvl="1"/>
            <a:endParaRPr lang="en-GB" sz="22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94" y="1613642"/>
            <a:ext cx="3095209" cy="340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4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perfSONAR MDM deployment in </a:t>
            </a:r>
            <a:r>
              <a:rPr lang="en-GB" dirty="0" smtClean="0"/>
              <a:t>Latin America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Active collaboration with network and grid community</a:t>
            </a:r>
          </a:p>
          <a:p>
            <a:r>
              <a:rPr lang="en-GB" dirty="0" smtClean="0"/>
              <a:t>Liaising with </a:t>
            </a:r>
            <a:r>
              <a:rPr lang="en-GB" dirty="0" err="1" smtClean="0"/>
              <a:t>RedCLARA</a:t>
            </a:r>
            <a:r>
              <a:rPr lang="en-GB" dirty="0" smtClean="0"/>
              <a:t> </a:t>
            </a:r>
          </a:p>
          <a:p>
            <a:r>
              <a:rPr lang="en-GB" dirty="0" smtClean="0"/>
              <a:t>Liaising with GISELA</a:t>
            </a:r>
          </a:p>
          <a:p>
            <a:r>
              <a:rPr lang="en-GB" dirty="0" smtClean="0"/>
              <a:t>5 Measurement points:</a:t>
            </a:r>
          </a:p>
          <a:p>
            <a:pPr lvl="1"/>
            <a:r>
              <a:rPr lang="en-GB" dirty="0" smtClean="0"/>
              <a:t>CEDIA </a:t>
            </a:r>
            <a:r>
              <a:rPr lang="en-GB" dirty="0"/>
              <a:t>(Ecuador)</a:t>
            </a:r>
          </a:p>
          <a:p>
            <a:pPr lvl="1"/>
            <a:r>
              <a:rPr lang="en-GB" dirty="0" smtClean="0"/>
              <a:t>RAAP </a:t>
            </a:r>
            <a:r>
              <a:rPr lang="en-GB" dirty="0"/>
              <a:t>(</a:t>
            </a:r>
            <a:r>
              <a:rPr lang="en-GB" dirty="0" err="1"/>
              <a:t>Perú</a:t>
            </a:r>
            <a:r>
              <a:rPr lang="en-GB" dirty="0"/>
              <a:t>)</a:t>
            </a:r>
          </a:p>
          <a:p>
            <a:pPr lvl="1"/>
            <a:r>
              <a:rPr lang="en-GB" dirty="0" smtClean="0"/>
              <a:t>RNP </a:t>
            </a:r>
            <a:r>
              <a:rPr lang="en-GB" dirty="0"/>
              <a:t>(Brazil)</a:t>
            </a:r>
          </a:p>
          <a:p>
            <a:pPr lvl="1"/>
            <a:r>
              <a:rPr lang="en-GB" dirty="0" smtClean="0"/>
              <a:t>REUNA </a:t>
            </a:r>
            <a:r>
              <a:rPr lang="en-GB" dirty="0"/>
              <a:t>(Chile)</a:t>
            </a:r>
          </a:p>
          <a:p>
            <a:pPr lvl="1"/>
            <a:r>
              <a:rPr lang="en-GB" dirty="0" smtClean="0"/>
              <a:t>RAU </a:t>
            </a:r>
            <a:r>
              <a:rPr lang="en-GB" dirty="0"/>
              <a:t>(Uruguay</a:t>
            </a:r>
            <a:r>
              <a:rPr lang="en-GB" dirty="0" smtClean="0"/>
              <a:t>)</a:t>
            </a:r>
          </a:p>
          <a:p>
            <a:r>
              <a:rPr lang="en-GB" dirty="0"/>
              <a:t>Already available in the current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perfSONAR </a:t>
            </a:r>
            <a:r>
              <a:rPr lang="en-GB" dirty="0"/>
              <a:t>MDM UI</a:t>
            </a:r>
          </a:p>
          <a:p>
            <a:endParaRPr lang="en-GB" dirty="0"/>
          </a:p>
        </p:txBody>
      </p:sp>
      <p:pic>
        <p:nvPicPr>
          <p:cNvPr id="1026" name="Picture 2" descr="\\CHFILE02\Folders\domenico\My Pictures\perfSONAR\redcl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65" y="1937813"/>
            <a:ext cx="4183975" cy="39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0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GÉANT Network:</a:t>
            </a:r>
            <a:br>
              <a:rPr lang="en-GB" dirty="0" smtClean="0"/>
            </a:br>
            <a:r>
              <a:rPr lang="en-GB" dirty="0" smtClean="0"/>
              <a:t>A little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961" y="4531181"/>
            <a:ext cx="7772400" cy="1655763"/>
          </a:xfrm>
        </p:spPr>
        <p:txBody>
          <a:bodyPr/>
          <a:lstStyle/>
          <a:p>
            <a:pPr eaLnBrk="1" hangingPunct="1">
              <a:buClr>
                <a:srgbClr val="B4D100"/>
              </a:buClr>
              <a:buSzPct val="120000"/>
              <a:buFont typeface="Arial" pitchFamily="34" charset="0"/>
              <a:buChar char="•"/>
            </a:pPr>
            <a:r>
              <a:rPr lang="en-GB" dirty="0" smtClean="0"/>
              <a:t>GÉANT is co-funded by Europe’s NRENs and the European Commission (EC) under the Seventh Framework Programme (FP7)</a:t>
            </a:r>
          </a:p>
          <a:p>
            <a:pPr eaLnBrk="1" hangingPunct="1">
              <a:buClr>
                <a:srgbClr val="B4D100"/>
              </a:buClr>
              <a:buSzPct val="120000"/>
              <a:buFont typeface="Arial" pitchFamily="34" charset="0"/>
              <a:buChar char="•"/>
            </a:pPr>
            <a:r>
              <a:rPr lang="en-GB" dirty="0" smtClean="0"/>
              <a:t>Project Partners are 32 European NRENs, TERENA and DANTE</a:t>
            </a:r>
          </a:p>
          <a:p>
            <a:pPr eaLnBrk="1" hangingPunct="1">
              <a:buClr>
                <a:srgbClr val="B4D100"/>
              </a:buClr>
              <a:buSzPct val="120000"/>
              <a:buFont typeface="Arial" pitchFamily="34" charset="0"/>
              <a:buChar char="•"/>
            </a:pPr>
            <a:r>
              <a:rPr lang="en-GB" dirty="0" smtClean="0"/>
              <a:t>150 FTEs’ annual effort (&gt; 350 individuals) working in GÉANT </a:t>
            </a:r>
            <a:br>
              <a:rPr lang="en-GB" dirty="0" smtClean="0"/>
            </a:br>
            <a:r>
              <a:rPr lang="en-GB" dirty="0" smtClean="0"/>
              <a:t>across Europe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77851" y="1881188"/>
            <a:ext cx="2614613" cy="906462"/>
            <a:chOff x="577850" y="1880621"/>
            <a:chExt cx="2614092" cy="9075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70" t="5145" r="16378" b="9516"/>
            <a:stretch/>
          </p:blipFill>
          <p:spPr>
            <a:xfrm>
              <a:off x="2267744" y="1880621"/>
              <a:ext cx="924198" cy="907555"/>
            </a:xfrm>
            <a:prstGeom prst="ellipse">
              <a:avLst/>
            </a:prstGeom>
          </p:spPr>
        </p:pic>
        <p:sp>
          <p:nvSpPr>
            <p:cNvPr id="6160" name="TextBox 8"/>
            <p:cNvSpPr txBox="1">
              <a:spLocks noChangeArrowheads="1"/>
            </p:cNvSpPr>
            <p:nvPr/>
          </p:nvSpPr>
          <p:spPr bwMode="auto">
            <a:xfrm>
              <a:off x="577850" y="2018900"/>
              <a:ext cx="1615753" cy="58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9pPr>
            </a:lstStyle>
            <a:p>
              <a:pPr algn="r">
                <a:defRPr/>
              </a:pPr>
              <a:r>
                <a:rPr lang="en-GB" sz="1600" b="1" dirty="0">
                  <a:solidFill>
                    <a:srgbClr val="074359"/>
                  </a:solidFill>
                  <a:latin typeface="+mj-lt"/>
                </a:rPr>
                <a:t>25 European POPs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0825" y="3040063"/>
            <a:ext cx="2973388" cy="1077912"/>
            <a:chOff x="250825" y="3039401"/>
            <a:chExt cx="2973136" cy="10785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2" t="18345" r="1245" b="1245"/>
            <a:stretch/>
          </p:blipFill>
          <p:spPr>
            <a:xfrm>
              <a:off x="2208938" y="3039401"/>
              <a:ext cx="1015023" cy="1078525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19470" name="TextBox 9"/>
            <p:cNvSpPr txBox="1">
              <a:spLocks noChangeArrowheads="1"/>
            </p:cNvSpPr>
            <p:nvPr/>
          </p:nvSpPr>
          <p:spPr bwMode="auto">
            <a:xfrm>
              <a:off x="250825" y="3186113"/>
              <a:ext cx="1938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9pPr>
            </a:lstStyle>
            <a:p>
              <a:pPr algn="r"/>
              <a:r>
                <a:rPr lang="en-GB" sz="1600" b="1" dirty="0">
                  <a:solidFill>
                    <a:srgbClr val="074359"/>
                  </a:solidFill>
                  <a:latin typeface="Arial" pitchFamily="34" charset="0"/>
                </a:rPr>
                <a:t>12,000km of dark fibre on 18 routes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580063" y="1804989"/>
            <a:ext cx="3384550" cy="1044575"/>
            <a:chOff x="5580112" y="1805726"/>
            <a:chExt cx="3384501" cy="1044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18" r="14218"/>
            <a:stretch/>
          </p:blipFill>
          <p:spPr>
            <a:xfrm>
              <a:off x="5580112" y="1805726"/>
              <a:ext cx="984360" cy="1044000"/>
            </a:xfrm>
            <a:prstGeom prst="ellipse">
              <a:avLst/>
            </a:prstGeom>
          </p:spPr>
        </p:pic>
        <p:sp>
          <p:nvSpPr>
            <p:cNvPr id="19468" name="TextBox 10"/>
            <p:cNvSpPr txBox="1">
              <a:spLocks noChangeArrowheads="1"/>
            </p:cNvSpPr>
            <p:nvPr/>
          </p:nvSpPr>
          <p:spPr bwMode="auto">
            <a:xfrm>
              <a:off x="6586538" y="1881188"/>
              <a:ext cx="2378075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9pPr>
            </a:lstStyle>
            <a:p>
              <a:r>
                <a:rPr lang="en-GB" sz="1600" b="1">
                  <a:solidFill>
                    <a:srgbClr val="074359"/>
                  </a:solidFill>
                  <a:latin typeface="Arial" pitchFamily="34" charset="0"/>
                </a:rPr>
                <a:t>50,000km network infrastructure on </a:t>
              </a:r>
              <a:br>
                <a:rPr lang="en-GB" sz="1600" b="1">
                  <a:solidFill>
                    <a:srgbClr val="074359"/>
                  </a:solidFill>
                  <a:latin typeface="Arial" pitchFamily="34" charset="0"/>
                </a:rPr>
              </a:br>
              <a:r>
                <a:rPr lang="en-GB" sz="1600" b="1">
                  <a:solidFill>
                    <a:srgbClr val="074359"/>
                  </a:solidFill>
                  <a:latin typeface="Arial" pitchFamily="34" charset="0"/>
                </a:rPr>
                <a:t>44 routes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541963" y="3021014"/>
            <a:ext cx="3783012" cy="1219304"/>
            <a:chOff x="5542106" y="3021013"/>
            <a:chExt cx="3782869" cy="121948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5" t="2493" r="33442" b="8369"/>
            <a:stretch/>
          </p:blipFill>
          <p:spPr>
            <a:xfrm>
              <a:off x="5542106" y="3039401"/>
              <a:ext cx="1022365" cy="1037671"/>
            </a:xfrm>
            <a:prstGeom prst="ellipse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88228" y="3021013"/>
              <a:ext cx="2736747" cy="12194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GB" sz="1600" b="1" dirty="0">
                  <a:solidFill>
                    <a:srgbClr val="074359"/>
                  </a:solidFill>
                  <a:latin typeface="+mn-lt"/>
                </a:rPr>
                <a:t>Diversified footprint</a:t>
              </a:r>
            </a:p>
            <a:p>
              <a:pPr marL="282247" indent="-282247">
                <a:buClr>
                  <a:srgbClr val="B4D100"/>
                </a:buClr>
                <a:buFont typeface="Arial" pitchFamily="34" charset="0"/>
                <a:buChar char="•"/>
                <a:defRPr/>
              </a:pPr>
              <a:r>
                <a:rPr lang="en-GB" sz="1400" dirty="0">
                  <a:solidFill>
                    <a:srgbClr val="074359"/>
                  </a:solidFill>
                  <a:latin typeface="+mn-lt"/>
                </a:rPr>
                <a:t>Serves 40 million users</a:t>
              </a:r>
            </a:p>
            <a:p>
              <a:pPr marL="282247" indent="-282247">
                <a:buClr>
                  <a:srgbClr val="B4D100"/>
                </a:buClr>
                <a:buFont typeface="Arial" pitchFamily="34" charset="0"/>
                <a:buChar char="•"/>
                <a:defRPr/>
              </a:pPr>
              <a:r>
                <a:rPr lang="en-GB" sz="1400" dirty="0">
                  <a:solidFill>
                    <a:srgbClr val="074359"/>
                  </a:solidFill>
                  <a:latin typeface="+mn-lt"/>
                </a:rPr>
                <a:t>8,000 institutions</a:t>
              </a:r>
            </a:p>
            <a:p>
              <a:pPr marL="282247" indent="-282247">
                <a:buClr>
                  <a:srgbClr val="B4D100"/>
                </a:buClr>
                <a:buFont typeface="Arial" pitchFamily="34" charset="0"/>
                <a:buChar char="•"/>
                <a:defRPr/>
              </a:pPr>
              <a:r>
                <a:rPr lang="en-GB" sz="1400" dirty="0">
                  <a:solidFill>
                    <a:srgbClr val="074359"/>
                  </a:solidFill>
                  <a:latin typeface="+mn-lt"/>
                </a:rPr>
                <a:t>Across 40 European </a:t>
              </a:r>
              <a:br>
                <a:rPr lang="en-GB" sz="1400" dirty="0">
                  <a:solidFill>
                    <a:srgbClr val="074359"/>
                  </a:solidFill>
                  <a:latin typeface="+mn-lt"/>
                </a:rPr>
              </a:br>
              <a:r>
                <a:rPr lang="en-GB" sz="1400" dirty="0">
                  <a:solidFill>
                    <a:srgbClr val="074359"/>
                  </a:solidFill>
                  <a:latin typeface="+mn-lt"/>
                </a:rPr>
                <a:t>countries</a:t>
              </a:r>
            </a:p>
          </p:txBody>
        </p:sp>
      </p:grpSp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t="3981" r="9883" b="7169"/>
          <a:stretch/>
        </p:blipFill>
        <p:spPr bwMode="auto">
          <a:xfrm>
            <a:off x="2916936" y="1429036"/>
            <a:ext cx="2880360" cy="2827248"/>
          </a:xfrm>
          <a:prstGeom prst="ellipse">
            <a:avLst/>
          </a:prstGeom>
          <a:ln w="38100">
            <a:solidFill>
              <a:schemeClr val="bg1"/>
            </a:solidFill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eduPERT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Perfomance</a:t>
            </a:r>
            <a:r>
              <a:rPr lang="en-GB" dirty="0" smtClean="0"/>
              <a:t> U!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7122" y="1226468"/>
            <a:ext cx="5741342" cy="3888432"/>
          </a:xfrm>
        </p:spPr>
        <p:txBody>
          <a:bodyPr/>
          <a:lstStyle/>
          <a:p>
            <a:pPr marL="290412" indent="-290412" defTabSz="1015648">
              <a:spcBef>
                <a:spcPts val="600"/>
              </a:spcBef>
              <a:buClr>
                <a:srgbClr val="B4D100"/>
              </a:buClr>
              <a:buSzPct val="80000"/>
              <a:buBlip>
                <a:blip r:embed="rId3"/>
              </a:buBlip>
              <a:defRPr/>
            </a:pPr>
            <a:r>
              <a:rPr lang="en-GB" sz="1600" dirty="0" err="1">
                <a:ea typeface="+mn-ea"/>
                <a:cs typeface="+mn-cs"/>
              </a:rPr>
              <a:t>eduPERT</a:t>
            </a:r>
            <a:r>
              <a:rPr lang="en-GB" sz="1600" dirty="0">
                <a:ea typeface="+mn-ea"/>
                <a:cs typeface="+mn-cs"/>
              </a:rPr>
              <a:t> is an open community to all interested in performance issues.</a:t>
            </a:r>
          </a:p>
          <a:p>
            <a:pPr marL="290412" indent="-290412" defTabSz="1015648">
              <a:spcBef>
                <a:spcPts val="600"/>
              </a:spcBef>
              <a:buClr>
                <a:srgbClr val="B4D100"/>
              </a:buClr>
              <a:buSzPct val="80000"/>
              <a:buBlip>
                <a:blip r:embed="rId3"/>
              </a:buBlip>
              <a:defRPr/>
            </a:pPr>
            <a:r>
              <a:rPr lang="en-GB" sz="1600" dirty="0">
                <a:ea typeface="+mn-ea"/>
                <a:cs typeface="+mn-cs"/>
              </a:rPr>
              <a:t>The main goal is to disseminate performance expertise among NRENs, projects and campus. A big and strong community sharing knowledge and experience. A </a:t>
            </a:r>
            <a:r>
              <a:rPr lang="en-GB" altLang="en-US" sz="1600" dirty="0">
                <a:ea typeface="+mn-ea"/>
                <a:cs typeface="+mn-cs"/>
              </a:rPr>
              <a:t>“</a:t>
            </a:r>
            <a:r>
              <a:rPr lang="en-GB" sz="1600" dirty="0">
                <a:ea typeface="+mn-ea"/>
                <a:cs typeface="+mn-cs"/>
              </a:rPr>
              <a:t>Performance U!</a:t>
            </a:r>
            <a:r>
              <a:rPr lang="en-GB" altLang="en-US" sz="1600" dirty="0">
                <a:ea typeface="+mn-ea"/>
                <a:cs typeface="+mn-cs"/>
              </a:rPr>
              <a:t>”</a:t>
            </a:r>
            <a:r>
              <a:rPr lang="en-GB" altLang="ja-JP" sz="1600" dirty="0" err="1">
                <a:ea typeface="+mn-ea"/>
                <a:cs typeface="+mn-cs"/>
              </a:rPr>
              <a:t>niversity</a:t>
            </a:r>
            <a:r>
              <a:rPr lang="en-GB" altLang="ja-JP" sz="1600" dirty="0">
                <a:ea typeface="+mn-ea"/>
                <a:cs typeface="+mn-cs"/>
              </a:rPr>
              <a:t> for everybody.</a:t>
            </a:r>
          </a:p>
          <a:p>
            <a:pPr marL="290412" indent="-290412" defTabSz="1015648">
              <a:spcBef>
                <a:spcPts val="600"/>
              </a:spcBef>
              <a:buClr>
                <a:srgbClr val="B4D100"/>
              </a:buClr>
              <a:buSzPct val="80000"/>
              <a:buBlip>
                <a:blip r:embed="rId3"/>
              </a:buBlip>
              <a:defRPr/>
            </a:pPr>
            <a:r>
              <a:rPr lang="en-GB" sz="1600" dirty="0">
                <a:ea typeface="+mn-ea"/>
                <a:cs typeface="+mn-cs"/>
              </a:rPr>
              <a:t>Goes beyond the network. An extended field of action moving towards the end user and the end point, including positioning for new technologies such as cloud which </a:t>
            </a:r>
            <a:r>
              <a:rPr lang="en-GB" sz="1600" dirty="0" smtClean="0">
                <a:ea typeface="+mn-ea"/>
                <a:cs typeface="+mn-cs"/>
              </a:rPr>
              <a:t>increase </a:t>
            </a:r>
            <a:r>
              <a:rPr lang="en-GB" sz="1600" dirty="0">
                <a:ea typeface="+mn-ea"/>
                <a:cs typeface="+mn-cs"/>
              </a:rPr>
              <a:t>the complexity of performance understanding </a:t>
            </a:r>
            <a:r>
              <a:rPr lang="en-GB" sz="1600" dirty="0" smtClean="0">
                <a:ea typeface="+mn-ea"/>
                <a:cs typeface="+mn-cs"/>
              </a:rPr>
              <a:t>and </a:t>
            </a:r>
            <a:r>
              <a:rPr lang="en-GB" sz="1600" dirty="0">
                <a:ea typeface="+mn-ea"/>
                <a:cs typeface="+mn-cs"/>
              </a:rPr>
              <a:t>diagnosis.</a:t>
            </a:r>
          </a:p>
          <a:p>
            <a:pPr>
              <a:buFont typeface="Times" pitchFamily="2" charset="0"/>
              <a:buNone/>
            </a:pPr>
            <a:endParaRPr lang="en-GB" sz="1600" dirty="0" smtClean="0"/>
          </a:p>
          <a:p>
            <a:pPr>
              <a:buFont typeface="Times" pitchFamily="2" charset="0"/>
              <a:buNone/>
            </a:pPr>
            <a:endParaRPr lang="en-GB" sz="2000" dirty="0" smtClean="0"/>
          </a:p>
          <a:p>
            <a:pPr eaLnBrk="1" hangingPunct="1">
              <a:buFont typeface="Times" pitchFamily="2" charset="0"/>
              <a:buNone/>
            </a:pPr>
            <a:endParaRPr lang="en-GB" dirty="0" smtClean="0"/>
          </a:p>
        </p:txBody>
      </p:sp>
      <p:pic>
        <p:nvPicPr>
          <p:cNvPr id="19459" name="Picture 4" descr="pauls_glob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16338"/>
            <a:ext cx="3240088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87388" y="4181475"/>
            <a:ext cx="496411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marL="342900" indent="-342900" eaLnBrk="1" hangingPunct="1">
              <a:spcBef>
                <a:spcPct val="20000"/>
              </a:spcBef>
              <a:buClr>
                <a:srgbClr val="004359"/>
              </a:buClr>
              <a:buSzPct val="100000"/>
              <a:buFont typeface="Times" pitchFamily="2" charset="0"/>
              <a:buBlip>
                <a:blip r:embed="rId5"/>
              </a:buBlip>
            </a:pPr>
            <a:endParaRPr lang="en-GB" sz="1800" dirty="0" smtClean="0">
              <a:latin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4359"/>
              </a:buClr>
              <a:buSzPct val="100000"/>
              <a:buFont typeface="Times" pitchFamily="2" charset="0"/>
              <a:buBlip>
                <a:blip r:embed="rId5"/>
              </a:buBlip>
            </a:pPr>
            <a:endParaRPr lang="en-GB" sz="1800" dirty="0"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7208"/>
            <a:ext cx="2520280" cy="534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5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Beyond GN3: GN3+</a:t>
            </a:r>
          </a:p>
        </p:txBody>
      </p:sp>
      <p:sp>
        <p:nvSpPr>
          <p:cNvPr id="36868" name="WordArt 5"/>
          <p:cNvSpPr>
            <a:spLocks noChangeArrowheads="1" noChangeShapeType="1" noTextEdit="1"/>
          </p:cNvSpPr>
          <p:nvPr/>
        </p:nvSpPr>
        <p:spPr bwMode="auto">
          <a:xfrm>
            <a:off x="1526143" y="2002514"/>
            <a:ext cx="5830211" cy="969096"/>
          </a:xfrm>
          <a:prstGeom prst="rect">
            <a:avLst/>
          </a:prstGeom>
        </p:spPr>
        <p:txBody>
          <a:bodyPr spcFirstLastPara="1" wrap="none" lIns="82314" tIns="41157" rIns="82314" bIns="41157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GB" sz="5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726633" y="1678476"/>
            <a:ext cx="7429232" cy="3501048"/>
          </a:xfrm>
        </p:spPr>
        <p:txBody>
          <a:bodyPr/>
          <a:lstStyle/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GN3 is a four-year project due to end in March 2012, extended for six months</a:t>
            </a:r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Follow-up project is entitled GN3+</a:t>
            </a:r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GN3+ starts in April 2013 and will last 2 years</a:t>
            </a:r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Proposed structure similar to GN3</a:t>
            </a:r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Final proposal for EC in preparation – to be submitted in December 2012</a:t>
            </a:r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Activity Leaders have been appointed. Task Leaders to be appointed soon</a:t>
            </a:r>
            <a:endParaRPr lang="es-ES" dirty="0" smtClean="0"/>
          </a:p>
          <a:p>
            <a:pPr marL="0" indent="0" defTabSz="914286">
              <a:buClr>
                <a:srgbClr val="A0D100"/>
              </a:buClr>
              <a:buNone/>
              <a:defRPr/>
            </a:pP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47491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GÉANT NREN PC Chairperson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68611" name="4 Marcador de contenido"/>
          <p:cNvSpPr>
            <a:spLocks noGrp="1"/>
          </p:cNvSpPr>
          <p:nvPr>
            <p:ph idx="4294967295"/>
          </p:nvPr>
        </p:nvSpPr>
        <p:spPr>
          <a:xfrm>
            <a:off x="611560" y="1844824"/>
            <a:ext cx="4248472" cy="768785"/>
          </a:xfrm>
        </p:spPr>
        <p:txBody>
          <a:bodyPr/>
          <a:lstStyle/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err="1" smtClean="0"/>
              <a:t>Vasilis</a:t>
            </a:r>
            <a:r>
              <a:rPr lang="en-GB" dirty="0" smtClean="0"/>
              <a:t> Maglaris has stepped down as NREN PC Chair.</a:t>
            </a:r>
          </a:p>
        </p:txBody>
      </p:sp>
      <p:pic>
        <p:nvPicPr>
          <p:cNvPr id="2052" name="Picture 4" descr="http://www.geant.net/Media_Centre/News/PublishingImages/Dor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1905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erena.org/gallery/main.php?g2_view=core.DownloadItem&amp;g2_itemId=73278&amp;g2_serialNumber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7566"/>
            <a:ext cx="3199532" cy="23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 Marcador de contenido"/>
          <p:cNvSpPr txBox="1">
            <a:spLocks/>
          </p:cNvSpPr>
          <p:nvPr/>
        </p:nvSpPr>
        <p:spPr bwMode="auto">
          <a:xfrm>
            <a:off x="2555776" y="3947776"/>
            <a:ext cx="6156176" cy="18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59"/>
              </a:buClr>
              <a:buSzPct val="100000"/>
              <a:buFont typeface="Times" pitchFamily="2" charset="0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7628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Times" pitchFamily="2" charset="0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2001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59"/>
              </a:buClr>
              <a:buSzPct val="125000"/>
              <a:buChar char="–"/>
              <a:defRPr 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335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59"/>
              </a:buClr>
              <a:buSzPct val="125000"/>
              <a:buChar char="–"/>
              <a:defRPr 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422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359"/>
              </a:buClr>
              <a:buSzPct val="125000"/>
              <a:buChar char="–"/>
              <a:defRPr 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1425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4359"/>
              </a:buClr>
              <a:buSzPct val="125000"/>
              <a:buChar char="–"/>
              <a:defRPr i="1">
                <a:solidFill>
                  <a:schemeClr val="tx1"/>
                </a:solidFill>
                <a:latin typeface="+mn-lt"/>
              </a:defRPr>
            </a:lvl6pPr>
            <a:lvl7pPr marL="2968625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4359"/>
              </a:buClr>
              <a:buSzPct val="125000"/>
              <a:buChar char="–"/>
              <a:defRPr i="1">
                <a:solidFill>
                  <a:schemeClr val="tx1"/>
                </a:solidFill>
                <a:latin typeface="+mn-lt"/>
              </a:defRPr>
            </a:lvl7pPr>
            <a:lvl8pPr marL="3425825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4359"/>
              </a:buClr>
              <a:buSzPct val="125000"/>
              <a:buChar char="–"/>
              <a:defRPr i="1">
                <a:solidFill>
                  <a:schemeClr val="tx1"/>
                </a:solidFill>
                <a:latin typeface="+mn-lt"/>
              </a:defRPr>
            </a:lvl8pPr>
            <a:lvl9pPr marL="3883025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4359"/>
              </a:buClr>
              <a:buSzPct val="125000"/>
              <a:buChar char="–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dirty="0" smtClean="0"/>
              <a:t>On 26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September, Dorte Olesen was elected as new NREN PC Chair.</a:t>
            </a:r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800" dirty="0"/>
              <a:t>Dorte </a:t>
            </a:r>
            <a:r>
              <a:rPr lang="en-GB" sz="1800" dirty="0" smtClean="0"/>
              <a:t>is from </a:t>
            </a:r>
            <a:r>
              <a:rPr lang="en-GB" sz="1800" dirty="0"/>
              <a:t>the Technical University of Denmark, and has held high profile roles such as president of TERENA (2003-9) and most recently in 2011 was part of the high level independent GÉANT Expert Group (GEG)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64085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78" y="252124"/>
            <a:ext cx="5509673" cy="777541"/>
          </a:xfrm>
        </p:spPr>
        <p:txBody>
          <a:bodyPr/>
          <a:lstStyle/>
          <a:p>
            <a:pPr eaLnBrk="1" hangingPunct="1"/>
            <a:r>
              <a:rPr lang="en-GB" dirty="0" smtClean="0"/>
              <a:t>GÉANT: Global Reach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3" y="1186960"/>
            <a:ext cx="6938473" cy="477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39552" y="6457895"/>
            <a:ext cx="3701779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dirty="0">
                <a:hlinkClick r:id="rId4"/>
              </a:rPr>
              <a:t>http://global.geant.net/</a:t>
            </a:r>
            <a:r>
              <a:rPr lang="en-GB" sz="2000" dirty="0"/>
              <a:t>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9512" y="5987861"/>
            <a:ext cx="576064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dirty="0" smtClean="0"/>
              <a:t>GÉANT connects to 62 countries outside Europe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80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475" y="122924"/>
            <a:ext cx="6035983" cy="869042"/>
          </a:xfrm>
        </p:spPr>
        <p:txBody>
          <a:bodyPr/>
          <a:lstStyle/>
          <a:p>
            <a:r>
              <a:rPr lang="en-GB" sz="2200"/>
              <a:t>Central Asia:</a:t>
            </a:r>
            <a:br>
              <a:rPr lang="en-GB" sz="2200"/>
            </a:br>
            <a:r>
              <a:rPr lang="en-GB" sz="2200"/>
              <a:t>CAREN (Central Asia  Research and Education Network</a:t>
            </a:r>
            <a:br>
              <a:rPr lang="en-GB" sz="2200"/>
            </a:br>
            <a:endParaRPr lang="en-GB" sz="2200"/>
          </a:p>
        </p:txBody>
      </p:sp>
      <p:sp>
        <p:nvSpPr>
          <p:cNvPr id="9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94056" y="1410050"/>
            <a:ext cx="4342761" cy="4453841"/>
          </a:xfrm>
        </p:spPr>
        <p:txBody>
          <a:bodyPr/>
          <a:lstStyle/>
          <a:p>
            <a:pPr marL="261429" indent="-261429" defTabSz="914286">
              <a:lnSpc>
                <a:spcPct val="80000"/>
              </a:lnSpc>
              <a:defRPr/>
            </a:pPr>
            <a:r>
              <a:rPr lang="en-GB" sz="1600" dirty="0"/>
              <a:t>First Central Asian R&amp;E network:</a:t>
            </a:r>
          </a:p>
          <a:p>
            <a:pPr marL="685861" lvl="1" indent="-261429" defTabSz="914286">
              <a:lnSpc>
                <a:spcPct val="80000"/>
              </a:lnSpc>
              <a:defRPr/>
            </a:pPr>
            <a:r>
              <a:rPr lang="en-GB" sz="1300" dirty="0"/>
              <a:t>Kazakhstan 155 Mbps</a:t>
            </a:r>
          </a:p>
          <a:p>
            <a:pPr marL="685861" lvl="1" indent="-261429" defTabSz="914286">
              <a:lnSpc>
                <a:spcPct val="80000"/>
              </a:lnSpc>
              <a:defRPr/>
            </a:pPr>
            <a:r>
              <a:rPr lang="en-GB" sz="1300" dirty="0"/>
              <a:t>Kyrgyzstan 155Mbps</a:t>
            </a:r>
          </a:p>
          <a:p>
            <a:pPr marL="685861" lvl="1" indent="-261429" defTabSz="914286">
              <a:lnSpc>
                <a:spcPct val="80000"/>
              </a:lnSpc>
              <a:defRPr/>
            </a:pPr>
            <a:r>
              <a:rPr lang="en-GB" sz="1300" dirty="0"/>
              <a:t>Tajikistan &amp; Turkmenistan in service at 34 Mbps</a:t>
            </a:r>
          </a:p>
          <a:p>
            <a:pPr marL="261429" indent="-261429" defTabSz="914286">
              <a:lnSpc>
                <a:spcPct val="80000"/>
              </a:lnSpc>
              <a:defRPr/>
            </a:pPr>
            <a:endParaRPr lang="en-GB" sz="1600" dirty="0"/>
          </a:p>
          <a:p>
            <a:pPr marL="261429" indent="-261429" defTabSz="914286">
              <a:lnSpc>
                <a:spcPct val="80000"/>
              </a:lnSpc>
              <a:defRPr/>
            </a:pPr>
            <a:r>
              <a:rPr lang="en-GB" sz="1600" dirty="0"/>
              <a:t>Hubs in Frankfurt and Hong Kong</a:t>
            </a:r>
          </a:p>
          <a:p>
            <a:pPr marL="0" indent="0" defTabSz="914286">
              <a:lnSpc>
                <a:spcPct val="80000"/>
              </a:lnSpc>
              <a:buNone/>
              <a:defRPr/>
            </a:pPr>
            <a:endParaRPr lang="en-GB" sz="1600" dirty="0"/>
          </a:p>
          <a:p>
            <a:pPr marL="261429" indent="-261429" defTabSz="914286">
              <a:lnSpc>
                <a:spcPct val="80000"/>
              </a:lnSpc>
              <a:defRPr/>
            </a:pPr>
            <a:r>
              <a:rPr lang="en-GB" sz="1600" dirty="0"/>
              <a:t>Managed by DANTE with contracted assistance from University of Groningen and a regional co-ordinator based in Kyrgyzstan</a:t>
            </a:r>
          </a:p>
          <a:p>
            <a:pPr marL="261429" indent="-261429" defTabSz="914286">
              <a:lnSpc>
                <a:spcPct val="80000"/>
              </a:lnSpc>
              <a:defRPr/>
            </a:pPr>
            <a:endParaRPr lang="en-GB" sz="1600" dirty="0"/>
          </a:p>
          <a:p>
            <a:pPr marL="261429" indent="-261429" defTabSz="914286">
              <a:lnSpc>
                <a:spcPct val="80000"/>
              </a:lnSpc>
              <a:defRPr/>
            </a:pPr>
            <a:r>
              <a:rPr lang="en-GB" sz="1600" dirty="0"/>
              <a:t>Project </a:t>
            </a:r>
            <a:r>
              <a:rPr lang="en-GB" sz="1600" dirty="0" smtClean="0"/>
              <a:t>was to </a:t>
            </a:r>
            <a:r>
              <a:rPr lang="en-GB" sz="1600" dirty="0"/>
              <a:t>end in Dec 2012, </a:t>
            </a:r>
            <a:r>
              <a:rPr lang="en-GB" sz="1600" dirty="0" smtClean="0"/>
              <a:t>now extended to June 2013</a:t>
            </a:r>
          </a:p>
          <a:p>
            <a:pPr marL="261429" indent="-261429" defTabSz="914286">
              <a:lnSpc>
                <a:spcPct val="80000"/>
              </a:lnSpc>
              <a:defRPr/>
            </a:pPr>
            <a:endParaRPr lang="en-GB" sz="1600" dirty="0" smtClean="0"/>
          </a:p>
          <a:p>
            <a:pPr marL="261429" indent="-261429" defTabSz="914286">
              <a:lnSpc>
                <a:spcPct val="80000"/>
              </a:lnSpc>
              <a:defRPr/>
            </a:pPr>
            <a:r>
              <a:rPr lang="en-GB" sz="1600" dirty="0" smtClean="0"/>
              <a:t>Bid to be made for additional funding up to mid-2014 and then there is expected to be a bid for a new 4-year project</a:t>
            </a:r>
            <a:endParaRPr lang="en-GB" dirty="0" smtClean="0"/>
          </a:p>
          <a:p>
            <a:pPr marL="694286" lvl="2" indent="-261429" defTabSz="914286">
              <a:lnSpc>
                <a:spcPct val="80000"/>
              </a:lnSpc>
              <a:buSzPct val="100000"/>
              <a:buNone/>
              <a:defRPr/>
            </a:pPr>
            <a:endParaRPr lang="en-GB" dirty="0" smtClean="0"/>
          </a:p>
          <a:p>
            <a:pPr marL="694286" lvl="2" indent="-261429" defTabSz="914286">
              <a:lnSpc>
                <a:spcPct val="80000"/>
              </a:lnSpc>
              <a:buSzPct val="100000"/>
              <a:defRPr/>
            </a:pPr>
            <a:endParaRPr lang="en-GB" sz="1600" i="0" dirty="0"/>
          </a:p>
          <a:p>
            <a:pPr marL="261429" lvl="1" indent="-252857" defTabSz="914286">
              <a:lnSpc>
                <a:spcPct val="80000"/>
              </a:lnSpc>
              <a:buSzPct val="100000"/>
              <a:buNone/>
              <a:defRPr/>
            </a:pPr>
            <a:endParaRPr lang="en-GB" dirty="0" smtClean="0"/>
          </a:p>
          <a:p>
            <a:pPr marL="685713" lvl="1" indent="-252857" defTabSz="914286">
              <a:lnSpc>
                <a:spcPct val="80000"/>
              </a:lnSpc>
              <a:buNone/>
              <a:defRPr/>
            </a:pPr>
            <a:endParaRPr lang="en-GB" dirty="0" smtClean="0"/>
          </a:p>
          <a:p>
            <a:pPr marL="685713" lvl="1" indent="-252857" defTabSz="914286">
              <a:lnSpc>
                <a:spcPct val="80000"/>
              </a:lnSpc>
              <a:buBlip>
                <a:blip r:embed="rId3"/>
              </a:buBlip>
              <a:defRPr/>
            </a:pPr>
            <a:endParaRPr lang="en-GB" dirty="0"/>
          </a:p>
          <a:p>
            <a:pPr marL="261429" indent="-261429" defTabSz="914286">
              <a:lnSpc>
                <a:spcPct val="80000"/>
              </a:lnSpc>
              <a:buNone/>
              <a:defRPr/>
            </a:pPr>
            <a:endParaRPr lang="en-GB" dirty="0"/>
          </a:p>
          <a:p>
            <a:pPr marL="261429" indent="-261429" defTabSz="914286">
              <a:lnSpc>
                <a:spcPct val="80000"/>
              </a:lnSpc>
              <a:buNone/>
              <a:defRPr/>
            </a:pPr>
            <a:endParaRPr lang="en-GB" dirty="0"/>
          </a:p>
          <a:p>
            <a:pPr marL="261429" indent="-261429" defTabSz="914286">
              <a:lnSpc>
                <a:spcPct val="80000"/>
              </a:lnSpc>
              <a:buNone/>
              <a:defRPr/>
            </a:pPr>
            <a:endParaRPr lang="en-GB" sz="800" b="1" dirty="0"/>
          </a:p>
          <a:p>
            <a:pPr marL="261429" indent="-261429" defTabSz="914286">
              <a:lnSpc>
                <a:spcPct val="80000"/>
              </a:lnSpc>
              <a:buBlip>
                <a:blip r:embed="rId3"/>
              </a:buBlip>
              <a:defRPr/>
            </a:pPr>
            <a:endParaRPr lang="en-GB" sz="700" b="1" dirty="0"/>
          </a:p>
          <a:p>
            <a:pPr marL="261429" indent="-261429" defTabSz="914286">
              <a:lnSpc>
                <a:spcPct val="80000"/>
              </a:lnSpc>
              <a:buBlip>
                <a:blip r:embed="rId3"/>
              </a:buBlip>
              <a:defRPr/>
            </a:pPr>
            <a:endParaRPr lang="en-GB" sz="700" b="1" dirty="0"/>
          </a:p>
          <a:p>
            <a:pPr marL="261429" indent="-261429" defTabSz="914286">
              <a:lnSpc>
                <a:spcPct val="80000"/>
              </a:lnSpc>
              <a:buNone/>
              <a:defRPr/>
            </a:pPr>
            <a:endParaRPr lang="en-GB" sz="700" b="1" dirty="0"/>
          </a:p>
          <a:p>
            <a:pPr marL="261429" indent="-261429" defTabSz="914286">
              <a:lnSpc>
                <a:spcPct val="80000"/>
              </a:lnSpc>
              <a:buNone/>
              <a:defRPr/>
            </a:pPr>
            <a:endParaRPr lang="en-GB" sz="700" dirty="0"/>
          </a:p>
        </p:txBody>
      </p:sp>
      <p:sp>
        <p:nvSpPr>
          <p:cNvPr id="14340" name="Content Placeholder 1"/>
          <p:cNvSpPr>
            <a:spLocks noGrp="1"/>
          </p:cNvSpPr>
          <p:nvPr>
            <p:ph sz="half" idx="2"/>
          </p:nvPr>
        </p:nvSpPr>
        <p:spPr>
          <a:xfrm>
            <a:off x="5480113" y="1373602"/>
            <a:ext cx="2977980" cy="2638572"/>
          </a:xfrm>
        </p:spPr>
        <p:txBody>
          <a:bodyPr/>
          <a:lstStyle/>
          <a:p>
            <a:pPr marL="0" indent="0">
              <a:buNone/>
            </a:pPr>
            <a:endParaRPr lang="en-US" smtClean="0"/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22" y="1483661"/>
            <a:ext cx="4018273" cy="285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5414625" y="4719675"/>
            <a:ext cx="3045141" cy="162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5" tIns="41143" rIns="82285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GB" sz="1600" b="1" dirty="0">
                <a:latin typeface="+mj-lt"/>
                <a:hlinkClick r:id="rId5"/>
              </a:rPr>
              <a:t>http://caren.dante.net</a:t>
            </a:r>
            <a:endParaRPr lang="en-GB" sz="1600" b="1" dirty="0">
              <a:latin typeface="+mj-lt"/>
            </a:endParaRPr>
          </a:p>
          <a:p>
            <a:pPr eaLnBrk="1" hangingPunct="1"/>
            <a:endParaRPr lang="en-GB" sz="16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+mj-lt"/>
              </a:rPr>
              <a:t> </a:t>
            </a:r>
            <a:endParaRPr lang="en-GB" sz="16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</a:pPr>
            <a:endParaRPr lang="en-GB" sz="1600" dirty="0">
              <a:latin typeface="+mj-lt"/>
            </a:endParaRPr>
          </a:p>
          <a:p>
            <a:pPr eaLnBrk="1" hangingPunct="1"/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69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92" y="3151750"/>
            <a:ext cx="2620737" cy="259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Sub-Saharan Africa:</a:t>
            </a:r>
            <a:br>
              <a:rPr lang="en-GB" smtClean="0"/>
            </a:br>
            <a:r>
              <a:rPr lang="en-GB" smtClean="0"/>
              <a:t>AfricaConnect</a:t>
            </a:r>
          </a:p>
        </p:txBody>
      </p:sp>
      <p:sp>
        <p:nvSpPr>
          <p:cNvPr id="68611" name="4 Marcador de contenido"/>
          <p:cNvSpPr>
            <a:spLocks noGrp="1"/>
          </p:cNvSpPr>
          <p:nvPr>
            <p:ph idx="4294967295"/>
          </p:nvPr>
        </p:nvSpPr>
        <p:spPr>
          <a:xfrm>
            <a:off x="294369" y="1289270"/>
            <a:ext cx="7429232" cy="4948042"/>
          </a:xfrm>
        </p:spPr>
        <p:txBody>
          <a:bodyPr/>
          <a:lstStyle/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4-year </a:t>
            </a:r>
            <a:r>
              <a:rPr lang="en-GB" dirty="0"/>
              <a:t>project </a:t>
            </a:r>
            <a:r>
              <a:rPr lang="en-GB" dirty="0" smtClean="0"/>
              <a:t>from May 2011</a:t>
            </a:r>
          </a:p>
          <a:p>
            <a:pPr marL="718846" lvl="1" indent="-285633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Planning </a:t>
            </a:r>
            <a:r>
              <a:rPr lang="en-GB" dirty="0"/>
              <a:t>and Procurement </a:t>
            </a:r>
            <a:r>
              <a:rPr lang="en-GB" dirty="0" smtClean="0"/>
              <a:t>(current phase)</a:t>
            </a:r>
            <a:endParaRPr lang="en-GB" dirty="0"/>
          </a:p>
          <a:p>
            <a:pPr marL="718846" lvl="1" indent="-285633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/>
              <a:t>Operational Phase </a:t>
            </a:r>
            <a:r>
              <a:rPr lang="en-GB" dirty="0" smtClean="0"/>
              <a:t>(from late 2012 / early 2013)</a:t>
            </a:r>
            <a:endParaRPr lang="en-GB" dirty="0"/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Total </a:t>
            </a:r>
            <a:r>
              <a:rPr lang="en-GB" dirty="0"/>
              <a:t>Budget of 15 M Euro (divided in 80:20) </a:t>
            </a:r>
            <a:endParaRPr lang="en-GB" dirty="0" smtClean="0"/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Partners</a:t>
            </a:r>
            <a:r>
              <a:rPr lang="en-GB" dirty="0"/>
              <a:t>:</a:t>
            </a:r>
          </a:p>
          <a:p>
            <a:pPr marL="718846" lvl="1" indent="-285633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700" dirty="0"/>
              <a:t>UbuntuNet Alliance – www.ubuntunet.net</a:t>
            </a:r>
          </a:p>
          <a:p>
            <a:pPr marL="718846" lvl="1" indent="-285633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700" dirty="0"/>
              <a:t>UbuntuNet Alliance member NRENs</a:t>
            </a:r>
          </a:p>
          <a:p>
            <a:pPr marL="718846" lvl="1" indent="-285633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700" dirty="0"/>
              <a:t>WACREN and Association of African Universities</a:t>
            </a:r>
          </a:p>
          <a:p>
            <a:pPr marL="718846" lvl="1" indent="-285633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700" dirty="0"/>
              <a:t>DFN, GARR, FCCN, HEANET and </a:t>
            </a:r>
            <a:r>
              <a:rPr lang="en-GB" sz="1700" dirty="0" err="1"/>
              <a:t>SURFnet</a:t>
            </a:r>
            <a:endParaRPr lang="en-GB" sz="1700" dirty="0"/>
          </a:p>
          <a:p>
            <a:pPr marL="718846" lvl="1" indent="-285633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700" dirty="0"/>
              <a:t>DANTE as the Coordinating </a:t>
            </a:r>
            <a:r>
              <a:rPr lang="en-GB" sz="1700" dirty="0" smtClean="0"/>
              <a:t>Partner</a:t>
            </a:r>
          </a:p>
          <a:p>
            <a:pPr marL="718846" lvl="1" indent="-285633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endParaRPr lang="en-GB" sz="1700" dirty="0"/>
          </a:p>
          <a:p>
            <a:pPr marL="285458" indent="-285633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700" dirty="0" smtClean="0"/>
              <a:t>Project Launch taking place in Dar </a:t>
            </a:r>
            <a:r>
              <a:rPr lang="en-GB" sz="1700" dirty="0" err="1" smtClean="0"/>
              <a:t>es</a:t>
            </a:r>
            <a:r>
              <a:rPr lang="en-GB" sz="1700" dirty="0" smtClean="0"/>
              <a:t> Salaam, Tanzania, this week and in Lisbon, Portugal, on 28</a:t>
            </a:r>
            <a:r>
              <a:rPr lang="en-GB" sz="1700" baseline="30000" dirty="0" smtClean="0"/>
              <a:t>th</a:t>
            </a:r>
            <a:r>
              <a:rPr lang="en-GB" sz="1700" dirty="0" smtClean="0"/>
              <a:t> &amp; 29</a:t>
            </a:r>
            <a:r>
              <a:rPr lang="en-GB" sz="1700" baseline="30000" dirty="0" smtClean="0"/>
              <a:t>th</a:t>
            </a:r>
            <a:r>
              <a:rPr lang="en-GB" sz="1700" dirty="0" smtClean="0"/>
              <a:t> November</a:t>
            </a:r>
          </a:p>
          <a:p>
            <a:pPr marL="285458" indent="-285633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sz="1700" dirty="0" smtClean="0"/>
              <a:t>Implementation of eduroam in Sub-Saharan Africa being discussed this week in Dar </a:t>
            </a:r>
            <a:r>
              <a:rPr lang="en-GB" sz="1700" dirty="0" err="1" smtClean="0"/>
              <a:t>es</a:t>
            </a:r>
            <a:r>
              <a:rPr lang="en-GB" sz="1700" dirty="0" smtClean="0"/>
              <a:t> Salaam.</a:t>
            </a:r>
            <a:endParaRPr lang="en-GB" sz="1700" dirty="0"/>
          </a:p>
          <a:p>
            <a:pPr marL="0" indent="0" defTabSz="914286">
              <a:buClr>
                <a:srgbClr val="A0D100"/>
              </a:buClr>
              <a:buNone/>
              <a:defRPr/>
            </a:pPr>
            <a:r>
              <a:rPr lang="en-GB" sz="1700" dirty="0" smtClean="0">
                <a:hlinkClick r:id=""/>
              </a:rPr>
              <a:t>www.africaconnect.eu</a:t>
            </a:r>
            <a:r>
              <a:rPr lang="en-GB" sz="1700" dirty="0" smtClean="0"/>
              <a:t> </a:t>
            </a:r>
            <a:endParaRPr lang="es-ES" sz="1700" dirty="0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77" y="1169343"/>
            <a:ext cx="1754779" cy="175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0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 txBox="1">
            <a:spLocks/>
          </p:cNvSpPr>
          <p:nvPr/>
        </p:nvSpPr>
        <p:spPr bwMode="auto">
          <a:xfrm>
            <a:off x="404400" y="112919"/>
            <a:ext cx="7407797" cy="102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5" rIns="91388" bIns="45695"/>
          <a:lstStyle>
            <a:lvl1pPr defTabSz="10160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160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160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160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160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GB" sz="2500" b="1">
                <a:solidFill>
                  <a:schemeClr val="bg1"/>
                </a:solidFill>
                <a:latin typeface="Arial" pitchFamily="34" charset="0"/>
              </a:rPr>
              <a:t>North Africa and Middle East</a:t>
            </a:r>
          </a:p>
          <a:p>
            <a:pPr eaLnBrk="1" hangingPunct="1"/>
            <a:r>
              <a:rPr lang="en-GB" sz="2500" b="1">
                <a:solidFill>
                  <a:schemeClr val="bg1"/>
                </a:solidFill>
                <a:latin typeface="Arial" pitchFamily="34" charset="0"/>
              </a:rPr>
              <a:t>EUMEDCONNECT3</a:t>
            </a:r>
          </a:p>
        </p:txBody>
      </p:sp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291511" y="1207797"/>
          <a:ext cx="5174312" cy="36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4" imgW="15129000" imgH="10695960" progId="AcroExch.Document.7">
                  <p:embed/>
                </p:oleObj>
              </mc:Choice>
              <mc:Fallback>
                <p:oleObj name="Acrobat Document" r:id="rId4" imgW="15129000" imgH="1069596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11" y="1207797"/>
                        <a:ext cx="5174312" cy="365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67139" y="1224950"/>
            <a:ext cx="3568147" cy="5623068"/>
          </a:xfrm>
          <a:prstGeom prst="rect">
            <a:avLst/>
          </a:prstGeom>
          <a:noFill/>
        </p:spPr>
        <p:txBody>
          <a:bodyPr lIns="82285" tIns="41143" rIns="82285" bIns="41143">
            <a:spAutoFit/>
          </a:bodyPr>
          <a:lstStyle/>
          <a:p>
            <a:pPr marL="308571" indent="-308571">
              <a:buFont typeface="Arial" pitchFamily="34" charset="0"/>
              <a:buChar char="•"/>
              <a:defRPr/>
            </a:pPr>
            <a:r>
              <a:rPr lang="en-GB" sz="1600" dirty="0">
                <a:latin typeface="+mn-lt"/>
              </a:rPr>
              <a:t>Regional network since 2004 </a:t>
            </a:r>
          </a:p>
          <a:p>
            <a:pPr marL="308571" indent="-308571">
              <a:buFont typeface="Arial" pitchFamily="34" charset="0"/>
              <a:buChar char="•"/>
              <a:defRPr/>
            </a:pPr>
            <a:r>
              <a:rPr lang="en-GB" sz="1600" dirty="0" smtClean="0">
                <a:latin typeface="+mn-lt"/>
              </a:rPr>
              <a:t>Work </a:t>
            </a:r>
            <a:r>
              <a:rPr lang="en-GB" sz="1600" dirty="0">
                <a:latin typeface="+mn-lt"/>
              </a:rPr>
              <a:t>to re-build the network underway:</a:t>
            </a:r>
          </a:p>
          <a:p>
            <a:pPr marL="720001" lvl="1" indent="-308571">
              <a:buFont typeface="Arial" pitchFamily="34" charset="0"/>
              <a:buChar char="•"/>
              <a:defRPr/>
            </a:pPr>
            <a:r>
              <a:rPr lang="en-GB" sz="1600" dirty="0">
                <a:latin typeface="+mn-lt"/>
              </a:rPr>
              <a:t>Algeria </a:t>
            </a:r>
            <a:r>
              <a:rPr lang="en-GB" sz="1600" dirty="0" smtClean="0">
                <a:latin typeface="+mn-lt"/>
              </a:rPr>
              <a:t>– recently upgraded to 622 Mbps</a:t>
            </a:r>
            <a:endParaRPr lang="en-GB" sz="1600" dirty="0">
              <a:latin typeface="+mn-lt"/>
            </a:endParaRPr>
          </a:p>
          <a:p>
            <a:pPr marL="720001" lvl="1" indent="-308571">
              <a:buFont typeface="Arial" pitchFamily="34" charset="0"/>
              <a:buChar char="•"/>
              <a:defRPr/>
            </a:pPr>
            <a:r>
              <a:rPr lang="en-GB" sz="1600" dirty="0">
                <a:latin typeface="+mn-lt"/>
              </a:rPr>
              <a:t>Palestine – 45 </a:t>
            </a:r>
            <a:r>
              <a:rPr lang="en-GB" sz="1600" dirty="0" smtClean="0">
                <a:latin typeface="+mn-lt"/>
              </a:rPr>
              <a:t>Mbps</a:t>
            </a:r>
          </a:p>
          <a:p>
            <a:pPr marL="720001" lvl="1" indent="-308571">
              <a:buFont typeface="Arial" pitchFamily="34" charset="0"/>
              <a:buChar char="•"/>
              <a:defRPr/>
            </a:pPr>
            <a:r>
              <a:rPr lang="en-GB" sz="1600" dirty="0" smtClean="0">
                <a:latin typeface="+mn-lt"/>
              </a:rPr>
              <a:t>Egypt to reconnect in the near future.</a:t>
            </a:r>
            <a:endParaRPr lang="en-GB" sz="1600" dirty="0">
              <a:latin typeface="+mn-lt"/>
            </a:endParaRPr>
          </a:p>
          <a:p>
            <a:pPr marL="411429" lvl="1">
              <a:defRPr/>
            </a:pPr>
            <a:endParaRPr lang="en-GB" sz="1600" dirty="0" smtClean="0">
              <a:latin typeface="+mn-lt"/>
            </a:endParaRPr>
          </a:p>
          <a:p>
            <a:pPr marL="308571" indent="-308571">
              <a:buFont typeface="Arial" pitchFamily="34" charset="0"/>
              <a:buChar char="•"/>
              <a:defRPr/>
            </a:pPr>
            <a:r>
              <a:rPr lang="en-GB" sz="1600" dirty="0" smtClean="0">
                <a:latin typeface="+mn-lt"/>
              </a:rPr>
              <a:t>EUMEDCONNECT3 2011 – 2014</a:t>
            </a:r>
          </a:p>
          <a:p>
            <a:pPr>
              <a:defRPr/>
            </a:pPr>
            <a:r>
              <a:rPr lang="en-GB" sz="1600" dirty="0" smtClean="0">
                <a:latin typeface="+mn-lt"/>
              </a:rPr>
              <a:t>     3.3M Euro, 36% EC funding</a:t>
            </a:r>
          </a:p>
          <a:p>
            <a:pPr>
              <a:defRPr/>
            </a:pPr>
            <a:endParaRPr lang="en-GB" sz="1600" dirty="0" smtClean="0">
              <a:latin typeface="+mn-lt"/>
            </a:endParaRPr>
          </a:p>
          <a:p>
            <a:pPr marL="308571" indent="-308571">
              <a:buFont typeface="Arial" pitchFamily="34" charset="0"/>
              <a:buChar char="•"/>
              <a:defRPr/>
            </a:pPr>
            <a:r>
              <a:rPr lang="en-GB" sz="1600" dirty="0" smtClean="0">
                <a:latin typeface="+mn-lt"/>
              </a:rPr>
              <a:t>Managed by DANTE with support of NRENs from Cyprus, France, Greece, Italy and Spain</a:t>
            </a:r>
          </a:p>
          <a:p>
            <a:pPr>
              <a:defRPr/>
            </a:pPr>
            <a:endParaRPr lang="en-GB" sz="1600" dirty="0" smtClean="0">
              <a:latin typeface="+mn-lt"/>
            </a:endParaRPr>
          </a:p>
          <a:p>
            <a:pPr marL="308571" indent="-308571">
              <a:buFont typeface="Arial" pitchFamily="34" charset="0"/>
              <a:buChar char="•"/>
              <a:defRPr/>
            </a:pPr>
            <a:r>
              <a:rPr lang="en-GB" sz="1600" dirty="0">
                <a:latin typeface="+mn-lt"/>
              </a:rPr>
              <a:t>e-AGE Conference to be held in Dubai in December</a:t>
            </a:r>
          </a:p>
          <a:p>
            <a:pPr marL="308571" indent="-308571">
              <a:buFont typeface="Arial" pitchFamily="34" charset="0"/>
              <a:buChar char="•"/>
              <a:defRPr/>
            </a:pPr>
            <a:endParaRPr lang="en-GB" sz="1800" dirty="0">
              <a:latin typeface="+mn-lt"/>
            </a:endParaRPr>
          </a:p>
          <a:p>
            <a:pPr marL="308571" indent="-308571">
              <a:buFont typeface="Arial" pitchFamily="34" charset="0"/>
              <a:buChar char="•"/>
              <a:defRPr/>
            </a:pPr>
            <a:endParaRPr lang="en-GB" sz="1800" dirty="0">
              <a:latin typeface="+mn-lt"/>
            </a:endParaRPr>
          </a:p>
          <a:p>
            <a:pPr marL="308571" indent="-308571">
              <a:buFont typeface="Arial" pitchFamily="34" charset="0"/>
              <a:buChar char="•"/>
              <a:defRPr/>
            </a:pPr>
            <a:endParaRPr lang="en-GB" sz="1800" dirty="0">
              <a:latin typeface="+mn-lt"/>
            </a:endParaRPr>
          </a:p>
          <a:p>
            <a:pPr>
              <a:defRPr/>
            </a:pPr>
            <a:endParaRPr lang="en-GB" sz="1800" dirty="0">
              <a:latin typeface="+mn-lt"/>
            </a:endParaRPr>
          </a:p>
        </p:txBody>
      </p:sp>
      <p:pic>
        <p:nvPicPr>
          <p:cNvPr id="16389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88" y="1483660"/>
            <a:ext cx="1281789" cy="60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1266070" y="4855487"/>
            <a:ext cx="3305215" cy="82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5" tIns="41143" rIns="82285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>
                <a:hlinkClick r:id="rId7"/>
              </a:rPr>
              <a:t>www.eumedconnect3.net</a:t>
            </a:r>
            <a:endParaRPr lang="en-US"/>
          </a:p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3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Asia-Pacific</a:t>
            </a:r>
            <a:br>
              <a:rPr lang="en-GB" dirty="0" smtClean="0"/>
            </a:br>
            <a:r>
              <a:rPr lang="en-GB" dirty="0" smtClean="0"/>
              <a:t>TEIN4 and ORIENTplus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050" y="1224949"/>
            <a:ext cx="7772186" cy="4862253"/>
          </a:xfrm>
        </p:spPr>
        <p:txBody>
          <a:bodyPr/>
          <a:lstStyle/>
          <a:p>
            <a:pPr marL="261429" indent="-261429" defTabSz="914286">
              <a:defRPr/>
            </a:pPr>
            <a:r>
              <a:rPr lang="en-GB" dirty="0" smtClean="0"/>
              <a:t>TEIN3 formally completed in September 2012</a:t>
            </a:r>
          </a:p>
          <a:p>
            <a:pPr marL="685713" lvl="1" indent="-252857" defTabSz="914286">
              <a:defRPr/>
            </a:pPr>
            <a:r>
              <a:rPr lang="en-GB" dirty="0" smtClean="0"/>
              <a:t>TEIN4 </a:t>
            </a:r>
            <a:r>
              <a:rPr lang="en-GB" dirty="0"/>
              <a:t>to be managed by </a:t>
            </a:r>
            <a:r>
              <a:rPr lang="en-GB" dirty="0"/>
              <a:t>Korea-based not-for-profit organisation TEIN</a:t>
            </a:r>
            <a:r>
              <a:rPr lang="en-GB" dirty="0"/>
              <a:t>* Co-operation </a:t>
            </a:r>
            <a:r>
              <a:rPr lang="en-GB" dirty="0" err="1" smtClean="0"/>
              <a:t>Center</a:t>
            </a:r>
            <a:endParaRPr lang="en-GB" dirty="0"/>
          </a:p>
          <a:p>
            <a:pPr marL="685713" lvl="1" indent="-252857" defTabSz="914286">
              <a:defRPr/>
            </a:pPr>
            <a:r>
              <a:rPr lang="en-GB" dirty="0" smtClean="0"/>
              <a:t>TEIN4 </a:t>
            </a:r>
            <a:r>
              <a:rPr lang="en-GB" dirty="0" smtClean="0"/>
              <a:t>contract signed between EC and </a:t>
            </a:r>
            <a:r>
              <a:rPr lang="en-GB" dirty="0" smtClean="0"/>
              <a:t>TEIN*CC to last from April </a:t>
            </a:r>
            <a:r>
              <a:rPr lang="en-GB" dirty="0" smtClean="0"/>
              <a:t>2012 until </a:t>
            </a:r>
            <a:r>
              <a:rPr lang="en-GB" dirty="0" smtClean="0"/>
              <a:t>2016</a:t>
            </a:r>
          </a:p>
          <a:p>
            <a:pPr marL="685713" lvl="1" indent="-252857" defTabSz="914286">
              <a:defRPr/>
            </a:pPr>
            <a:r>
              <a:rPr lang="en-GB" dirty="0" smtClean="0"/>
              <a:t>8 </a:t>
            </a:r>
            <a:r>
              <a:rPr lang="en-GB" dirty="0"/>
              <a:t>M Euro, 50% EC funding support</a:t>
            </a:r>
          </a:p>
          <a:p>
            <a:pPr marL="261429" indent="-261429" defTabSz="914286">
              <a:defRPr/>
            </a:pPr>
            <a:r>
              <a:rPr lang="en-GB" dirty="0" smtClean="0"/>
              <a:t>DANTE has assisted TEIN*CC with tendering new TEIN4 network capacity and with project preparations.</a:t>
            </a:r>
          </a:p>
          <a:p>
            <a:pPr marL="261429" indent="-261429" defTabSz="914286">
              <a:defRPr/>
            </a:pPr>
            <a:r>
              <a:rPr lang="en-GB" dirty="0" smtClean="0"/>
              <a:t>DANTE subcontract has been signed to provide on-going support for TEIN*CC, e.g. procurement and implementation, audit preparation, marketing.</a:t>
            </a:r>
          </a:p>
          <a:p>
            <a:pPr marL="261429" indent="-261429" defTabSz="914286">
              <a:defRPr/>
            </a:pPr>
            <a:endParaRPr lang="en-GB" dirty="0" smtClean="0"/>
          </a:p>
          <a:p>
            <a:pPr marL="261429" indent="-261429" defTabSz="914286">
              <a:defRPr/>
            </a:pPr>
            <a:r>
              <a:rPr lang="en-GB" dirty="0" smtClean="0"/>
              <a:t>ORIENTPlus link from Beijing to Europe to be upgraded to 10Gbps </a:t>
            </a:r>
            <a:endParaRPr lang="en-GB" dirty="0"/>
          </a:p>
          <a:p>
            <a:pPr marL="432857" lvl="1" indent="0" defTabSz="914286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GÉANT-RedCLARA Cost Share after ALICE2</a:t>
            </a:r>
            <a:endParaRPr lang="en-GB" dirty="0"/>
          </a:p>
        </p:txBody>
      </p:sp>
      <p:sp>
        <p:nvSpPr>
          <p:cNvPr id="4" name="4 Marcador de contenido"/>
          <p:cNvSpPr>
            <a:spLocks noGrp="1"/>
          </p:cNvSpPr>
          <p:nvPr>
            <p:ph idx="4294967295"/>
          </p:nvPr>
        </p:nvSpPr>
        <p:spPr>
          <a:xfrm>
            <a:off x="539552" y="1844824"/>
            <a:ext cx="7429232" cy="3291858"/>
          </a:xfrm>
        </p:spPr>
        <p:txBody>
          <a:bodyPr/>
          <a:lstStyle/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In January 2012 all ALICE2 funding ends.</a:t>
            </a:r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A RedCLARA request has been made to the GÉANT NREN PC for a 50-50 cost share arrangement on the current direct interconnection between Sao Paulo and Madrid.</a:t>
            </a:r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In a first discussion on 26</a:t>
            </a:r>
            <a:r>
              <a:rPr lang="en-GB" baseline="30000" dirty="0" smtClean="0"/>
              <a:t>th</a:t>
            </a:r>
            <a:r>
              <a:rPr lang="en-GB" dirty="0" smtClean="0"/>
              <a:t> September, the NREN PC asked for more detailed information on all cost </a:t>
            </a:r>
            <a:r>
              <a:rPr lang="en-GB" dirty="0"/>
              <a:t>for all GÉANT-RedCLARA peering </a:t>
            </a:r>
            <a:r>
              <a:rPr lang="en-GB" dirty="0" smtClean="0"/>
              <a:t>options.</a:t>
            </a:r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This information is now gathered and will be presented at an NREN PC meeting on 26</a:t>
            </a:r>
            <a:r>
              <a:rPr lang="en-GB" baseline="30000" dirty="0" smtClean="0"/>
              <a:t>th</a:t>
            </a:r>
            <a:r>
              <a:rPr lang="en-GB" dirty="0" smtClean="0"/>
              <a:t> November.</a:t>
            </a:r>
          </a:p>
        </p:txBody>
      </p:sp>
    </p:spTree>
    <p:extLst>
      <p:ext uri="{BB962C8B-B14F-4D97-AF65-F5344CB8AC3E}">
        <p14:creationId xmlns:p14="http://schemas.microsoft.com/office/powerpoint/2010/main" val="34896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Collaborations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508" y="1373602"/>
            <a:ext cx="7969585" cy="4115085"/>
          </a:xfrm>
        </p:spPr>
        <p:txBody>
          <a:bodyPr/>
          <a:lstStyle/>
          <a:p>
            <a:r>
              <a:rPr lang="en-GB" dirty="0" smtClean="0"/>
              <a:t>Some NRENs connect K12 (primary &amp; secondary schools)</a:t>
            </a:r>
          </a:p>
          <a:p>
            <a:r>
              <a:rPr lang="en-GB" dirty="0" smtClean="0"/>
              <a:t>Work on-going to create school collaborations case study</a:t>
            </a:r>
          </a:p>
          <a:p>
            <a:r>
              <a:rPr lang="en-GB" dirty="0" smtClean="0"/>
              <a:t>No current well-known global facility to enable teachers to find other teachers/schools/classes for collaborations</a:t>
            </a:r>
          </a:p>
          <a:p>
            <a:r>
              <a:rPr lang="en-GB" dirty="0" smtClean="0"/>
              <a:t>An initial discussion was held involving NRENs and other organisations from Africa, Europe, Latin America, Canada and the US in September.</a:t>
            </a:r>
          </a:p>
          <a:p>
            <a:r>
              <a:rPr lang="en-GB" dirty="0" smtClean="0"/>
              <a:t>A number of platforms have been identified and there is a proposal for a global community of NRENs and similar organisations to share experiences and ideas.</a:t>
            </a:r>
          </a:p>
          <a:p>
            <a:r>
              <a:rPr lang="en-GB" dirty="0" smtClean="0"/>
              <a:t> If your NREN is interested in participating please confirm to Tom Fryer</a:t>
            </a:r>
          </a:p>
        </p:txBody>
      </p:sp>
    </p:spTree>
    <p:extLst>
      <p:ext uri="{BB962C8B-B14F-4D97-AF65-F5344CB8AC3E}">
        <p14:creationId xmlns:p14="http://schemas.microsoft.com/office/powerpoint/2010/main" val="38240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188640"/>
            <a:ext cx="6035675" cy="868363"/>
          </a:xfrm>
        </p:spPr>
        <p:txBody>
          <a:bodyPr anchor="ctr"/>
          <a:lstStyle/>
          <a:p>
            <a:pPr eaLnBrk="1" hangingPunct="1"/>
            <a:r>
              <a:rPr lang="en-GB" dirty="0" smtClean="0"/>
              <a:t>GÉANT Network Equipment Procurement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6747" y="1390959"/>
            <a:ext cx="7209475" cy="443197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GB" sz="2000" b="1" dirty="0">
                <a:latin typeface="+mn-lt"/>
              </a:rPr>
              <a:t>Lot 1 changes</a:t>
            </a:r>
          </a:p>
          <a:p>
            <a:pPr marL="342880" indent="-342880">
              <a:buFont typeface="Arial" pitchFamily="34" charset="0"/>
              <a:buChar char="•"/>
            </a:pPr>
            <a:r>
              <a:rPr lang="en-GB" sz="2000" dirty="0">
                <a:latin typeface="+mn-lt"/>
              </a:rPr>
              <a:t>Replaces GÉANT Lambda service</a:t>
            </a:r>
          </a:p>
          <a:p>
            <a:pPr marL="342880" indent="-342880">
              <a:buFont typeface="Arial" pitchFamily="34" charset="0"/>
              <a:buChar char="•"/>
            </a:pPr>
            <a:r>
              <a:rPr lang="en-GB" sz="2000" dirty="0">
                <a:latin typeface="+mn-lt"/>
              </a:rPr>
              <a:t>100Gbps and 40Gbps wavelengths</a:t>
            </a:r>
          </a:p>
          <a:p>
            <a:pPr marL="342880" indent="-342880">
              <a:buFont typeface="Arial" pitchFamily="34" charset="0"/>
              <a:buChar char="•"/>
            </a:pPr>
            <a:r>
              <a:rPr lang="en-GB" sz="2000" dirty="0">
                <a:latin typeface="+mn-lt"/>
              </a:rPr>
              <a:t>Multiplexed 10Gbps wavelengths</a:t>
            </a:r>
          </a:p>
          <a:p>
            <a:pPr marL="342880" indent="-342880">
              <a:buFont typeface="Arial" pitchFamily="34" charset="0"/>
              <a:buChar char="•"/>
            </a:pPr>
            <a:r>
              <a:rPr lang="en-GB" sz="2000" dirty="0">
                <a:latin typeface="+mn-lt"/>
              </a:rPr>
              <a:t>No native individual 10Gbps wavelengths</a:t>
            </a:r>
          </a:p>
          <a:p>
            <a:pPr marL="342880" indent="-342880">
              <a:buFont typeface="Arial" pitchFamily="34" charset="0"/>
              <a:buChar char="•"/>
            </a:pPr>
            <a:r>
              <a:rPr lang="es-ES" sz="2000" dirty="0" err="1">
                <a:latin typeface="+mn-lt"/>
              </a:rPr>
              <a:t>Migration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from</a:t>
            </a:r>
            <a:r>
              <a:rPr lang="es-ES" sz="2000" dirty="0">
                <a:latin typeface="+mn-lt"/>
              </a:rPr>
              <a:t> </a:t>
            </a:r>
            <a:r>
              <a:rPr lang="en-GB" sz="2200" dirty="0"/>
              <a:t>1626 Alcatel Light Managers </a:t>
            </a:r>
            <a:r>
              <a:rPr lang="es-ES" sz="2000" dirty="0" err="1">
                <a:latin typeface="+mn-lt"/>
              </a:rPr>
              <a:t>to</a:t>
            </a:r>
            <a:r>
              <a:rPr lang="es-ES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Infinera</a:t>
            </a:r>
            <a:r>
              <a:rPr lang="en-GB" sz="2000" dirty="0">
                <a:latin typeface="+mn-lt"/>
              </a:rPr>
              <a:t> XTC-10 and </a:t>
            </a:r>
            <a:r>
              <a:rPr lang="en-GB" sz="2000" dirty="0" err="1">
                <a:latin typeface="+mn-lt"/>
              </a:rPr>
              <a:t>Infinera</a:t>
            </a:r>
            <a:r>
              <a:rPr lang="en-GB" sz="2000" dirty="0">
                <a:latin typeface="+mn-lt"/>
              </a:rPr>
              <a:t> OTC</a:t>
            </a:r>
          </a:p>
          <a:p>
            <a:r>
              <a:rPr lang="es-ES" sz="2000">
                <a:latin typeface="+mn-lt"/>
              </a:rPr>
              <a:t> </a:t>
            </a:r>
            <a:endParaRPr lang="en-GB" sz="2000" dirty="0">
              <a:latin typeface="+mn-lt"/>
            </a:endParaRPr>
          </a:p>
          <a:p>
            <a:r>
              <a:rPr lang="en-GB" sz="2000" b="1" dirty="0">
                <a:latin typeface="+mn-lt"/>
              </a:rPr>
              <a:t>Lot 2 Changes</a:t>
            </a:r>
          </a:p>
          <a:p>
            <a:pPr marL="342880" indent="-342880">
              <a:buFont typeface="Arial" pitchFamily="34" charset="0"/>
              <a:buChar char="•"/>
            </a:pPr>
            <a:r>
              <a:rPr lang="en-GB" sz="2000" dirty="0">
                <a:latin typeface="+mn-lt"/>
              </a:rPr>
              <a:t>Places IP and GÉANT Plus circuits on a common platform</a:t>
            </a:r>
          </a:p>
          <a:p>
            <a:pPr marL="342880" indent="-342880">
              <a:buFont typeface="Arial" pitchFamily="34" charset="0"/>
              <a:buChar char="•"/>
            </a:pPr>
            <a:r>
              <a:rPr lang="en-GB" sz="2000" dirty="0">
                <a:latin typeface="+mn-lt"/>
              </a:rPr>
              <a:t>Up to 100Gbps</a:t>
            </a:r>
          </a:p>
          <a:p>
            <a:pPr marL="342880" indent="-342880">
              <a:buFont typeface="Arial" pitchFamily="34" charset="0"/>
              <a:buChar char="•"/>
            </a:pPr>
            <a:r>
              <a:rPr lang="en-GB" sz="2000" dirty="0">
                <a:latin typeface="+mn-lt"/>
              </a:rPr>
              <a:t>No capacity granularity limits</a:t>
            </a:r>
          </a:p>
          <a:p>
            <a:pPr marL="342880" indent="-342880">
              <a:buFont typeface="Arial" pitchFamily="34" charset="0"/>
              <a:buChar char="•"/>
            </a:pPr>
            <a:r>
              <a:rPr lang="en-GB" sz="2000" dirty="0">
                <a:latin typeface="+mn-lt"/>
              </a:rPr>
              <a:t>Ability to statistically multiplex capacity</a:t>
            </a:r>
          </a:p>
          <a:p>
            <a:pPr marL="342880" indent="-342880">
              <a:buFont typeface="Arial" pitchFamily="34" charset="0"/>
              <a:buChar char="•"/>
            </a:pPr>
            <a:r>
              <a:rPr lang="es-ES" sz="2000" dirty="0" err="1">
                <a:latin typeface="+mn-lt"/>
              </a:rPr>
              <a:t>Migration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from</a:t>
            </a:r>
            <a:r>
              <a:rPr lang="es-ES" sz="2000" dirty="0">
                <a:latin typeface="+mn-lt"/>
              </a:rPr>
              <a:t> Alcatel MCC </a:t>
            </a:r>
            <a:r>
              <a:rPr lang="es-ES" sz="2000" dirty="0" err="1">
                <a:latin typeface="+mn-lt"/>
              </a:rPr>
              <a:t>to</a:t>
            </a:r>
            <a:r>
              <a:rPr lang="es-ES" sz="2000" dirty="0">
                <a:latin typeface="+mn-lt"/>
              </a:rPr>
              <a:t> Juniper Mx 960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Anniversaries</a:t>
            </a:r>
            <a:endParaRPr lang="en-GB" dirty="0"/>
          </a:p>
        </p:txBody>
      </p:sp>
      <p:sp>
        <p:nvSpPr>
          <p:cNvPr id="4" name="4 Marcador de contenido"/>
          <p:cNvSpPr>
            <a:spLocks noGrp="1"/>
          </p:cNvSpPr>
          <p:nvPr>
            <p:ph idx="4294967295"/>
          </p:nvPr>
        </p:nvSpPr>
        <p:spPr>
          <a:xfrm>
            <a:off x="539552" y="1844824"/>
            <a:ext cx="7429232" cy="3291858"/>
          </a:xfrm>
        </p:spPr>
        <p:txBody>
          <a:bodyPr/>
          <a:lstStyle/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CLARA celebrates its tenth birthday in 2013</a:t>
            </a:r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endParaRPr lang="en-GB" dirty="0" smtClean="0"/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DANTE celebrates its 20</a:t>
            </a:r>
            <a:r>
              <a:rPr lang="en-GB" baseline="30000" dirty="0" smtClean="0"/>
              <a:t>th</a:t>
            </a:r>
            <a:r>
              <a:rPr lang="en-GB" dirty="0" smtClean="0"/>
              <a:t> birthday in 2013</a:t>
            </a:r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endParaRPr lang="en-GB" dirty="0"/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endParaRPr lang="en-GB" dirty="0" smtClean="0"/>
          </a:p>
          <a:p>
            <a:pPr marL="261429" indent="-261429" defTabSz="914286">
              <a:buClr>
                <a:srgbClr val="A0D100"/>
              </a:buClr>
              <a:buFont typeface="Wingdings 2" pitchFamily="18" charset="2"/>
              <a:buChar char=""/>
              <a:defRPr/>
            </a:pPr>
            <a:r>
              <a:rPr lang="en-GB" dirty="0" smtClean="0"/>
              <a:t>THANK YOU</a:t>
            </a:r>
          </a:p>
          <a:p>
            <a:pPr marL="0" indent="0" defTabSz="914286">
              <a:buClr>
                <a:srgbClr val="A0D100"/>
              </a:buClr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8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GÉANT Equipment Migration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lvl="1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New Routes</a:t>
            </a:r>
          </a:p>
          <a:p>
            <a:pPr lvl="1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Parallels </a:t>
            </a:r>
            <a:r>
              <a:rPr lang="en-GB" sz="2000" dirty="0" smtClean="0"/>
              <a:t>Routes</a:t>
            </a:r>
          </a:p>
          <a:p>
            <a:pPr lvl="1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smtClean="0"/>
              <a:t>juniper Switches to install</a:t>
            </a:r>
          </a:p>
          <a:p>
            <a:pPr lvl="1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/>
              <a:t>Infinera</a:t>
            </a:r>
            <a:r>
              <a:rPr lang="en-GB" sz="2000" dirty="0"/>
              <a:t> </a:t>
            </a:r>
            <a:r>
              <a:rPr lang="en-GB" sz="2000" dirty="0" smtClean="0"/>
              <a:t>equipment </a:t>
            </a:r>
            <a:r>
              <a:rPr lang="en-GB" sz="2000" dirty="0"/>
              <a:t>to install</a:t>
            </a:r>
          </a:p>
          <a:p>
            <a:pPr lvl="1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Alcatel equipment to </a:t>
            </a:r>
            <a:r>
              <a:rPr lang="en-GB" sz="2000" dirty="0" smtClean="0"/>
              <a:t>remove</a:t>
            </a:r>
          </a:p>
          <a:p>
            <a:pPr lvl="1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smtClean="0"/>
              <a:t>sites to visit</a:t>
            </a:r>
          </a:p>
          <a:p>
            <a:pPr lvl="1"/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GB" sz="2000" dirty="0"/>
              <a:t> months to complete!</a:t>
            </a:r>
          </a:p>
        </p:txBody>
      </p:sp>
    </p:spTree>
    <p:extLst>
      <p:ext uri="{BB962C8B-B14F-4D97-AF65-F5344CB8AC3E}">
        <p14:creationId xmlns:p14="http://schemas.microsoft.com/office/powerpoint/2010/main" val="161260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/>
          <p:cNvSpPr/>
          <p:nvPr/>
        </p:nvSpPr>
        <p:spPr bwMode="auto">
          <a:xfrm>
            <a:off x="4265096" y="3374094"/>
            <a:ext cx="4681984" cy="2972445"/>
          </a:xfrm>
          <a:custGeom>
            <a:avLst/>
            <a:gdLst>
              <a:gd name="connsiteX0" fmla="*/ 3182587 w 5201392"/>
              <a:gd name="connsiteY0" fmla="*/ 142503 h 3301340"/>
              <a:gd name="connsiteX1" fmla="*/ 3277589 w 5201392"/>
              <a:gd name="connsiteY1" fmla="*/ 106877 h 3301340"/>
              <a:gd name="connsiteX2" fmla="*/ 3301340 w 5201392"/>
              <a:gd name="connsiteY2" fmla="*/ 71252 h 3301340"/>
              <a:gd name="connsiteX3" fmla="*/ 3372592 w 5201392"/>
              <a:gd name="connsiteY3" fmla="*/ 47501 h 3301340"/>
              <a:gd name="connsiteX4" fmla="*/ 3443844 w 5201392"/>
              <a:gd name="connsiteY4" fmla="*/ 23750 h 3301340"/>
              <a:gd name="connsiteX5" fmla="*/ 3479470 w 5201392"/>
              <a:gd name="connsiteY5" fmla="*/ 0 h 3301340"/>
              <a:gd name="connsiteX6" fmla="*/ 3800103 w 5201392"/>
              <a:gd name="connsiteY6" fmla="*/ 11875 h 3301340"/>
              <a:gd name="connsiteX7" fmla="*/ 4417620 w 5201392"/>
              <a:gd name="connsiteY7" fmla="*/ 47501 h 3301340"/>
              <a:gd name="connsiteX8" fmla="*/ 4453246 w 5201392"/>
              <a:gd name="connsiteY8" fmla="*/ 59376 h 3301340"/>
              <a:gd name="connsiteX9" fmla="*/ 4667002 w 5201392"/>
              <a:gd name="connsiteY9" fmla="*/ 83127 h 3301340"/>
              <a:gd name="connsiteX10" fmla="*/ 4750129 w 5201392"/>
              <a:gd name="connsiteY10" fmla="*/ 106877 h 3301340"/>
              <a:gd name="connsiteX11" fmla="*/ 4821381 w 5201392"/>
              <a:gd name="connsiteY11" fmla="*/ 154379 h 3301340"/>
              <a:gd name="connsiteX12" fmla="*/ 4857007 w 5201392"/>
              <a:gd name="connsiteY12" fmla="*/ 178129 h 3301340"/>
              <a:gd name="connsiteX13" fmla="*/ 4892633 w 5201392"/>
              <a:gd name="connsiteY13" fmla="*/ 201880 h 3301340"/>
              <a:gd name="connsiteX14" fmla="*/ 4928259 w 5201392"/>
              <a:gd name="connsiteY14" fmla="*/ 225631 h 3301340"/>
              <a:gd name="connsiteX15" fmla="*/ 4940135 w 5201392"/>
              <a:gd name="connsiteY15" fmla="*/ 261257 h 3301340"/>
              <a:gd name="connsiteX16" fmla="*/ 4999511 w 5201392"/>
              <a:gd name="connsiteY16" fmla="*/ 344384 h 3301340"/>
              <a:gd name="connsiteX17" fmla="*/ 5011387 w 5201392"/>
              <a:gd name="connsiteY17" fmla="*/ 380010 h 3301340"/>
              <a:gd name="connsiteX18" fmla="*/ 5058888 w 5201392"/>
              <a:gd name="connsiteY18" fmla="*/ 451262 h 3301340"/>
              <a:gd name="connsiteX19" fmla="*/ 5094514 w 5201392"/>
              <a:gd name="connsiteY19" fmla="*/ 558140 h 3301340"/>
              <a:gd name="connsiteX20" fmla="*/ 5106389 w 5201392"/>
              <a:gd name="connsiteY20" fmla="*/ 593766 h 3301340"/>
              <a:gd name="connsiteX21" fmla="*/ 5118264 w 5201392"/>
              <a:gd name="connsiteY21" fmla="*/ 629392 h 3301340"/>
              <a:gd name="connsiteX22" fmla="*/ 5130140 w 5201392"/>
              <a:gd name="connsiteY22" fmla="*/ 676893 h 3301340"/>
              <a:gd name="connsiteX23" fmla="*/ 5142015 w 5201392"/>
              <a:gd name="connsiteY23" fmla="*/ 926275 h 3301340"/>
              <a:gd name="connsiteX24" fmla="*/ 5153890 w 5201392"/>
              <a:gd name="connsiteY24" fmla="*/ 961901 h 3301340"/>
              <a:gd name="connsiteX25" fmla="*/ 5177641 w 5201392"/>
              <a:gd name="connsiteY25" fmla="*/ 1104405 h 3301340"/>
              <a:gd name="connsiteX26" fmla="*/ 5165766 w 5201392"/>
              <a:gd name="connsiteY26" fmla="*/ 1140031 h 3301340"/>
              <a:gd name="connsiteX27" fmla="*/ 5189516 w 5201392"/>
              <a:gd name="connsiteY27" fmla="*/ 1472540 h 3301340"/>
              <a:gd name="connsiteX28" fmla="*/ 5165766 w 5201392"/>
              <a:gd name="connsiteY28" fmla="*/ 2066306 h 3301340"/>
              <a:gd name="connsiteX29" fmla="*/ 5177641 w 5201392"/>
              <a:gd name="connsiteY29" fmla="*/ 2363189 h 3301340"/>
              <a:gd name="connsiteX30" fmla="*/ 5201392 w 5201392"/>
              <a:gd name="connsiteY30" fmla="*/ 2434441 h 3301340"/>
              <a:gd name="connsiteX31" fmla="*/ 5165766 w 5201392"/>
              <a:gd name="connsiteY31" fmla="*/ 2588820 h 3301340"/>
              <a:gd name="connsiteX32" fmla="*/ 5153890 w 5201392"/>
              <a:gd name="connsiteY32" fmla="*/ 2636322 h 3301340"/>
              <a:gd name="connsiteX33" fmla="*/ 5047013 w 5201392"/>
              <a:gd name="connsiteY33" fmla="*/ 2719449 h 3301340"/>
              <a:gd name="connsiteX34" fmla="*/ 4975761 w 5201392"/>
              <a:gd name="connsiteY34" fmla="*/ 2743200 h 3301340"/>
              <a:gd name="connsiteX35" fmla="*/ 4904509 w 5201392"/>
              <a:gd name="connsiteY35" fmla="*/ 2778826 h 3301340"/>
              <a:gd name="connsiteX36" fmla="*/ 4441371 w 5201392"/>
              <a:gd name="connsiteY36" fmla="*/ 2766950 h 3301340"/>
              <a:gd name="connsiteX37" fmla="*/ 4405745 w 5201392"/>
              <a:gd name="connsiteY37" fmla="*/ 2755075 h 3301340"/>
              <a:gd name="connsiteX38" fmla="*/ 3978233 w 5201392"/>
              <a:gd name="connsiteY38" fmla="*/ 2766950 h 3301340"/>
              <a:gd name="connsiteX39" fmla="*/ 3372592 w 5201392"/>
              <a:gd name="connsiteY39" fmla="*/ 2731324 h 3301340"/>
              <a:gd name="connsiteX40" fmla="*/ 2980706 w 5201392"/>
              <a:gd name="connsiteY40" fmla="*/ 2707574 h 3301340"/>
              <a:gd name="connsiteX41" fmla="*/ 2553194 w 5201392"/>
              <a:gd name="connsiteY41" fmla="*/ 2731324 h 3301340"/>
              <a:gd name="connsiteX42" fmla="*/ 2470067 w 5201392"/>
              <a:gd name="connsiteY42" fmla="*/ 2743200 h 3301340"/>
              <a:gd name="connsiteX43" fmla="*/ 1935677 w 5201392"/>
              <a:gd name="connsiteY43" fmla="*/ 2731324 h 3301340"/>
              <a:gd name="connsiteX44" fmla="*/ 1852550 w 5201392"/>
              <a:gd name="connsiteY44" fmla="*/ 2778826 h 3301340"/>
              <a:gd name="connsiteX45" fmla="*/ 1781298 w 5201392"/>
              <a:gd name="connsiteY45" fmla="*/ 2802576 h 3301340"/>
              <a:gd name="connsiteX46" fmla="*/ 1698171 w 5201392"/>
              <a:gd name="connsiteY46" fmla="*/ 2897579 h 3301340"/>
              <a:gd name="connsiteX47" fmla="*/ 1674420 w 5201392"/>
              <a:gd name="connsiteY47" fmla="*/ 2933205 h 3301340"/>
              <a:gd name="connsiteX48" fmla="*/ 1603168 w 5201392"/>
              <a:gd name="connsiteY48" fmla="*/ 2956955 h 3301340"/>
              <a:gd name="connsiteX49" fmla="*/ 1591293 w 5201392"/>
              <a:gd name="connsiteY49" fmla="*/ 2992581 h 3301340"/>
              <a:gd name="connsiteX50" fmla="*/ 1579418 w 5201392"/>
              <a:gd name="connsiteY50" fmla="*/ 3111335 h 3301340"/>
              <a:gd name="connsiteX51" fmla="*/ 1543792 w 5201392"/>
              <a:gd name="connsiteY51" fmla="*/ 3135085 h 3301340"/>
              <a:gd name="connsiteX52" fmla="*/ 1520041 w 5201392"/>
              <a:gd name="connsiteY52" fmla="*/ 3206337 h 3301340"/>
              <a:gd name="connsiteX53" fmla="*/ 1448789 w 5201392"/>
              <a:gd name="connsiteY53" fmla="*/ 3241963 h 3301340"/>
              <a:gd name="connsiteX54" fmla="*/ 1413163 w 5201392"/>
              <a:gd name="connsiteY54" fmla="*/ 3253839 h 3301340"/>
              <a:gd name="connsiteX55" fmla="*/ 1377537 w 5201392"/>
              <a:gd name="connsiteY55" fmla="*/ 3277589 h 3301340"/>
              <a:gd name="connsiteX56" fmla="*/ 1235033 w 5201392"/>
              <a:gd name="connsiteY56" fmla="*/ 3301340 h 3301340"/>
              <a:gd name="connsiteX57" fmla="*/ 653142 w 5201392"/>
              <a:gd name="connsiteY57" fmla="*/ 3289465 h 3301340"/>
              <a:gd name="connsiteX58" fmla="*/ 617516 w 5201392"/>
              <a:gd name="connsiteY58" fmla="*/ 3265714 h 3301340"/>
              <a:gd name="connsiteX59" fmla="*/ 463137 w 5201392"/>
              <a:gd name="connsiteY59" fmla="*/ 3253839 h 3301340"/>
              <a:gd name="connsiteX60" fmla="*/ 415636 w 5201392"/>
              <a:gd name="connsiteY60" fmla="*/ 3241963 h 3301340"/>
              <a:gd name="connsiteX61" fmla="*/ 344384 w 5201392"/>
              <a:gd name="connsiteY61" fmla="*/ 3218213 h 3301340"/>
              <a:gd name="connsiteX62" fmla="*/ 308758 w 5201392"/>
              <a:gd name="connsiteY62" fmla="*/ 3206337 h 3301340"/>
              <a:gd name="connsiteX63" fmla="*/ 225631 w 5201392"/>
              <a:gd name="connsiteY63" fmla="*/ 3182587 h 3301340"/>
              <a:gd name="connsiteX64" fmla="*/ 118753 w 5201392"/>
              <a:gd name="connsiteY64" fmla="*/ 3123210 h 3301340"/>
              <a:gd name="connsiteX65" fmla="*/ 23750 w 5201392"/>
              <a:gd name="connsiteY65" fmla="*/ 3004457 h 3301340"/>
              <a:gd name="connsiteX66" fmla="*/ 11875 w 5201392"/>
              <a:gd name="connsiteY66" fmla="*/ 2968831 h 3301340"/>
              <a:gd name="connsiteX67" fmla="*/ 0 w 5201392"/>
              <a:gd name="connsiteY67" fmla="*/ 2933205 h 3301340"/>
              <a:gd name="connsiteX68" fmla="*/ 35626 w 5201392"/>
              <a:gd name="connsiteY68" fmla="*/ 2850077 h 3301340"/>
              <a:gd name="connsiteX69" fmla="*/ 71251 w 5201392"/>
              <a:gd name="connsiteY69" fmla="*/ 2838202 h 3301340"/>
              <a:gd name="connsiteX70" fmla="*/ 95002 w 5201392"/>
              <a:gd name="connsiteY70" fmla="*/ 2755075 h 3301340"/>
              <a:gd name="connsiteX71" fmla="*/ 106877 w 5201392"/>
              <a:gd name="connsiteY71" fmla="*/ 2719449 h 3301340"/>
              <a:gd name="connsiteX72" fmla="*/ 142503 w 5201392"/>
              <a:gd name="connsiteY72" fmla="*/ 2707574 h 3301340"/>
              <a:gd name="connsiteX73" fmla="*/ 178129 w 5201392"/>
              <a:gd name="connsiteY73" fmla="*/ 2671948 h 3301340"/>
              <a:gd name="connsiteX74" fmla="*/ 249381 w 5201392"/>
              <a:gd name="connsiteY74" fmla="*/ 2624446 h 3301340"/>
              <a:gd name="connsiteX75" fmla="*/ 320633 w 5201392"/>
              <a:gd name="connsiteY75" fmla="*/ 2576945 h 3301340"/>
              <a:gd name="connsiteX76" fmla="*/ 427511 w 5201392"/>
              <a:gd name="connsiteY76" fmla="*/ 2505693 h 3301340"/>
              <a:gd name="connsiteX77" fmla="*/ 463137 w 5201392"/>
              <a:gd name="connsiteY77" fmla="*/ 2481942 h 3301340"/>
              <a:gd name="connsiteX78" fmla="*/ 498763 w 5201392"/>
              <a:gd name="connsiteY78" fmla="*/ 2470067 h 3301340"/>
              <a:gd name="connsiteX79" fmla="*/ 534389 w 5201392"/>
              <a:gd name="connsiteY79" fmla="*/ 2434441 h 3301340"/>
              <a:gd name="connsiteX80" fmla="*/ 570015 w 5201392"/>
              <a:gd name="connsiteY80" fmla="*/ 2422566 h 3301340"/>
              <a:gd name="connsiteX81" fmla="*/ 617516 w 5201392"/>
              <a:gd name="connsiteY81" fmla="*/ 2351314 h 3301340"/>
              <a:gd name="connsiteX82" fmla="*/ 641267 w 5201392"/>
              <a:gd name="connsiteY82" fmla="*/ 2315688 h 3301340"/>
              <a:gd name="connsiteX83" fmla="*/ 700644 w 5201392"/>
              <a:gd name="connsiteY83" fmla="*/ 2208810 h 3301340"/>
              <a:gd name="connsiteX84" fmla="*/ 724394 w 5201392"/>
              <a:gd name="connsiteY84" fmla="*/ 2173184 h 3301340"/>
              <a:gd name="connsiteX85" fmla="*/ 771896 w 5201392"/>
              <a:gd name="connsiteY85" fmla="*/ 2066306 h 3301340"/>
              <a:gd name="connsiteX86" fmla="*/ 807522 w 5201392"/>
              <a:gd name="connsiteY86" fmla="*/ 1983179 h 3301340"/>
              <a:gd name="connsiteX87" fmla="*/ 843148 w 5201392"/>
              <a:gd name="connsiteY87" fmla="*/ 1911927 h 3301340"/>
              <a:gd name="connsiteX88" fmla="*/ 855023 w 5201392"/>
              <a:gd name="connsiteY88" fmla="*/ 1864426 h 3301340"/>
              <a:gd name="connsiteX89" fmla="*/ 866898 w 5201392"/>
              <a:gd name="connsiteY89" fmla="*/ 1828800 h 3301340"/>
              <a:gd name="connsiteX90" fmla="*/ 878774 w 5201392"/>
              <a:gd name="connsiteY90" fmla="*/ 1733797 h 3301340"/>
              <a:gd name="connsiteX91" fmla="*/ 902524 w 5201392"/>
              <a:gd name="connsiteY91" fmla="*/ 1662545 h 3301340"/>
              <a:gd name="connsiteX92" fmla="*/ 914400 w 5201392"/>
              <a:gd name="connsiteY92" fmla="*/ 1436914 h 3301340"/>
              <a:gd name="connsiteX93" fmla="*/ 938150 w 5201392"/>
              <a:gd name="connsiteY93" fmla="*/ 1365662 h 3301340"/>
              <a:gd name="connsiteX94" fmla="*/ 950026 w 5201392"/>
              <a:gd name="connsiteY94" fmla="*/ 1199407 h 3301340"/>
              <a:gd name="connsiteX95" fmla="*/ 961901 w 5201392"/>
              <a:gd name="connsiteY95" fmla="*/ 1163781 h 3301340"/>
              <a:gd name="connsiteX96" fmla="*/ 973776 w 5201392"/>
              <a:gd name="connsiteY96" fmla="*/ 1033153 h 3301340"/>
              <a:gd name="connsiteX97" fmla="*/ 997527 w 5201392"/>
              <a:gd name="connsiteY97" fmla="*/ 961901 h 3301340"/>
              <a:gd name="connsiteX98" fmla="*/ 1033153 w 5201392"/>
              <a:gd name="connsiteY98" fmla="*/ 938150 h 3301340"/>
              <a:gd name="connsiteX99" fmla="*/ 1056903 w 5201392"/>
              <a:gd name="connsiteY99" fmla="*/ 902524 h 3301340"/>
              <a:gd name="connsiteX100" fmla="*/ 1092529 w 5201392"/>
              <a:gd name="connsiteY100" fmla="*/ 878774 h 3301340"/>
              <a:gd name="connsiteX101" fmla="*/ 1104405 w 5201392"/>
              <a:gd name="connsiteY101" fmla="*/ 843148 h 3301340"/>
              <a:gd name="connsiteX102" fmla="*/ 1175657 w 5201392"/>
              <a:gd name="connsiteY102" fmla="*/ 819397 h 3301340"/>
              <a:gd name="connsiteX103" fmla="*/ 1246909 w 5201392"/>
              <a:gd name="connsiteY103" fmla="*/ 795646 h 3301340"/>
              <a:gd name="connsiteX104" fmla="*/ 1282535 w 5201392"/>
              <a:gd name="connsiteY104" fmla="*/ 783771 h 3301340"/>
              <a:gd name="connsiteX105" fmla="*/ 1353787 w 5201392"/>
              <a:gd name="connsiteY105" fmla="*/ 771896 h 3301340"/>
              <a:gd name="connsiteX106" fmla="*/ 1555667 w 5201392"/>
              <a:gd name="connsiteY106" fmla="*/ 736270 h 3301340"/>
              <a:gd name="connsiteX107" fmla="*/ 1615044 w 5201392"/>
              <a:gd name="connsiteY107" fmla="*/ 724394 h 3301340"/>
              <a:gd name="connsiteX108" fmla="*/ 1852550 w 5201392"/>
              <a:gd name="connsiteY108" fmla="*/ 736270 h 3301340"/>
              <a:gd name="connsiteX109" fmla="*/ 1947553 w 5201392"/>
              <a:gd name="connsiteY109" fmla="*/ 748145 h 3301340"/>
              <a:gd name="connsiteX110" fmla="*/ 2018805 w 5201392"/>
              <a:gd name="connsiteY110" fmla="*/ 771896 h 3301340"/>
              <a:gd name="connsiteX111" fmla="*/ 2244436 w 5201392"/>
              <a:gd name="connsiteY111" fmla="*/ 783771 h 3301340"/>
              <a:gd name="connsiteX112" fmla="*/ 2493818 w 5201392"/>
              <a:gd name="connsiteY112" fmla="*/ 771896 h 3301340"/>
              <a:gd name="connsiteX113" fmla="*/ 2553194 w 5201392"/>
              <a:gd name="connsiteY113" fmla="*/ 760020 h 3301340"/>
              <a:gd name="connsiteX114" fmla="*/ 2636322 w 5201392"/>
              <a:gd name="connsiteY114" fmla="*/ 748145 h 3301340"/>
              <a:gd name="connsiteX115" fmla="*/ 2707574 w 5201392"/>
              <a:gd name="connsiteY115" fmla="*/ 712519 h 3301340"/>
              <a:gd name="connsiteX116" fmla="*/ 2743200 w 5201392"/>
              <a:gd name="connsiteY116" fmla="*/ 700644 h 3301340"/>
              <a:gd name="connsiteX117" fmla="*/ 2778826 w 5201392"/>
              <a:gd name="connsiteY117" fmla="*/ 676893 h 3301340"/>
              <a:gd name="connsiteX118" fmla="*/ 2814451 w 5201392"/>
              <a:gd name="connsiteY118" fmla="*/ 641267 h 3301340"/>
              <a:gd name="connsiteX119" fmla="*/ 2850077 w 5201392"/>
              <a:gd name="connsiteY119" fmla="*/ 629392 h 3301340"/>
              <a:gd name="connsiteX120" fmla="*/ 2885703 w 5201392"/>
              <a:gd name="connsiteY120" fmla="*/ 605641 h 3301340"/>
              <a:gd name="connsiteX121" fmla="*/ 2933205 w 5201392"/>
              <a:gd name="connsiteY121" fmla="*/ 534389 h 3301340"/>
              <a:gd name="connsiteX122" fmla="*/ 2945080 w 5201392"/>
              <a:gd name="connsiteY122" fmla="*/ 498763 h 3301340"/>
              <a:gd name="connsiteX123" fmla="*/ 2980706 w 5201392"/>
              <a:gd name="connsiteY123" fmla="*/ 391885 h 3301340"/>
              <a:gd name="connsiteX124" fmla="*/ 3051958 w 5201392"/>
              <a:gd name="connsiteY124" fmla="*/ 344384 h 3301340"/>
              <a:gd name="connsiteX125" fmla="*/ 3135085 w 5201392"/>
              <a:gd name="connsiteY125" fmla="*/ 249381 h 3301340"/>
              <a:gd name="connsiteX126" fmla="*/ 3158836 w 5201392"/>
              <a:gd name="connsiteY126" fmla="*/ 213755 h 3301340"/>
              <a:gd name="connsiteX127" fmla="*/ 3194462 w 5201392"/>
              <a:gd name="connsiteY127" fmla="*/ 201880 h 3301340"/>
              <a:gd name="connsiteX128" fmla="*/ 3206337 w 5201392"/>
              <a:gd name="connsiteY128" fmla="*/ 190005 h 330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5201392" h="3301340">
                <a:moveTo>
                  <a:pt x="3182587" y="142503"/>
                </a:moveTo>
                <a:cubicBezTo>
                  <a:pt x="3225072" y="134006"/>
                  <a:pt x="3247009" y="137456"/>
                  <a:pt x="3277589" y="106877"/>
                </a:cubicBezTo>
                <a:cubicBezTo>
                  <a:pt x="3287681" y="96785"/>
                  <a:pt x="3289237" y="78816"/>
                  <a:pt x="3301340" y="71252"/>
                </a:cubicBezTo>
                <a:cubicBezTo>
                  <a:pt x="3322570" y="57983"/>
                  <a:pt x="3348841" y="55418"/>
                  <a:pt x="3372592" y="47501"/>
                </a:cubicBezTo>
                <a:cubicBezTo>
                  <a:pt x="3372597" y="47499"/>
                  <a:pt x="3443840" y="23753"/>
                  <a:pt x="3443844" y="23750"/>
                </a:cubicBezTo>
                <a:lnTo>
                  <a:pt x="3479470" y="0"/>
                </a:lnTo>
                <a:lnTo>
                  <a:pt x="3800103" y="11875"/>
                </a:lnTo>
                <a:cubicBezTo>
                  <a:pt x="4672374" y="61249"/>
                  <a:pt x="3545914" y="13975"/>
                  <a:pt x="4417620" y="47501"/>
                </a:cubicBezTo>
                <a:cubicBezTo>
                  <a:pt x="4429495" y="51459"/>
                  <a:pt x="4440854" y="57606"/>
                  <a:pt x="4453246" y="59376"/>
                </a:cubicBezTo>
                <a:cubicBezTo>
                  <a:pt x="4524216" y="69515"/>
                  <a:pt x="4667002" y="83127"/>
                  <a:pt x="4667002" y="83127"/>
                </a:cubicBezTo>
                <a:cubicBezTo>
                  <a:pt x="4678181" y="85922"/>
                  <a:pt x="4736191" y="99134"/>
                  <a:pt x="4750129" y="106877"/>
                </a:cubicBezTo>
                <a:cubicBezTo>
                  <a:pt x="4775082" y="120740"/>
                  <a:pt x="4797630" y="138545"/>
                  <a:pt x="4821381" y="154379"/>
                </a:cubicBezTo>
                <a:lnTo>
                  <a:pt x="4857007" y="178129"/>
                </a:lnTo>
                <a:lnTo>
                  <a:pt x="4892633" y="201880"/>
                </a:lnTo>
                <a:lnTo>
                  <a:pt x="4928259" y="225631"/>
                </a:lnTo>
                <a:cubicBezTo>
                  <a:pt x="4932218" y="237506"/>
                  <a:pt x="4934537" y="250061"/>
                  <a:pt x="4940135" y="261257"/>
                </a:cubicBezTo>
                <a:cubicBezTo>
                  <a:pt x="4948820" y="278626"/>
                  <a:pt x="4991438" y="333620"/>
                  <a:pt x="4999511" y="344384"/>
                </a:cubicBezTo>
                <a:cubicBezTo>
                  <a:pt x="5003470" y="356259"/>
                  <a:pt x="5005308" y="369068"/>
                  <a:pt x="5011387" y="380010"/>
                </a:cubicBezTo>
                <a:cubicBezTo>
                  <a:pt x="5025250" y="404963"/>
                  <a:pt x="5058888" y="451262"/>
                  <a:pt x="5058888" y="451262"/>
                </a:cubicBezTo>
                <a:lnTo>
                  <a:pt x="5094514" y="558140"/>
                </a:lnTo>
                <a:lnTo>
                  <a:pt x="5106389" y="593766"/>
                </a:lnTo>
                <a:cubicBezTo>
                  <a:pt x="5110347" y="605641"/>
                  <a:pt x="5115228" y="617248"/>
                  <a:pt x="5118264" y="629392"/>
                </a:cubicBezTo>
                <a:lnTo>
                  <a:pt x="5130140" y="676893"/>
                </a:lnTo>
                <a:cubicBezTo>
                  <a:pt x="5134098" y="760020"/>
                  <a:pt x="5135104" y="843341"/>
                  <a:pt x="5142015" y="926275"/>
                </a:cubicBezTo>
                <a:cubicBezTo>
                  <a:pt x="5143055" y="938749"/>
                  <a:pt x="5150854" y="949757"/>
                  <a:pt x="5153890" y="961901"/>
                </a:cubicBezTo>
                <a:cubicBezTo>
                  <a:pt x="5165469" y="1008217"/>
                  <a:pt x="5170936" y="1057470"/>
                  <a:pt x="5177641" y="1104405"/>
                </a:cubicBezTo>
                <a:cubicBezTo>
                  <a:pt x="5173683" y="1116280"/>
                  <a:pt x="5165766" y="1127513"/>
                  <a:pt x="5165766" y="1140031"/>
                </a:cubicBezTo>
                <a:cubicBezTo>
                  <a:pt x="5165766" y="1347529"/>
                  <a:pt x="5166892" y="1336790"/>
                  <a:pt x="5189516" y="1472540"/>
                </a:cubicBezTo>
                <a:cubicBezTo>
                  <a:pt x="5119613" y="1682256"/>
                  <a:pt x="5165766" y="1532076"/>
                  <a:pt x="5165766" y="2066306"/>
                </a:cubicBezTo>
                <a:cubicBezTo>
                  <a:pt x="5165766" y="2165346"/>
                  <a:pt x="5168101" y="2264609"/>
                  <a:pt x="5177641" y="2363189"/>
                </a:cubicBezTo>
                <a:cubicBezTo>
                  <a:pt x="5180053" y="2388108"/>
                  <a:pt x="5201392" y="2434441"/>
                  <a:pt x="5201392" y="2434441"/>
                </a:cubicBezTo>
                <a:cubicBezTo>
                  <a:pt x="5173828" y="2627380"/>
                  <a:pt x="5209232" y="2414962"/>
                  <a:pt x="5165766" y="2588820"/>
                </a:cubicBezTo>
                <a:cubicBezTo>
                  <a:pt x="5161807" y="2604654"/>
                  <a:pt x="5161988" y="2622151"/>
                  <a:pt x="5153890" y="2636322"/>
                </a:cubicBezTo>
                <a:cubicBezTo>
                  <a:pt x="5139425" y="2661636"/>
                  <a:pt x="5061966" y="2714465"/>
                  <a:pt x="5047013" y="2719449"/>
                </a:cubicBezTo>
                <a:cubicBezTo>
                  <a:pt x="5023262" y="2727366"/>
                  <a:pt x="4996592" y="2729313"/>
                  <a:pt x="4975761" y="2743200"/>
                </a:cubicBezTo>
                <a:cubicBezTo>
                  <a:pt x="4929719" y="2773893"/>
                  <a:pt x="4953675" y="2762436"/>
                  <a:pt x="4904509" y="2778826"/>
                </a:cubicBezTo>
                <a:cubicBezTo>
                  <a:pt x="4750130" y="2774867"/>
                  <a:pt x="4595626" y="2774296"/>
                  <a:pt x="4441371" y="2766950"/>
                </a:cubicBezTo>
                <a:cubicBezTo>
                  <a:pt x="4428868" y="2766355"/>
                  <a:pt x="4418263" y="2755075"/>
                  <a:pt x="4405745" y="2755075"/>
                </a:cubicBezTo>
                <a:cubicBezTo>
                  <a:pt x="4263186" y="2755075"/>
                  <a:pt x="4120737" y="2762992"/>
                  <a:pt x="3978233" y="2766950"/>
                </a:cubicBezTo>
                <a:cubicBezTo>
                  <a:pt x="3421660" y="2741652"/>
                  <a:pt x="4042020" y="2771894"/>
                  <a:pt x="3372592" y="2731324"/>
                </a:cubicBezTo>
                <a:lnTo>
                  <a:pt x="2980706" y="2707574"/>
                </a:lnTo>
                <a:cubicBezTo>
                  <a:pt x="2853977" y="2713334"/>
                  <a:pt x="2685292" y="2718743"/>
                  <a:pt x="2553194" y="2731324"/>
                </a:cubicBezTo>
                <a:cubicBezTo>
                  <a:pt x="2525330" y="2733978"/>
                  <a:pt x="2497776" y="2739241"/>
                  <a:pt x="2470067" y="2743200"/>
                </a:cubicBezTo>
                <a:cubicBezTo>
                  <a:pt x="2291937" y="2739241"/>
                  <a:pt x="2113851" y="2731324"/>
                  <a:pt x="1935677" y="2731324"/>
                </a:cubicBezTo>
                <a:cubicBezTo>
                  <a:pt x="1751624" y="2731324"/>
                  <a:pt x="1924265" y="2727602"/>
                  <a:pt x="1852550" y="2778826"/>
                </a:cubicBezTo>
                <a:cubicBezTo>
                  <a:pt x="1832178" y="2793377"/>
                  <a:pt x="1781298" y="2802576"/>
                  <a:pt x="1781298" y="2802576"/>
                </a:cubicBezTo>
                <a:cubicBezTo>
                  <a:pt x="1721921" y="2842161"/>
                  <a:pt x="1753590" y="2814451"/>
                  <a:pt x="1698171" y="2897579"/>
                </a:cubicBezTo>
                <a:cubicBezTo>
                  <a:pt x="1690254" y="2909454"/>
                  <a:pt x="1687960" y="2928692"/>
                  <a:pt x="1674420" y="2933205"/>
                </a:cubicBezTo>
                <a:lnTo>
                  <a:pt x="1603168" y="2956955"/>
                </a:lnTo>
                <a:cubicBezTo>
                  <a:pt x="1599210" y="2968830"/>
                  <a:pt x="1593196" y="2980209"/>
                  <a:pt x="1591293" y="2992581"/>
                </a:cubicBezTo>
                <a:cubicBezTo>
                  <a:pt x="1585244" y="3031901"/>
                  <a:pt x="1591998" y="3073594"/>
                  <a:pt x="1579418" y="3111335"/>
                </a:cubicBezTo>
                <a:cubicBezTo>
                  <a:pt x="1574905" y="3124875"/>
                  <a:pt x="1555667" y="3127168"/>
                  <a:pt x="1543792" y="3135085"/>
                </a:cubicBezTo>
                <a:cubicBezTo>
                  <a:pt x="1535875" y="3158836"/>
                  <a:pt x="1543792" y="3198420"/>
                  <a:pt x="1520041" y="3206337"/>
                </a:cubicBezTo>
                <a:cubicBezTo>
                  <a:pt x="1430494" y="3236188"/>
                  <a:pt x="1540872" y="3195921"/>
                  <a:pt x="1448789" y="3241963"/>
                </a:cubicBezTo>
                <a:cubicBezTo>
                  <a:pt x="1437593" y="3247561"/>
                  <a:pt x="1424359" y="3248241"/>
                  <a:pt x="1413163" y="3253839"/>
                </a:cubicBezTo>
                <a:cubicBezTo>
                  <a:pt x="1400398" y="3260222"/>
                  <a:pt x="1390302" y="3271206"/>
                  <a:pt x="1377537" y="3277589"/>
                </a:cubicBezTo>
                <a:cubicBezTo>
                  <a:pt x="1337744" y="3297486"/>
                  <a:pt x="1268908" y="3297576"/>
                  <a:pt x="1235033" y="3301340"/>
                </a:cubicBezTo>
                <a:cubicBezTo>
                  <a:pt x="1041069" y="3297382"/>
                  <a:pt x="846824" y="3300639"/>
                  <a:pt x="653142" y="3289465"/>
                </a:cubicBezTo>
                <a:cubicBezTo>
                  <a:pt x="638893" y="3288643"/>
                  <a:pt x="631544" y="3268344"/>
                  <a:pt x="617516" y="3265714"/>
                </a:cubicBezTo>
                <a:cubicBezTo>
                  <a:pt x="566788" y="3256203"/>
                  <a:pt x="514597" y="3257797"/>
                  <a:pt x="463137" y="3253839"/>
                </a:cubicBezTo>
                <a:cubicBezTo>
                  <a:pt x="447303" y="3249880"/>
                  <a:pt x="431269" y="3246653"/>
                  <a:pt x="415636" y="3241963"/>
                </a:cubicBezTo>
                <a:cubicBezTo>
                  <a:pt x="391657" y="3234769"/>
                  <a:pt x="368135" y="3226130"/>
                  <a:pt x="344384" y="3218213"/>
                </a:cubicBezTo>
                <a:cubicBezTo>
                  <a:pt x="332509" y="3214255"/>
                  <a:pt x="320902" y="3209373"/>
                  <a:pt x="308758" y="3206337"/>
                </a:cubicBezTo>
                <a:cubicBezTo>
                  <a:pt x="249113" y="3191426"/>
                  <a:pt x="276740" y="3199623"/>
                  <a:pt x="225631" y="3182587"/>
                </a:cubicBezTo>
                <a:cubicBezTo>
                  <a:pt x="143964" y="3128141"/>
                  <a:pt x="181459" y="3144111"/>
                  <a:pt x="118753" y="3123210"/>
                </a:cubicBezTo>
                <a:cubicBezTo>
                  <a:pt x="26671" y="3061822"/>
                  <a:pt x="56527" y="3102788"/>
                  <a:pt x="23750" y="3004457"/>
                </a:cubicBezTo>
                <a:lnTo>
                  <a:pt x="11875" y="2968831"/>
                </a:lnTo>
                <a:lnTo>
                  <a:pt x="0" y="2933205"/>
                </a:lnTo>
                <a:cubicBezTo>
                  <a:pt x="7131" y="2904680"/>
                  <a:pt x="9997" y="2870580"/>
                  <a:pt x="35626" y="2850077"/>
                </a:cubicBezTo>
                <a:cubicBezTo>
                  <a:pt x="45400" y="2842257"/>
                  <a:pt x="59376" y="2842160"/>
                  <a:pt x="71251" y="2838202"/>
                </a:cubicBezTo>
                <a:cubicBezTo>
                  <a:pt x="99719" y="2752803"/>
                  <a:pt x="65188" y="2859428"/>
                  <a:pt x="95002" y="2755075"/>
                </a:cubicBezTo>
                <a:cubicBezTo>
                  <a:pt x="98441" y="2743039"/>
                  <a:pt x="98026" y="2728300"/>
                  <a:pt x="106877" y="2719449"/>
                </a:cubicBezTo>
                <a:cubicBezTo>
                  <a:pt x="115728" y="2710598"/>
                  <a:pt x="130628" y="2711532"/>
                  <a:pt x="142503" y="2707574"/>
                </a:cubicBezTo>
                <a:cubicBezTo>
                  <a:pt x="154378" y="2695699"/>
                  <a:pt x="164872" y="2682259"/>
                  <a:pt x="178129" y="2671948"/>
                </a:cubicBezTo>
                <a:cubicBezTo>
                  <a:pt x="200661" y="2654423"/>
                  <a:pt x="225630" y="2640280"/>
                  <a:pt x="249381" y="2624446"/>
                </a:cubicBezTo>
                <a:lnTo>
                  <a:pt x="320633" y="2576945"/>
                </a:lnTo>
                <a:lnTo>
                  <a:pt x="427511" y="2505693"/>
                </a:lnTo>
                <a:cubicBezTo>
                  <a:pt x="439386" y="2497776"/>
                  <a:pt x="449597" y="2486455"/>
                  <a:pt x="463137" y="2481942"/>
                </a:cubicBezTo>
                <a:lnTo>
                  <a:pt x="498763" y="2470067"/>
                </a:lnTo>
                <a:cubicBezTo>
                  <a:pt x="510638" y="2458192"/>
                  <a:pt x="520415" y="2443757"/>
                  <a:pt x="534389" y="2434441"/>
                </a:cubicBezTo>
                <a:cubicBezTo>
                  <a:pt x="544804" y="2427497"/>
                  <a:pt x="561164" y="2431417"/>
                  <a:pt x="570015" y="2422566"/>
                </a:cubicBezTo>
                <a:cubicBezTo>
                  <a:pt x="590199" y="2402382"/>
                  <a:pt x="601682" y="2375065"/>
                  <a:pt x="617516" y="2351314"/>
                </a:cubicBezTo>
                <a:lnTo>
                  <a:pt x="641267" y="2315688"/>
                </a:lnTo>
                <a:cubicBezTo>
                  <a:pt x="662169" y="2252981"/>
                  <a:pt x="646198" y="2290480"/>
                  <a:pt x="700644" y="2208810"/>
                </a:cubicBezTo>
                <a:cubicBezTo>
                  <a:pt x="708561" y="2196935"/>
                  <a:pt x="719881" y="2186724"/>
                  <a:pt x="724394" y="2173184"/>
                </a:cubicBezTo>
                <a:cubicBezTo>
                  <a:pt x="752658" y="2088392"/>
                  <a:pt x="734258" y="2122763"/>
                  <a:pt x="771896" y="2066306"/>
                </a:cubicBezTo>
                <a:cubicBezTo>
                  <a:pt x="796611" y="1967445"/>
                  <a:pt x="766517" y="2065190"/>
                  <a:pt x="807522" y="1983179"/>
                </a:cubicBezTo>
                <a:cubicBezTo>
                  <a:pt x="856688" y="1884847"/>
                  <a:pt x="775081" y="2014027"/>
                  <a:pt x="843148" y="1911927"/>
                </a:cubicBezTo>
                <a:cubicBezTo>
                  <a:pt x="847106" y="1896093"/>
                  <a:pt x="850539" y="1880119"/>
                  <a:pt x="855023" y="1864426"/>
                </a:cubicBezTo>
                <a:cubicBezTo>
                  <a:pt x="858462" y="1852390"/>
                  <a:pt x="864659" y="1841116"/>
                  <a:pt x="866898" y="1828800"/>
                </a:cubicBezTo>
                <a:cubicBezTo>
                  <a:pt x="872607" y="1797401"/>
                  <a:pt x="872087" y="1765003"/>
                  <a:pt x="878774" y="1733797"/>
                </a:cubicBezTo>
                <a:cubicBezTo>
                  <a:pt x="884020" y="1709317"/>
                  <a:pt x="902524" y="1662545"/>
                  <a:pt x="902524" y="1662545"/>
                </a:cubicBezTo>
                <a:cubicBezTo>
                  <a:pt x="906483" y="1587335"/>
                  <a:pt x="905427" y="1511692"/>
                  <a:pt x="914400" y="1436914"/>
                </a:cubicBezTo>
                <a:cubicBezTo>
                  <a:pt x="917383" y="1412057"/>
                  <a:pt x="938150" y="1365662"/>
                  <a:pt x="938150" y="1365662"/>
                </a:cubicBezTo>
                <a:cubicBezTo>
                  <a:pt x="942109" y="1310244"/>
                  <a:pt x="943534" y="1254586"/>
                  <a:pt x="950026" y="1199407"/>
                </a:cubicBezTo>
                <a:cubicBezTo>
                  <a:pt x="951489" y="1186975"/>
                  <a:pt x="960131" y="1176173"/>
                  <a:pt x="961901" y="1163781"/>
                </a:cubicBezTo>
                <a:cubicBezTo>
                  <a:pt x="968084" y="1120498"/>
                  <a:pt x="966178" y="1076210"/>
                  <a:pt x="973776" y="1033153"/>
                </a:cubicBezTo>
                <a:cubicBezTo>
                  <a:pt x="978127" y="1008499"/>
                  <a:pt x="976696" y="975788"/>
                  <a:pt x="997527" y="961901"/>
                </a:cubicBezTo>
                <a:lnTo>
                  <a:pt x="1033153" y="938150"/>
                </a:lnTo>
                <a:cubicBezTo>
                  <a:pt x="1041070" y="926275"/>
                  <a:pt x="1046811" y="912616"/>
                  <a:pt x="1056903" y="902524"/>
                </a:cubicBezTo>
                <a:cubicBezTo>
                  <a:pt x="1066995" y="892432"/>
                  <a:pt x="1083613" y="889919"/>
                  <a:pt x="1092529" y="878774"/>
                </a:cubicBezTo>
                <a:cubicBezTo>
                  <a:pt x="1100349" y="868999"/>
                  <a:pt x="1094219" y="850424"/>
                  <a:pt x="1104405" y="843148"/>
                </a:cubicBezTo>
                <a:cubicBezTo>
                  <a:pt x="1124777" y="828596"/>
                  <a:pt x="1151906" y="827314"/>
                  <a:pt x="1175657" y="819397"/>
                </a:cubicBezTo>
                <a:lnTo>
                  <a:pt x="1246909" y="795646"/>
                </a:lnTo>
                <a:cubicBezTo>
                  <a:pt x="1258784" y="791688"/>
                  <a:pt x="1270188" y="785829"/>
                  <a:pt x="1282535" y="783771"/>
                </a:cubicBezTo>
                <a:lnTo>
                  <a:pt x="1353787" y="771896"/>
                </a:lnTo>
                <a:cubicBezTo>
                  <a:pt x="1459644" y="736608"/>
                  <a:pt x="1300445" y="787317"/>
                  <a:pt x="1555667" y="736270"/>
                </a:cubicBezTo>
                <a:lnTo>
                  <a:pt x="1615044" y="724394"/>
                </a:lnTo>
                <a:cubicBezTo>
                  <a:pt x="1694213" y="728353"/>
                  <a:pt x="1773484" y="730622"/>
                  <a:pt x="1852550" y="736270"/>
                </a:cubicBezTo>
                <a:cubicBezTo>
                  <a:pt x="1884383" y="738544"/>
                  <a:pt x="1916347" y="741458"/>
                  <a:pt x="1947553" y="748145"/>
                </a:cubicBezTo>
                <a:cubicBezTo>
                  <a:pt x="1972033" y="753391"/>
                  <a:pt x="1993804" y="770580"/>
                  <a:pt x="2018805" y="771896"/>
                </a:cubicBezTo>
                <a:lnTo>
                  <a:pt x="2244436" y="783771"/>
                </a:lnTo>
                <a:cubicBezTo>
                  <a:pt x="2327563" y="779813"/>
                  <a:pt x="2410842" y="778279"/>
                  <a:pt x="2493818" y="771896"/>
                </a:cubicBezTo>
                <a:cubicBezTo>
                  <a:pt x="2513943" y="770348"/>
                  <a:pt x="2533285" y="763338"/>
                  <a:pt x="2553194" y="760020"/>
                </a:cubicBezTo>
                <a:cubicBezTo>
                  <a:pt x="2580804" y="755418"/>
                  <a:pt x="2608613" y="752103"/>
                  <a:pt x="2636322" y="748145"/>
                </a:cubicBezTo>
                <a:cubicBezTo>
                  <a:pt x="2725869" y="718297"/>
                  <a:pt x="2615491" y="758560"/>
                  <a:pt x="2707574" y="712519"/>
                </a:cubicBezTo>
                <a:cubicBezTo>
                  <a:pt x="2718770" y="706921"/>
                  <a:pt x="2731325" y="704602"/>
                  <a:pt x="2743200" y="700644"/>
                </a:cubicBezTo>
                <a:cubicBezTo>
                  <a:pt x="2755075" y="692727"/>
                  <a:pt x="2767862" y="686030"/>
                  <a:pt x="2778826" y="676893"/>
                </a:cubicBezTo>
                <a:cubicBezTo>
                  <a:pt x="2791727" y="666142"/>
                  <a:pt x="2800478" y="650583"/>
                  <a:pt x="2814451" y="641267"/>
                </a:cubicBezTo>
                <a:cubicBezTo>
                  <a:pt x="2824866" y="634323"/>
                  <a:pt x="2838202" y="633350"/>
                  <a:pt x="2850077" y="629392"/>
                </a:cubicBezTo>
                <a:cubicBezTo>
                  <a:pt x="2861952" y="621475"/>
                  <a:pt x="2876305" y="616382"/>
                  <a:pt x="2885703" y="605641"/>
                </a:cubicBezTo>
                <a:cubicBezTo>
                  <a:pt x="2904500" y="584159"/>
                  <a:pt x="2933205" y="534389"/>
                  <a:pt x="2933205" y="534389"/>
                </a:cubicBezTo>
                <a:cubicBezTo>
                  <a:pt x="2937163" y="522514"/>
                  <a:pt x="2942365" y="510983"/>
                  <a:pt x="2945080" y="498763"/>
                </a:cubicBezTo>
                <a:cubicBezTo>
                  <a:pt x="2954393" y="456853"/>
                  <a:pt x="2946508" y="421808"/>
                  <a:pt x="2980706" y="391885"/>
                </a:cubicBezTo>
                <a:cubicBezTo>
                  <a:pt x="3002188" y="373088"/>
                  <a:pt x="3051958" y="344384"/>
                  <a:pt x="3051958" y="344384"/>
                </a:cubicBezTo>
                <a:cubicBezTo>
                  <a:pt x="3107376" y="261257"/>
                  <a:pt x="3075708" y="288966"/>
                  <a:pt x="3135085" y="249381"/>
                </a:cubicBezTo>
                <a:cubicBezTo>
                  <a:pt x="3143002" y="237506"/>
                  <a:pt x="3147691" y="222671"/>
                  <a:pt x="3158836" y="213755"/>
                </a:cubicBezTo>
                <a:cubicBezTo>
                  <a:pt x="3168611" y="205935"/>
                  <a:pt x="3183266" y="207478"/>
                  <a:pt x="3194462" y="201880"/>
                </a:cubicBezTo>
                <a:cubicBezTo>
                  <a:pt x="3199469" y="199377"/>
                  <a:pt x="3202379" y="193963"/>
                  <a:pt x="3206337" y="190005"/>
                </a:cubicBezTo>
              </a:path>
            </a:pathLst>
          </a:cu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82314" tIns="41157" rIns="82314" bIns="41157" numCol="1" rtlCol="0" anchor="t" anchorCtr="0" compatLnSpc="1">
            <a:prstTxWarp prst="textNoShape">
              <a:avLst/>
            </a:prstTxWarp>
          </a:bodyPr>
          <a:lstStyle/>
          <a:p>
            <a:pPr defTabSz="824572"/>
            <a:endParaRPr lang="en-GB" sz="2200">
              <a:latin typeface="Times"/>
            </a:endParaRPr>
          </a:p>
        </p:txBody>
      </p:sp>
      <p:sp>
        <p:nvSpPr>
          <p:cNvPr id="128" name="Freeform 127"/>
          <p:cNvSpPr/>
          <p:nvPr/>
        </p:nvSpPr>
        <p:spPr bwMode="auto">
          <a:xfrm>
            <a:off x="181722" y="1357915"/>
            <a:ext cx="4767662" cy="4939818"/>
          </a:xfrm>
          <a:custGeom>
            <a:avLst/>
            <a:gdLst>
              <a:gd name="connsiteX0" fmla="*/ 1318161 w 5296575"/>
              <a:gd name="connsiteY0" fmla="*/ 1294411 h 5486400"/>
              <a:gd name="connsiteX1" fmla="*/ 1211283 w 5296575"/>
              <a:gd name="connsiteY1" fmla="*/ 1258785 h 5486400"/>
              <a:gd name="connsiteX2" fmla="*/ 1175657 w 5296575"/>
              <a:gd name="connsiteY2" fmla="*/ 1246909 h 5486400"/>
              <a:gd name="connsiteX3" fmla="*/ 1045028 w 5296575"/>
              <a:gd name="connsiteY3" fmla="*/ 1235034 h 5486400"/>
              <a:gd name="connsiteX4" fmla="*/ 807522 w 5296575"/>
              <a:gd name="connsiteY4" fmla="*/ 1235034 h 5486400"/>
              <a:gd name="connsiteX5" fmla="*/ 510638 w 5296575"/>
              <a:gd name="connsiteY5" fmla="*/ 1223159 h 5486400"/>
              <a:gd name="connsiteX6" fmla="*/ 463137 w 5296575"/>
              <a:gd name="connsiteY6" fmla="*/ 1211283 h 5486400"/>
              <a:gd name="connsiteX7" fmla="*/ 427511 w 5296575"/>
              <a:gd name="connsiteY7" fmla="*/ 1187533 h 5486400"/>
              <a:gd name="connsiteX8" fmla="*/ 391885 w 5296575"/>
              <a:gd name="connsiteY8" fmla="*/ 1175657 h 5486400"/>
              <a:gd name="connsiteX9" fmla="*/ 368135 w 5296575"/>
              <a:gd name="connsiteY9" fmla="*/ 1140031 h 5486400"/>
              <a:gd name="connsiteX10" fmla="*/ 332509 w 5296575"/>
              <a:gd name="connsiteY10" fmla="*/ 1116281 h 5486400"/>
              <a:gd name="connsiteX11" fmla="*/ 296883 w 5296575"/>
              <a:gd name="connsiteY11" fmla="*/ 1080655 h 5486400"/>
              <a:gd name="connsiteX12" fmla="*/ 285007 w 5296575"/>
              <a:gd name="connsiteY12" fmla="*/ 1045029 h 5486400"/>
              <a:gd name="connsiteX13" fmla="*/ 237506 w 5296575"/>
              <a:gd name="connsiteY13" fmla="*/ 973777 h 5486400"/>
              <a:gd name="connsiteX14" fmla="*/ 213755 w 5296575"/>
              <a:gd name="connsiteY14" fmla="*/ 902525 h 5486400"/>
              <a:gd name="connsiteX15" fmla="*/ 201880 w 5296575"/>
              <a:gd name="connsiteY15" fmla="*/ 866899 h 5486400"/>
              <a:gd name="connsiteX16" fmla="*/ 154379 w 5296575"/>
              <a:gd name="connsiteY16" fmla="*/ 795647 h 5486400"/>
              <a:gd name="connsiteX17" fmla="*/ 142503 w 5296575"/>
              <a:gd name="connsiteY17" fmla="*/ 760021 h 5486400"/>
              <a:gd name="connsiteX18" fmla="*/ 118753 w 5296575"/>
              <a:gd name="connsiteY18" fmla="*/ 724395 h 5486400"/>
              <a:gd name="connsiteX19" fmla="*/ 95002 w 5296575"/>
              <a:gd name="connsiteY19" fmla="*/ 653143 h 5486400"/>
              <a:gd name="connsiteX20" fmla="*/ 47501 w 5296575"/>
              <a:gd name="connsiteY20" fmla="*/ 581891 h 5486400"/>
              <a:gd name="connsiteX21" fmla="*/ 23750 w 5296575"/>
              <a:gd name="connsiteY21" fmla="*/ 546265 h 5486400"/>
              <a:gd name="connsiteX22" fmla="*/ 11875 w 5296575"/>
              <a:gd name="connsiteY22" fmla="*/ 451263 h 5486400"/>
              <a:gd name="connsiteX23" fmla="*/ 0 w 5296575"/>
              <a:gd name="connsiteY23" fmla="*/ 415637 h 5486400"/>
              <a:gd name="connsiteX24" fmla="*/ 11875 w 5296575"/>
              <a:gd name="connsiteY24" fmla="*/ 380011 h 5486400"/>
              <a:gd name="connsiteX25" fmla="*/ 23750 w 5296575"/>
              <a:gd name="connsiteY25" fmla="*/ 285008 h 5486400"/>
              <a:gd name="connsiteX26" fmla="*/ 35625 w 5296575"/>
              <a:gd name="connsiteY26" fmla="*/ 118753 h 5486400"/>
              <a:gd name="connsiteX27" fmla="*/ 106877 w 5296575"/>
              <a:gd name="connsiteY27" fmla="*/ 71252 h 5486400"/>
              <a:gd name="connsiteX28" fmla="*/ 178129 w 5296575"/>
              <a:gd name="connsiteY28" fmla="*/ 47502 h 5486400"/>
              <a:gd name="connsiteX29" fmla="*/ 332509 w 5296575"/>
              <a:gd name="connsiteY29" fmla="*/ 23751 h 5486400"/>
              <a:gd name="connsiteX30" fmla="*/ 463137 w 5296575"/>
              <a:gd name="connsiteY30" fmla="*/ 11876 h 5486400"/>
              <a:gd name="connsiteX31" fmla="*/ 676893 w 5296575"/>
              <a:gd name="connsiteY31" fmla="*/ 0 h 5486400"/>
              <a:gd name="connsiteX32" fmla="*/ 1092529 w 5296575"/>
              <a:gd name="connsiteY32" fmla="*/ 11876 h 5486400"/>
              <a:gd name="connsiteX33" fmla="*/ 1128155 w 5296575"/>
              <a:gd name="connsiteY33" fmla="*/ 35626 h 5486400"/>
              <a:gd name="connsiteX34" fmla="*/ 1163781 w 5296575"/>
              <a:gd name="connsiteY34" fmla="*/ 47502 h 5486400"/>
              <a:gd name="connsiteX35" fmla="*/ 1199407 w 5296575"/>
              <a:gd name="connsiteY35" fmla="*/ 83128 h 5486400"/>
              <a:gd name="connsiteX36" fmla="*/ 1235033 w 5296575"/>
              <a:gd name="connsiteY36" fmla="*/ 106878 h 5486400"/>
              <a:gd name="connsiteX37" fmla="*/ 1258784 w 5296575"/>
              <a:gd name="connsiteY37" fmla="*/ 142504 h 5486400"/>
              <a:gd name="connsiteX38" fmla="*/ 1294410 w 5296575"/>
              <a:gd name="connsiteY38" fmla="*/ 178130 h 5486400"/>
              <a:gd name="connsiteX39" fmla="*/ 1318161 w 5296575"/>
              <a:gd name="connsiteY39" fmla="*/ 213756 h 5486400"/>
              <a:gd name="connsiteX40" fmla="*/ 1353787 w 5296575"/>
              <a:gd name="connsiteY40" fmla="*/ 225631 h 5486400"/>
              <a:gd name="connsiteX41" fmla="*/ 1389413 w 5296575"/>
              <a:gd name="connsiteY41" fmla="*/ 261257 h 5486400"/>
              <a:gd name="connsiteX42" fmla="*/ 1460664 w 5296575"/>
              <a:gd name="connsiteY42" fmla="*/ 320634 h 5486400"/>
              <a:gd name="connsiteX43" fmla="*/ 1520041 w 5296575"/>
              <a:gd name="connsiteY43" fmla="*/ 391886 h 5486400"/>
              <a:gd name="connsiteX44" fmla="*/ 1567542 w 5296575"/>
              <a:gd name="connsiteY44" fmla="*/ 439387 h 5486400"/>
              <a:gd name="connsiteX45" fmla="*/ 1591293 w 5296575"/>
              <a:gd name="connsiteY45" fmla="*/ 475013 h 5486400"/>
              <a:gd name="connsiteX46" fmla="*/ 1626919 w 5296575"/>
              <a:gd name="connsiteY46" fmla="*/ 498764 h 5486400"/>
              <a:gd name="connsiteX47" fmla="*/ 1698171 w 5296575"/>
              <a:gd name="connsiteY47" fmla="*/ 558140 h 5486400"/>
              <a:gd name="connsiteX48" fmla="*/ 1745672 w 5296575"/>
              <a:gd name="connsiteY48" fmla="*/ 641268 h 5486400"/>
              <a:gd name="connsiteX49" fmla="*/ 1793174 w 5296575"/>
              <a:gd name="connsiteY49" fmla="*/ 712520 h 5486400"/>
              <a:gd name="connsiteX50" fmla="*/ 1805049 w 5296575"/>
              <a:gd name="connsiteY50" fmla="*/ 748146 h 5486400"/>
              <a:gd name="connsiteX51" fmla="*/ 1876301 w 5296575"/>
              <a:gd name="connsiteY51" fmla="*/ 855024 h 5486400"/>
              <a:gd name="connsiteX52" fmla="*/ 1900051 w 5296575"/>
              <a:gd name="connsiteY52" fmla="*/ 890650 h 5486400"/>
              <a:gd name="connsiteX53" fmla="*/ 1935677 w 5296575"/>
              <a:gd name="connsiteY53" fmla="*/ 997528 h 5486400"/>
              <a:gd name="connsiteX54" fmla="*/ 1947553 w 5296575"/>
              <a:gd name="connsiteY54" fmla="*/ 1033153 h 5486400"/>
              <a:gd name="connsiteX55" fmla="*/ 1923802 w 5296575"/>
              <a:gd name="connsiteY55" fmla="*/ 1353787 h 5486400"/>
              <a:gd name="connsiteX56" fmla="*/ 1911927 w 5296575"/>
              <a:gd name="connsiteY56" fmla="*/ 1389413 h 5486400"/>
              <a:gd name="connsiteX57" fmla="*/ 1888176 w 5296575"/>
              <a:gd name="connsiteY57" fmla="*/ 1496291 h 5486400"/>
              <a:gd name="connsiteX58" fmla="*/ 1911927 w 5296575"/>
              <a:gd name="connsiteY58" fmla="*/ 1674421 h 5486400"/>
              <a:gd name="connsiteX59" fmla="*/ 1935677 w 5296575"/>
              <a:gd name="connsiteY59" fmla="*/ 1710047 h 5486400"/>
              <a:gd name="connsiteX60" fmla="*/ 1947553 w 5296575"/>
              <a:gd name="connsiteY60" fmla="*/ 1757548 h 5486400"/>
              <a:gd name="connsiteX61" fmla="*/ 1971303 w 5296575"/>
              <a:gd name="connsiteY61" fmla="*/ 1876302 h 5486400"/>
              <a:gd name="connsiteX62" fmla="*/ 2018805 w 5296575"/>
              <a:gd name="connsiteY62" fmla="*/ 1947553 h 5486400"/>
              <a:gd name="connsiteX63" fmla="*/ 2054431 w 5296575"/>
              <a:gd name="connsiteY63" fmla="*/ 1971304 h 5486400"/>
              <a:gd name="connsiteX64" fmla="*/ 2078181 w 5296575"/>
              <a:gd name="connsiteY64" fmla="*/ 2006930 h 5486400"/>
              <a:gd name="connsiteX65" fmla="*/ 2125683 w 5296575"/>
              <a:gd name="connsiteY65" fmla="*/ 2018805 h 5486400"/>
              <a:gd name="connsiteX66" fmla="*/ 2196935 w 5296575"/>
              <a:gd name="connsiteY66" fmla="*/ 2042556 h 5486400"/>
              <a:gd name="connsiteX67" fmla="*/ 2232561 w 5296575"/>
              <a:gd name="connsiteY67" fmla="*/ 2054431 h 5486400"/>
              <a:gd name="connsiteX68" fmla="*/ 2375064 w 5296575"/>
              <a:gd name="connsiteY68" fmla="*/ 2101933 h 5486400"/>
              <a:gd name="connsiteX69" fmla="*/ 2410690 w 5296575"/>
              <a:gd name="connsiteY69" fmla="*/ 2113808 h 5486400"/>
              <a:gd name="connsiteX70" fmla="*/ 2446316 w 5296575"/>
              <a:gd name="connsiteY70" fmla="*/ 2125683 h 5486400"/>
              <a:gd name="connsiteX71" fmla="*/ 2517568 w 5296575"/>
              <a:gd name="connsiteY71" fmla="*/ 2137559 h 5486400"/>
              <a:gd name="connsiteX72" fmla="*/ 2766950 w 5296575"/>
              <a:gd name="connsiteY72" fmla="*/ 2149434 h 5486400"/>
              <a:gd name="connsiteX73" fmla="*/ 2838202 w 5296575"/>
              <a:gd name="connsiteY73" fmla="*/ 2173185 h 5486400"/>
              <a:gd name="connsiteX74" fmla="*/ 3194462 w 5296575"/>
              <a:gd name="connsiteY74" fmla="*/ 2196935 h 5486400"/>
              <a:gd name="connsiteX75" fmla="*/ 3265714 w 5296575"/>
              <a:gd name="connsiteY75" fmla="*/ 2220686 h 5486400"/>
              <a:gd name="connsiteX76" fmla="*/ 3348841 w 5296575"/>
              <a:gd name="connsiteY76" fmla="*/ 2196935 h 5486400"/>
              <a:gd name="connsiteX77" fmla="*/ 3467594 w 5296575"/>
              <a:gd name="connsiteY77" fmla="*/ 2185060 h 5486400"/>
              <a:gd name="connsiteX78" fmla="*/ 3610098 w 5296575"/>
              <a:gd name="connsiteY78" fmla="*/ 2196935 h 5486400"/>
              <a:gd name="connsiteX79" fmla="*/ 3681350 w 5296575"/>
              <a:gd name="connsiteY79" fmla="*/ 2220686 h 5486400"/>
              <a:gd name="connsiteX80" fmla="*/ 3871355 w 5296575"/>
              <a:gd name="connsiteY80" fmla="*/ 2232561 h 5486400"/>
              <a:gd name="connsiteX81" fmla="*/ 3906981 w 5296575"/>
              <a:gd name="connsiteY81" fmla="*/ 2244437 h 5486400"/>
              <a:gd name="connsiteX82" fmla="*/ 3942607 w 5296575"/>
              <a:gd name="connsiteY82" fmla="*/ 2268187 h 5486400"/>
              <a:gd name="connsiteX83" fmla="*/ 4013859 w 5296575"/>
              <a:gd name="connsiteY83" fmla="*/ 2291938 h 5486400"/>
              <a:gd name="connsiteX84" fmla="*/ 4085111 w 5296575"/>
              <a:gd name="connsiteY84" fmla="*/ 2339439 h 5486400"/>
              <a:gd name="connsiteX85" fmla="*/ 4120737 w 5296575"/>
              <a:gd name="connsiteY85" fmla="*/ 2363190 h 5486400"/>
              <a:gd name="connsiteX86" fmla="*/ 4144488 w 5296575"/>
              <a:gd name="connsiteY86" fmla="*/ 2398816 h 5486400"/>
              <a:gd name="connsiteX87" fmla="*/ 4180114 w 5296575"/>
              <a:gd name="connsiteY87" fmla="*/ 2470068 h 5486400"/>
              <a:gd name="connsiteX88" fmla="*/ 4215740 w 5296575"/>
              <a:gd name="connsiteY88" fmla="*/ 2636322 h 5486400"/>
              <a:gd name="connsiteX89" fmla="*/ 4227615 w 5296575"/>
              <a:gd name="connsiteY89" fmla="*/ 2671948 h 5486400"/>
              <a:gd name="connsiteX90" fmla="*/ 4263241 w 5296575"/>
              <a:gd name="connsiteY90" fmla="*/ 2683824 h 5486400"/>
              <a:gd name="connsiteX91" fmla="*/ 4310742 w 5296575"/>
              <a:gd name="connsiteY91" fmla="*/ 2743200 h 5486400"/>
              <a:gd name="connsiteX92" fmla="*/ 4370119 w 5296575"/>
              <a:gd name="connsiteY92" fmla="*/ 2802577 h 5486400"/>
              <a:gd name="connsiteX93" fmla="*/ 4429496 w 5296575"/>
              <a:gd name="connsiteY93" fmla="*/ 2850078 h 5486400"/>
              <a:gd name="connsiteX94" fmla="*/ 4465122 w 5296575"/>
              <a:gd name="connsiteY94" fmla="*/ 2885704 h 5486400"/>
              <a:gd name="connsiteX95" fmla="*/ 4536374 w 5296575"/>
              <a:gd name="connsiteY95" fmla="*/ 2933205 h 5486400"/>
              <a:gd name="connsiteX96" fmla="*/ 4738254 w 5296575"/>
              <a:gd name="connsiteY96" fmla="*/ 2956956 h 5486400"/>
              <a:gd name="connsiteX97" fmla="*/ 4928259 w 5296575"/>
              <a:gd name="connsiteY97" fmla="*/ 2980707 h 5486400"/>
              <a:gd name="connsiteX98" fmla="*/ 5023262 w 5296575"/>
              <a:gd name="connsiteY98" fmla="*/ 2992582 h 5486400"/>
              <a:gd name="connsiteX99" fmla="*/ 5094514 w 5296575"/>
              <a:gd name="connsiteY99" fmla="*/ 3040083 h 5486400"/>
              <a:gd name="connsiteX100" fmla="*/ 5130140 w 5296575"/>
              <a:gd name="connsiteY100" fmla="*/ 3063834 h 5486400"/>
              <a:gd name="connsiteX101" fmla="*/ 5165766 w 5296575"/>
              <a:gd name="connsiteY101" fmla="*/ 3170712 h 5486400"/>
              <a:gd name="connsiteX102" fmla="*/ 5177641 w 5296575"/>
              <a:gd name="connsiteY102" fmla="*/ 3206338 h 5486400"/>
              <a:gd name="connsiteX103" fmla="*/ 5189516 w 5296575"/>
              <a:gd name="connsiteY103" fmla="*/ 3265715 h 5486400"/>
              <a:gd name="connsiteX104" fmla="*/ 5201392 w 5296575"/>
              <a:gd name="connsiteY104" fmla="*/ 3336966 h 5486400"/>
              <a:gd name="connsiteX105" fmla="*/ 5213267 w 5296575"/>
              <a:gd name="connsiteY105" fmla="*/ 3372592 h 5486400"/>
              <a:gd name="connsiteX106" fmla="*/ 5248893 w 5296575"/>
              <a:gd name="connsiteY106" fmla="*/ 3408218 h 5486400"/>
              <a:gd name="connsiteX107" fmla="*/ 5260768 w 5296575"/>
              <a:gd name="connsiteY107" fmla="*/ 3455720 h 5486400"/>
              <a:gd name="connsiteX108" fmla="*/ 5284519 w 5296575"/>
              <a:gd name="connsiteY108" fmla="*/ 3526972 h 5486400"/>
              <a:gd name="connsiteX109" fmla="*/ 5284519 w 5296575"/>
              <a:gd name="connsiteY109" fmla="*/ 3990109 h 5486400"/>
              <a:gd name="connsiteX110" fmla="*/ 5260768 w 5296575"/>
              <a:gd name="connsiteY110" fmla="*/ 4096987 h 5486400"/>
              <a:gd name="connsiteX111" fmla="*/ 5213267 w 5296575"/>
              <a:gd name="connsiteY111" fmla="*/ 4168239 h 5486400"/>
              <a:gd name="connsiteX112" fmla="*/ 5201392 w 5296575"/>
              <a:gd name="connsiteY112" fmla="*/ 4227616 h 5486400"/>
              <a:gd name="connsiteX113" fmla="*/ 5189516 w 5296575"/>
              <a:gd name="connsiteY113" fmla="*/ 4310743 h 5486400"/>
              <a:gd name="connsiteX114" fmla="*/ 5177641 w 5296575"/>
              <a:gd name="connsiteY114" fmla="*/ 4346369 h 5486400"/>
              <a:gd name="connsiteX115" fmla="*/ 5153890 w 5296575"/>
              <a:gd name="connsiteY115" fmla="*/ 4476998 h 5486400"/>
              <a:gd name="connsiteX116" fmla="*/ 5130140 w 5296575"/>
              <a:gd name="connsiteY116" fmla="*/ 4512624 h 5486400"/>
              <a:gd name="connsiteX117" fmla="*/ 5118264 w 5296575"/>
              <a:gd name="connsiteY117" fmla="*/ 4583876 h 5486400"/>
              <a:gd name="connsiteX118" fmla="*/ 5094514 w 5296575"/>
              <a:gd name="connsiteY118" fmla="*/ 4655128 h 5486400"/>
              <a:gd name="connsiteX119" fmla="*/ 4987636 w 5296575"/>
              <a:gd name="connsiteY119" fmla="*/ 4714504 h 5486400"/>
              <a:gd name="connsiteX120" fmla="*/ 4880758 w 5296575"/>
              <a:gd name="connsiteY120" fmla="*/ 4726379 h 5486400"/>
              <a:gd name="connsiteX121" fmla="*/ 4809506 w 5296575"/>
              <a:gd name="connsiteY121" fmla="*/ 4738255 h 5486400"/>
              <a:gd name="connsiteX122" fmla="*/ 4678877 w 5296575"/>
              <a:gd name="connsiteY122" fmla="*/ 4773881 h 5486400"/>
              <a:gd name="connsiteX123" fmla="*/ 4643251 w 5296575"/>
              <a:gd name="connsiteY123" fmla="*/ 4797631 h 5486400"/>
              <a:gd name="connsiteX124" fmla="*/ 4572000 w 5296575"/>
              <a:gd name="connsiteY124" fmla="*/ 4833257 h 5486400"/>
              <a:gd name="connsiteX125" fmla="*/ 4512623 w 5296575"/>
              <a:gd name="connsiteY125" fmla="*/ 4892634 h 5486400"/>
              <a:gd name="connsiteX126" fmla="*/ 4488872 w 5296575"/>
              <a:gd name="connsiteY126" fmla="*/ 4928260 h 5486400"/>
              <a:gd name="connsiteX127" fmla="*/ 4476997 w 5296575"/>
              <a:gd name="connsiteY127" fmla="*/ 4963886 h 5486400"/>
              <a:gd name="connsiteX128" fmla="*/ 4441371 w 5296575"/>
              <a:gd name="connsiteY128" fmla="*/ 4987637 h 5486400"/>
              <a:gd name="connsiteX129" fmla="*/ 4417620 w 5296575"/>
              <a:gd name="connsiteY129" fmla="*/ 5058889 h 5486400"/>
              <a:gd name="connsiteX130" fmla="*/ 4393870 w 5296575"/>
              <a:gd name="connsiteY130" fmla="*/ 5094515 h 5486400"/>
              <a:gd name="connsiteX131" fmla="*/ 4358244 w 5296575"/>
              <a:gd name="connsiteY131" fmla="*/ 5177642 h 5486400"/>
              <a:gd name="connsiteX132" fmla="*/ 4322618 w 5296575"/>
              <a:gd name="connsiteY132" fmla="*/ 5201392 h 5486400"/>
              <a:gd name="connsiteX133" fmla="*/ 4275116 w 5296575"/>
              <a:gd name="connsiteY133" fmla="*/ 5260769 h 5486400"/>
              <a:gd name="connsiteX134" fmla="*/ 4203864 w 5296575"/>
              <a:gd name="connsiteY134" fmla="*/ 5320146 h 5486400"/>
              <a:gd name="connsiteX135" fmla="*/ 4156363 w 5296575"/>
              <a:gd name="connsiteY135" fmla="*/ 5332021 h 5486400"/>
              <a:gd name="connsiteX136" fmla="*/ 4085111 w 5296575"/>
              <a:gd name="connsiteY136" fmla="*/ 5379522 h 5486400"/>
              <a:gd name="connsiteX137" fmla="*/ 3978233 w 5296575"/>
              <a:gd name="connsiteY137" fmla="*/ 5415148 h 5486400"/>
              <a:gd name="connsiteX138" fmla="*/ 3942607 w 5296575"/>
              <a:gd name="connsiteY138" fmla="*/ 5427024 h 5486400"/>
              <a:gd name="connsiteX139" fmla="*/ 3847605 w 5296575"/>
              <a:gd name="connsiteY139" fmla="*/ 5438899 h 5486400"/>
              <a:gd name="connsiteX140" fmla="*/ 3728851 w 5296575"/>
              <a:gd name="connsiteY140" fmla="*/ 5474525 h 5486400"/>
              <a:gd name="connsiteX141" fmla="*/ 2826327 w 5296575"/>
              <a:gd name="connsiteY141" fmla="*/ 5462650 h 5486400"/>
              <a:gd name="connsiteX142" fmla="*/ 2766950 w 5296575"/>
              <a:gd name="connsiteY142" fmla="*/ 5450774 h 5486400"/>
              <a:gd name="connsiteX143" fmla="*/ 2731324 w 5296575"/>
              <a:gd name="connsiteY143" fmla="*/ 5438899 h 5486400"/>
              <a:gd name="connsiteX144" fmla="*/ 2636322 w 5296575"/>
              <a:gd name="connsiteY144" fmla="*/ 5450774 h 5486400"/>
              <a:gd name="connsiteX145" fmla="*/ 2505693 w 5296575"/>
              <a:gd name="connsiteY145" fmla="*/ 5474525 h 5486400"/>
              <a:gd name="connsiteX146" fmla="*/ 2315688 w 5296575"/>
              <a:gd name="connsiteY146" fmla="*/ 5486400 h 5486400"/>
              <a:gd name="connsiteX147" fmla="*/ 1294410 w 5296575"/>
              <a:gd name="connsiteY147" fmla="*/ 5474525 h 5486400"/>
              <a:gd name="connsiteX148" fmla="*/ 1223158 w 5296575"/>
              <a:gd name="connsiteY148" fmla="*/ 5462650 h 5486400"/>
              <a:gd name="connsiteX149" fmla="*/ 1033153 w 5296575"/>
              <a:gd name="connsiteY149" fmla="*/ 5450774 h 5486400"/>
              <a:gd name="connsiteX150" fmla="*/ 926275 w 5296575"/>
              <a:gd name="connsiteY150" fmla="*/ 5415148 h 5486400"/>
              <a:gd name="connsiteX151" fmla="*/ 890649 w 5296575"/>
              <a:gd name="connsiteY151" fmla="*/ 5403273 h 5486400"/>
              <a:gd name="connsiteX152" fmla="*/ 855023 w 5296575"/>
              <a:gd name="connsiteY152" fmla="*/ 5391398 h 5486400"/>
              <a:gd name="connsiteX153" fmla="*/ 736270 w 5296575"/>
              <a:gd name="connsiteY153" fmla="*/ 5332021 h 5486400"/>
              <a:gd name="connsiteX154" fmla="*/ 665018 w 5296575"/>
              <a:gd name="connsiteY154" fmla="*/ 5284520 h 5486400"/>
              <a:gd name="connsiteX155" fmla="*/ 641267 w 5296575"/>
              <a:gd name="connsiteY155" fmla="*/ 5248894 h 5486400"/>
              <a:gd name="connsiteX156" fmla="*/ 570015 w 5296575"/>
              <a:gd name="connsiteY156" fmla="*/ 5213268 h 5486400"/>
              <a:gd name="connsiteX157" fmla="*/ 558140 w 5296575"/>
              <a:gd name="connsiteY157" fmla="*/ 5165766 h 5486400"/>
              <a:gd name="connsiteX158" fmla="*/ 510638 w 5296575"/>
              <a:gd name="connsiteY158" fmla="*/ 5094515 h 5486400"/>
              <a:gd name="connsiteX159" fmla="*/ 463137 w 5296575"/>
              <a:gd name="connsiteY159" fmla="*/ 4952011 h 5486400"/>
              <a:gd name="connsiteX160" fmla="*/ 451262 w 5296575"/>
              <a:gd name="connsiteY160" fmla="*/ 4916385 h 5486400"/>
              <a:gd name="connsiteX161" fmla="*/ 439387 w 5296575"/>
              <a:gd name="connsiteY161" fmla="*/ 4880759 h 5486400"/>
              <a:gd name="connsiteX162" fmla="*/ 391885 w 5296575"/>
              <a:gd name="connsiteY162" fmla="*/ 4809507 h 5486400"/>
              <a:gd name="connsiteX163" fmla="*/ 356259 w 5296575"/>
              <a:gd name="connsiteY163" fmla="*/ 4702629 h 5486400"/>
              <a:gd name="connsiteX164" fmla="*/ 344384 w 5296575"/>
              <a:gd name="connsiteY164" fmla="*/ 4667003 h 5486400"/>
              <a:gd name="connsiteX165" fmla="*/ 332509 w 5296575"/>
              <a:gd name="connsiteY165" fmla="*/ 4631377 h 5486400"/>
              <a:gd name="connsiteX166" fmla="*/ 320633 w 5296575"/>
              <a:gd name="connsiteY166" fmla="*/ 4560125 h 5486400"/>
              <a:gd name="connsiteX167" fmla="*/ 296883 w 5296575"/>
              <a:gd name="connsiteY167" fmla="*/ 4524499 h 5486400"/>
              <a:gd name="connsiteX168" fmla="*/ 285007 w 5296575"/>
              <a:gd name="connsiteY168" fmla="*/ 4488873 h 5486400"/>
              <a:gd name="connsiteX169" fmla="*/ 261257 w 5296575"/>
              <a:gd name="connsiteY169" fmla="*/ 4275117 h 5486400"/>
              <a:gd name="connsiteX170" fmla="*/ 237506 w 5296575"/>
              <a:gd name="connsiteY170" fmla="*/ 4203865 h 5486400"/>
              <a:gd name="connsiteX171" fmla="*/ 225631 w 5296575"/>
              <a:gd name="connsiteY171" fmla="*/ 4168239 h 5486400"/>
              <a:gd name="connsiteX172" fmla="*/ 213755 w 5296575"/>
              <a:gd name="connsiteY172" fmla="*/ 4132613 h 5486400"/>
              <a:gd name="connsiteX173" fmla="*/ 201880 w 5296575"/>
              <a:gd name="connsiteY173" fmla="*/ 3954483 h 5486400"/>
              <a:gd name="connsiteX174" fmla="*/ 201880 w 5296575"/>
              <a:gd name="connsiteY174" fmla="*/ 3752603 h 5486400"/>
              <a:gd name="connsiteX175" fmla="*/ 296883 w 5296575"/>
              <a:gd name="connsiteY175" fmla="*/ 3693226 h 5486400"/>
              <a:gd name="connsiteX176" fmla="*/ 332509 w 5296575"/>
              <a:gd name="connsiteY176" fmla="*/ 3681351 h 5486400"/>
              <a:gd name="connsiteX177" fmla="*/ 439387 w 5296575"/>
              <a:gd name="connsiteY177" fmla="*/ 3598224 h 5486400"/>
              <a:gd name="connsiteX178" fmla="*/ 510638 w 5296575"/>
              <a:gd name="connsiteY178" fmla="*/ 3574473 h 5486400"/>
              <a:gd name="connsiteX179" fmla="*/ 546264 w 5296575"/>
              <a:gd name="connsiteY179" fmla="*/ 3550722 h 5486400"/>
              <a:gd name="connsiteX180" fmla="*/ 641267 w 5296575"/>
              <a:gd name="connsiteY180" fmla="*/ 3526972 h 5486400"/>
              <a:gd name="connsiteX181" fmla="*/ 676893 w 5296575"/>
              <a:gd name="connsiteY181" fmla="*/ 3515096 h 5486400"/>
              <a:gd name="connsiteX182" fmla="*/ 771896 w 5296575"/>
              <a:gd name="connsiteY182" fmla="*/ 3491346 h 5486400"/>
              <a:gd name="connsiteX183" fmla="*/ 890649 w 5296575"/>
              <a:gd name="connsiteY183" fmla="*/ 3467595 h 5486400"/>
              <a:gd name="connsiteX184" fmla="*/ 961901 w 5296575"/>
              <a:gd name="connsiteY184" fmla="*/ 3443844 h 5486400"/>
              <a:gd name="connsiteX185" fmla="*/ 997527 w 5296575"/>
              <a:gd name="connsiteY185" fmla="*/ 3431969 h 5486400"/>
              <a:gd name="connsiteX186" fmla="*/ 1045028 w 5296575"/>
              <a:gd name="connsiteY186" fmla="*/ 3396343 h 5486400"/>
              <a:gd name="connsiteX187" fmla="*/ 1104405 w 5296575"/>
              <a:gd name="connsiteY187" fmla="*/ 3336966 h 5486400"/>
              <a:gd name="connsiteX188" fmla="*/ 1199407 w 5296575"/>
              <a:gd name="connsiteY188" fmla="*/ 3253839 h 5486400"/>
              <a:gd name="connsiteX189" fmla="*/ 1235033 w 5296575"/>
              <a:gd name="connsiteY189" fmla="*/ 3230089 h 5486400"/>
              <a:gd name="connsiteX190" fmla="*/ 1282535 w 5296575"/>
              <a:gd name="connsiteY190" fmla="*/ 3158837 h 5486400"/>
              <a:gd name="connsiteX191" fmla="*/ 1341911 w 5296575"/>
              <a:gd name="connsiteY191" fmla="*/ 3087585 h 5486400"/>
              <a:gd name="connsiteX192" fmla="*/ 1353787 w 5296575"/>
              <a:gd name="connsiteY192" fmla="*/ 3051959 h 5486400"/>
              <a:gd name="connsiteX193" fmla="*/ 1377537 w 5296575"/>
              <a:gd name="connsiteY193" fmla="*/ 3016333 h 5486400"/>
              <a:gd name="connsiteX194" fmla="*/ 1389413 w 5296575"/>
              <a:gd name="connsiteY194" fmla="*/ 2980707 h 5486400"/>
              <a:gd name="connsiteX195" fmla="*/ 1425038 w 5296575"/>
              <a:gd name="connsiteY195" fmla="*/ 2956956 h 5486400"/>
              <a:gd name="connsiteX196" fmla="*/ 1448789 w 5296575"/>
              <a:gd name="connsiteY196" fmla="*/ 2921330 h 5486400"/>
              <a:gd name="connsiteX197" fmla="*/ 1472540 w 5296575"/>
              <a:gd name="connsiteY197" fmla="*/ 2826328 h 5486400"/>
              <a:gd name="connsiteX198" fmla="*/ 1496290 w 5296575"/>
              <a:gd name="connsiteY198" fmla="*/ 2755076 h 5486400"/>
              <a:gd name="connsiteX199" fmla="*/ 1531916 w 5296575"/>
              <a:gd name="connsiteY199" fmla="*/ 2398816 h 5486400"/>
              <a:gd name="connsiteX200" fmla="*/ 1555667 w 5296575"/>
              <a:gd name="connsiteY200" fmla="*/ 2078182 h 5486400"/>
              <a:gd name="connsiteX201" fmla="*/ 1567542 w 5296575"/>
              <a:gd name="connsiteY201" fmla="*/ 2042556 h 5486400"/>
              <a:gd name="connsiteX202" fmla="*/ 1555667 w 5296575"/>
              <a:gd name="connsiteY202" fmla="*/ 1959429 h 5486400"/>
              <a:gd name="connsiteX203" fmla="*/ 1531916 w 5296575"/>
              <a:gd name="connsiteY203" fmla="*/ 1923803 h 5486400"/>
              <a:gd name="connsiteX204" fmla="*/ 1520041 w 5296575"/>
              <a:gd name="connsiteY204" fmla="*/ 1888177 h 5486400"/>
              <a:gd name="connsiteX205" fmla="*/ 1496290 w 5296575"/>
              <a:gd name="connsiteY205" fmla="*/ 1686296 h 5486400"/>
              <a:gd name="connsiteX206" fmla="*/ 1472540 w 5296575"/>
              <a:gd name="connsiteY206" fmla="*/ 1650670 h 5486400"/>
              <a:gd name="connsiteX207" fmla="*/ 1425038 w 5296575"/>
              <a:gd name="connsiteY207" fmla="*/ 1543792 h 5486400"/>
              <a:gd name="connsiteX208" fmla="*/ 1389413 w 5296575"/>
              <a:gd name="connsiteY208" fmla="*/ 1531917 h 5486400"/>
              <a:gd name="connsiteX209" fmla="*/ 1377537 w 5296575"/>
              <a:gd name="connsiteY209" fmla="*/ 1496291 h 5486400"/>
              <a:gd name="connsiteX210" fmla="*/ 1341911 w 5296575"/>
              <a:gd name="connsiteY210" fmla="*/ 1365663 h 5486400"/>
              <a:gd name="connsiteX211" fmla="*/ 1306285 w 5296575"/>
              <a:gd name="connsiteY211" fmla="*/ 1353787 h 5486400"/>
              <a:gd name="connsiteX212" fmla="*/ 1318161 w 5296575"/>
              <a:gd name="connsiteY212" fmla="*/ 1294411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5296575" h="5486400">
                <a:moveTo>
                  <a:pt x="1318161" y="1294411"/>
                </a:moveTo>
                <a:cubicBezTo>
                  <a:pt x="1215793" y="1253463"/>
                  <a:pt x="1300778" y="1284355"/>
                  <a:pt x="1211283" y="1258785"/>
                </a:cubicBezTo>
                <a:cubicBezTo>
                  <a:pt x="1199247" y="1255346"/>
                  <a:pt x="1188049" y="1248679"/>
                  <a:pt x="1175657" y="1246909"/>
                </a:cubicBezTo>
                <a:cubicBezTo>
                  <a:pt x="1132374" y="1240726"/>
                  <a:pt x="1088571" y="1238992"/>
                  <a:pt x="1045028" y="1235034"/>
                </a:cubicBezTo>
                <a:cubicBezTo>
                  <a:pt x="938426" y="1199501"/>
                  <a:pt x="1059729" y="1235034"/>
                  <a:pt x="807522" y="1235034"/>
                </a:cubicBezTo>
                <a:cubicBezTo>
                  <a:pt x="708482" y="1235034"/>
                  <a:pt x="609599" y="1227117"/>
                  <a:pt x="510638" y="1223159"/>
                </a:cubicBezTo>
                <a:cubicBezTo>
                  <a:pt x="494804" y="1219200"/>
                  <a:pt x="478138" y="1217712"/>
                  <a:pt x="463137" y="1211283"/>
                </a:cubicBezTo>
                <a:cubicBezTo>
                  <a:pt x="450019" y="1205661"/>
                  <a:pt x="440276" y="1193916"/>
                  <a:pt x="427511" y="1187533"/>
                </a:cubicBezTo>
                <a:cubicBezTo>
                  <a:pt x="416315" y="1181935"/>
                  <a:pt x="403760" y="1179616"/>
                  <a:pt x="391885" y="1175657"/>
                </a:cubicBezTo>
                <a:cubicBezTo>
                  <a:pt x="383968" y="1163782"/>
                  <a:pt x="378227" y="1150123"/>
                  <a:pt x="368135" y="1140031"/>
                </a:cubicBezTo>
                <a:cubicBezTo>
                  <a:pt x="358043" y="1129939"/>
                  <a:pt x="343473" y="1125418"/>
                  <a:pt x="332509" y="1116281"/>
                </a:cubicBezTo>
                <a:cubicBezTo>
                  <a:pt x="319607" y="1105530"/>
                  <a:pt x="308758" y="1092530"/>
                  <a:pt x="296883" y="1080655"/>
                </a:cubicBezTo>
                <a:cubicBezTo>
                  <a:pt x="292924" y="1068780"/>
                  <a:pt x="291086" y="1055971"/>
                  <a:pt x="285007" y="1045029"/>
                </a:cubicBezTo>
                <a:cubicBezTo>
                  <a:pt x="271144" y="1020076"/>
                  <a:pt x="237506" y="973777"/>
                  <a:pt x="237506" y="973777"/>
                </a:cubicBezTo>
                <a:lnTo>
                  <a:pt x="213755" y="902525"/>
                </a:lnTo>
                <a:cubicBezTo>
                  <a:pt x="209797" y="890650"/>
                  <a:pt x="208824" y="877314"/>
                  <a:pt x="201880" y="866899"/>
                </a:cubicBezTo>
                <a:cubicBezTo>
                  <a:pt x="186046" y="843148"/>
                  <a:pt x="163406" y="822727"/>
                  <a:pt x="154379" y="795647"/>
                </a:cubicBezTo>
                <a:cubicBezTo>
                  <a:pt x="150420" y="783772"/>
                  <a:pt x="148101" y="771217"/>
                  <a:pt x="142503" y="760021"/>
                </a:cubicBezTo>
                <a:cubicBezTo>
                  <a:pt x="136120" y="747256"/>
                  <a:pt x="124549" y="737437"/>
                  <a:pt x="118753" y="724395"/>
                </a:cubicBezTo>
                <a:cubicBezTo>
                  <a:pt x="108585" y="701517"/>
                  <a:pt x="108889" y="673974"/>
                  <a:pt x="95002" y="653143"/>
                </a:cubicBezTo>
                <a:lnTo>
                  <a:pt x="47501" y="581891"/>
                </a:lnTo>
                <a:lnTo>
                  <a:pt x="23750" y="546265"/>
                </a:lnTo>
                <a:cubicBezTo>
                  <a:pt x="19792" y="514598"/>
                  <a:pt x="17584" y="482662"/>
                  <a:pt x="11875" y="451263"/>
                </a:cubicBezTo>
                <a:cubicBezTo>
                  <a:pt x="9636" y="438947"/>
                  <a:pt x="0" y="428155"/>
                  <a:pt x="0" y="415637"/>
                </a:cubicBezTo>
                <a:cubicBezTo>
                  <a:pt x="0" y="403119"/>
                  <a:pt x="7917" y="391886"/>
                  <a:pt x="11875" y="380011"/>
                </a:cubicBezTo>
                <a:cubicBezTo>
                  <a:pt x="15833" y="348343"/>
                  <a:pt x="20861" y="316791"/>
                  <a:pt x="23750" y="285008"/>
                </a:cubicBezTo>
                <a:cubicBezTo>
                  <a:pt x="28780" y="229677"/>
                  <a:pt x="15488" y="170535"/>
                  <a:pt x="35625" y="118753"/>
                </a:cubicBezTo>
                <a:cubicBezTo>
                  <a:pt x="45971" y="92149"/>
                  <a:pt x="79797" y="80278"/>
                  <a:pt x="106877" y="71252"/>
                </a:cubicBezTo>
                <a:cubicBezTo>
                  <a:pt x="130628" y="63335"/>
                  <a:pt x="153580" y="52412"/>
                  <a:pt x="178129" y="47502"/>
                </a:cubicBezTo>
                <a:cubicBezTo>
                  <a:pt x="253646" y="32398"/>
                  <a:pt x="241438" y="33337"/>
                  <a:pt x="332509" y="23751"/>
                </a:cubicBezTo>
                <a:cubicBezTo>
                  <a:pt x="375991" y="19174"/>
                  <a:pt x="419518" y="14884"/>
                  <a:pt x="463137" y="11876"/>
                </a:cubicBezTo>
                <a:cubicBezTo>
                  <a:pt x="534330" y="6966"/>
                  <a:pt x="605641" y="3959"/>
                  <a:pt x="676893" y="0"/>
                </a:cubicBezTo>
                <a:cubicBezTo>
                  <a:pt x="815438" y="3959"/>
                  <a:pt x="954357" y="968"/>
                  <a:pt x="1092529" y="11876"/>
                </a:cubicBezTo>
                <a:cubicBezTo>
                  <a:pt x="1106757" y="12999"/>
                  <a:pt x="1115390" y="29243"/>
                  <a:pt x="1128155" y="35626"/>
                </a:cubicBezTo>
                <a:cubicBezTo>
                  <a:pt x="1139351" y="41224"/>
                  <a:pt x="1151906" y="43543"/>
                  <a:pt x="1163781" y="47502"/>
                </a:cubicBezTo>
                <a:cubicBezTo>
                  <a:pt x="1175656" y="59377"/>
                  <a:pt x="1186505" y="72377"/>
                  <a:pt x="1199407" y="83128"/>
                </a:cubicBezTo>
                <a:cubicBezTo>
                  <a:pt x="1210371" y="92265"/>
                  <a:pt x="1224941" y="96786"/>
                  <a:pt x="1235033" y="106878"/>
                </a:cubicBezTo>
                <a:cubicBezTo>
                  <a:pt x="1245125" y="116970"/>
                  <a:pt x="1249647" y="131540"/>
                  <a:pt x="1258784" y="142504"/>
                </a:cubicBezTo>
                <a:cubicBezTo>
                  <a:pt x="1269535" y="155406"/>
                  <a:pt x="1283659" y="165228"/>
                  <a:pt x="1294410" y="178130"/>
                </a:cubicBezTo>
                <a:cubicBezTo>
                  <a:pt x="1303547" y="189094"/>
                  <a:pt x="1307016" y="204840"/>
                  <a:pt x="1318161" y="213756"/>
                </a:cubicBezTo>
                <a:cubicBezTo>
                  <a:pt x="1327936" y="221576"/>
                  <a:pt x="1341912" y="221673"/>
                  <a:pt x="1353787" y="225631"/>
                </a:cubicBezTo>
                <a:cubicBezTo>
                  <a:pt x="1365662" y="237506"/>
                  <a:pt x="1376511" y="250505"/>
                  <a:pt x="1389413" y="261257"/>
                </a:cubicBezTo>
                <a:cubicBezTo>
                  <a:pt x="1440363" y="303716"/>
                  <a:pt x="1413355" y="263864"/>
                  <a:pt x="1460664" y="320634"/>
                </a:cubicBezTo>
                <a:cubicBezTo>
                  <a:pt x="1543330" y="419833"/>
                  <a:pt x="1415959" y="287804"/>
                  <a:pt x="1520041" y="391886"/>
                </a:cubicBezTo>
                <a:cubicBezTo>
                  <a:pt x="1545950" y="469615"/>
                  <a:pt x="1509965" y="393326"/>
                  <a:pt x="1567542" y="439387"/>
                </a:cubicBezTo>
                <a:cubicBezTo>
                  <a:pt x="1578687" y="448303"/>
                  <a:pt x="1581201" y="464921"/>
                  <a:pt x="1591293" y="475013"/>
                </a:cubicBezTo>
                <a:cubicBezTo>
                  <a:pt x="1601385" y="485105"/>
                  <a:pt x="1615955" y="489627"/>
                  <a:pt x="1626919" y="498764"/>
                </a:cubicBezTo>
                <a:cubicBezTo>
                  <a:pt x="1718347" y="574955"/>
                  <a:pt x="1609725" y="499178"/>
                  <a:pt x="1698171" y="558140"/>
                </a:cubicBezTo>
                <a:cubicBezTo>
                  <a:pt x="1780331" y="681379"/>
                  <a:pt x="1655272" y="490600"/>
                  <a:pt x="1745672" y="641268"/>
                </a:cubicBezTo>
                <a:cubicBezTo>
                  <a:pt x="1760358" y="665745"/>
                  <a:pt x="1793174" y="712520"/>
                  <a:pt x="1793174" y="712520"/>
                </a:cubicBezTo>
                <a:cubicBezTo>
                  <a:pt x="1797132" y="724395"/>
                  <a:pt x="1798970" y="737204"/>
                  <a:pt x="1805049" y="748146"/>
                </a:cubicBezTo>
                <a:cubicBezTo>
                  <a:pt x="1805057" y="748161"/>
                  <a:pt x="1864421" y="837204"/>
                  <a:pt x="1876301" y="855024"/>
                </a:cubicBezTo>
                <a:cubicBezTo>
                  <a:pt x="1884218" y="866899"/>
                  <a:pt x="1895538" y="877110"/>
                  <a:pt x="1900051" y="890650"/>
                </a:cubicBezTo>
                <a:lnTo>
                  <a:pt x="1935677" y="997528"/>
                </a:lnTo>
                <a:lnTo>
                  <a:pt x="1947553" y="1033153"/>
                </a:lnTo>
                <a:cubicBezTo>
                  <a:pt x="1943838" y="1096303"/>
                  <a:pt x="1936189" y="1273266"/>
                  <a:pt x="1923802" y="1353787"/>
                </a:cubicBezTo>
                <a:cubicBezTo>
                  <a:pt x="1921899" y="1366159"/>
                  <a:pt x="1914642" y="1377193"/>
                  <a:pt x="1911927" y="1389413"/>
                </a:cubicBezTo>
                <a:cubicBezTo>
                  <a:pt x="1884060" y="1514812"/>
                  <a:pt x="1914908" y="1416092"/>
                  <a:pt x="1888176" y="1496291"/>
                </a:cubicBezTo>
                <a:cubicBezTo>
                  <a:pt x="1890830" y="1528144"/>
                  <a:pt x="1887671" y="1625910"/>
                  <a:pt x="1911927" y="1674421"/>
                </a:cubicBezTo>
                <a:cubicBezTo>
                  <a:pt x="1918310" y="1687186"/>
                  <a:pt x="1927760" y="1698172"/>
                  <a:pt x="1935677" y="1710047"/>
                </a:cubicBezTo>
                <a:cubicBezTo>
                  <a:pt x="1939636" y="1725881"/>
                  <a:pt x="1944633" y="1741490"/>
                  <a:pt x="1947553" y="1757548"/>
                </a:cubicBezTo>
                <a:cubicBezTo>
                  <a:pt x="1951699" y="1780349"/>
                  <a:pt x="1954825" y="1846642"/>
                  <a:pt x="1971303" y="1876302"/>
                </a:cubicBezTo>
                <a:cubicBezTo>
                  <a:pt x="1985166" y="1901254"/>
                  <a:pt x="1995055" y="1931719"/>
                  <a:pt x="2018805" y="1947553"/>
                </a:cubicBezTo>
                <a:lnTo>
                  <a:pt x="2054431" y="1971304"/>
                </a:lnTo>
                <a:cubicBezTo>
                  <a:pt x="2062348" y="1983179"/>
                  <a:pt x="2066306" y="1999013"/>
                  <a:pt x="2078181" y="2006930"/>
                </a:cubicBezTo>
                <a:cubicBezTo>
                  <a:pt x="2091761" y="2015983"/>
                  <a:pt x="2110050" y="2014115"/>
                  <a:pt x="2125683" y="2018805"/>
                </a:cubicBezTo>
                <a:cubicBezTo>
                  <a:pt x="2149663" y="2025999"/>
                  <a:pt x="2173184" y="2034639"/>
                  <a:pt x="2196935" y="2042556"/>
                </a:cubicBezTo>
                <a:lnTo>
                  <a:pt x="2232561" y="2054431"/>
                </a:lnTo>
                <a:lnTo>
                  <a:pt x="2375064" y="2101933"/>
                </a:lnTo>
                <a:lnTo>
                  <a:pt x="2410690" y="2113808"/>
                </a:lnTo>
                <a:cubicBezTo>
                  <a:pt x="2422565" y="2117766"/>
                  <a:pt x="2433969" y="2123625"/>
                  <a:pt x="2446316" y="2125683"/>
                </a:cubicBezTo>
                <a:cubicBezTo>
                  <a:pt x="2470067" y="2129642"/>
                  <a:pt x="2493555" y="2135780"/>
                  <a:pt x="2517568" y="2137559"/>
                </a:cubicBezTo>
                <a:cubicBezTo>
                  <a:pt x="2600562" y="2143707"/>
                  <a:pt x="2683823" y="2145476"/>
                  <a:pt x="2766950" y="2149434"/>
                </a:cubicBezTo>
                <a:cubicBezTo>
                  <a:pt x="2790701" y="2157351"/>
                  <a:pt x="2813320" y="2170420"/>
                  <a:pt x="2838202" y="2173185"/>
                </a:cubicBezTo>
                <a:cubicBezTo>
                  <a:pt x="3027793" y="2194250"/>
                  <a:pt x="2909275" y="2183355"/>
                  <a:pt x="3194462" y="2196935"/>
                </a:cubicBezTo>
                <a:cubicBezTo>
                  <a:pt x="3218213" y="2204852"/>
                  <a:pt x="3241963" y="2228603"/>
                  <a:pt x="3265714" y="2220686"/>
                </a:cubicBezTo>
                <a:cubicBezTo>
                  <a:pt x="3291087" y="2212229"/>
                  <a:pt x="3322753" y="2200662"/>
                  <a:pt x="3348841" y="2196935"/>
                </a:cubicBezTo>
                <a:cubicBezTo>
                  <a:pt x="3388223" y="2191309"/>
                  <a:pt x="3428010" y="2189018"/>
                  <a:pt x="3467594" y="2185060"/>
                </a:cubicBezTo>
                <a:cubicBezTo>
                  <a:pt x="3515095" y="2189018"/>
                  <a:pt x="3563081" y="2189099"/>
                  <a:pt x="3610098" y="2196935"/>
                </a:cubicBezTo>
                <a:cubicBezTo>
                  <a:pt x="3634793" y="2201051"/>
                  <a:pt x="3656363" y="2219124"/>
                  <a:pt x="3681350" y="2220686"/>
                </a:cubicBezTo>
                <a:lnTo>
                  <a:pt x="3871355" y="2232561"/>
                </a:lnTo>
                <a:cubicBezTo>
                  <a:pt x="3883230" y="2236520"/>
                  <a:pt x="3895785" y="2238839"/>
                  <a:pt x="3906981" y="2244437"/>
                </a:cubicBezTo>
                <a:cubicBezTo>
                  <a:pt x="3919746" y="2250820"/>
                  <a:pt x="3929565" y="2262391"/>
                  <a:pt x="3942607" y="2268187"/>
                </a:cubicBezTo>
                <a:cubicBezTo>
                  <a:pt x="3965485" y="2278355"/>
                  <a:pt x="4013859" y="2291938"/>
                  <a:pt x="4013859" y="2291938"/>
                </a:cubicBezTo>
                <a:lnTo>
                  <a:pt x="4085111" y="2339439"/>
                </a:lnTo>
                <a:lnTo>
                  <a:pt x="4120737" y="2363190"/>
                </a:lnTo>
                <a:cubicBezTo>
                  <a:pt x="4128654" y="2375065"/>
                  <a:pt x="4138105" y="2386050"/>
                  <a:pt x="4144488" y="2398816"/>
                </a:cubicBezTo>
                <a:cubicBezTo>
                  <a:pt x="4193654" y="2497148"/>
                  <a:pt x="4112047" y="2367968"/>
                  <a:pt x="4180114" y="2470068"/>
                </a:cubicBezTo>
                <a:cubicBezTo>
                  <a:pt x="4225707" y="2606852"/>
                  <a:pt x="4185778" y="2471536"/>
                  <a:pt x="4215740" y="2636322"/>
                </a:cubicBezTo>
                <a:cubicBezTo>
                  <a:pt x="4217979" y="2648638"/>
                  <a:pt x="4218764" y="2663097"/>
                  <a:pt x="4227615" y="2671948"/>
                </a:cubicBezTo>
                <a:cubicBezTo>
                  <a:pt x="4236466" y="2680799"/>
                  <a:pt x="4251366" y="2679865"/>
                  <a:pt x="4263241" y="2683824"/>
                </a:cubicBezTo>
                <a:cubicBezTo>
                  <a:pt x="4286359" y="2753180"/>
                  <a:pt x="4257027" y="2689486"/>
                  <a:pt x="4310742" y="2743200"/>
                </a:cubicBezTo>
                <a:cubicBezTo>
                  <a:pt x="4389915" y="2822372"/>
                  <a:pt x="4275112" y="2739238"/>
                  <a:pt x="4370119" y="2802577"/>
                </a:cubicBezTo>
                <a:cubicBezTo>
                  <a:pt x="4423238" y="2882254"/>
                  <a:pt x="4360663" y="2804190"/>
                  <a:pt x="4429496" y="2850078"/>
                </a:cubicBezTo>
                <a:cubicBezTo>
                  <a:pt x="4443470" y="2859394"/>
                  <a:pt x="4451865" y="2875393"/>
                  <a:pt x="4465122" y="2885704"/>
                </a:cubicBezTo>
                <a:cubicBezTo>
                  <a:pt x="4487654" y="2903229"/>
                  <a:pt x="4508384" y="2927607"/>
                  <a:pt x="4536374" y="2933205"/>
                </a:cubicBezTo>
                <a:cubicBezTo>
                  <a:pt x="4642490" y="2954430"/>
                  <a:pt x="4575636" y="2943405"/>
                  <a:pt x="4738254" y="2956956"/>
                </a:cubicBezTo>
                <a:cubicBezTo>
                  <a:pt x="4825956" y="2986189"/>
                  <a:pt x="4748565" y="2963593"/>
                  <a:pt x="4928259" y="2980707"/>
                </a:cubicBezTo>
                <a:cubicBezTo>
                  <a:pt x="4960029" y="2983733"/>
                  <a:pt x="4991594" y="2988624"/>
                  <a:pt x="5023262" y="2992582"/>
                </a:cubicBezTo>
                <a:lnTo>
                  <a:pt x="5094514" y="3040083"/>
                </a:lnTo>
                <a:lnTo>
                  <a:pt x="5130140" y="3063834"/>
                </a:lnTo>
                <a:lnTo>
                  <a:pt x="5165766" y="3170712"/>
                </a:lnTo>
                <a:cubicBezTo>
                  <a:pt x="5169724" y="3182587"/>
                  <a:pt x="5175186" y="3194063"/>
                  <a:pt x="5177641" y="3206338"/>
                </a:cubicBezTo>
                <a:cubicBezTo>
                  <a:pt x="5181599" y="3226130"/>
                  <a:pt x="5185905" y="3245856"/>
                  <a:pt x="5189516" y="3265715"/>
                </a:cubicBezTo>
                <a:cubicBezTo>
                  <a:pt x="5193823" y="3289405"/>
                  <a:pt x="5196169" y="3313461"/>
                  <a:pt x="5201392" y="3336966"/>
                </a:cubicBezTo>
                <a:cubicBezTo>
                  <a:pt x="5204108" y="3349186"/>
                  <a:pt x="5206323" y="3362177"/>
                  <a:pt x="5213267" y="3372592"/>
                </a:cubicBezTo>
                <a:cubicBezTo>
                  <a:pt x="5222583" y="3386566"/>
                  <a:pt x="5237018" y="3396343"/>
                  <a:pt x="5248893" y="3408218"/>
                </a:cubicBezTo>
                <a:cubicBezTo>
                  <a:pt x="5252851" y="3424052"/>
                  <a:pt x="5256078" y="3440087"/>
                  <a:pt x="5260768" y="3455720"/>
                </a:cubicBezTo>
                <a:cubicBezTo>
                  <a:pt x="5267962" y="3479700"/>
                  <a:pt x="5284519" y="3526972"/>
                  <a:pt x="5284519" y="3526972"/>
                </a:cubicBezTo>
                <a:cubicBezTo>
                  <a:pt x="5297310" y="3770014"/>
                  <a:pt x="5303575" y="3742371"/>
                  <a:pt x="5284519" y="3990109"/>
                </a:cubicBezTo>
                <a:cubicBezTo>
                  <a:pt x="5283310" y="4005822"/>
                  <a:pt x="5273644" y="4073811"/>
                  <a:pt x="5260768" y="4096987"/>
                </a:cubicBezTo>
                <a:cubicBezTo>
                  <a:pt x="5246905" y="4121940"/>
                  <a:pt x="5213267" y="4168239"/>
                  <a:pt x="5213267" y="4168239"/>
                </a:cubicBezTo>
                <a:cubicBezTo>
                  <a:pt x="5209309" y="4188031"/>
                  <a:pt x="5204710" y="4207706"/>
                  <a:pt x="5201392" y="4227616"/>
                </a:cubicBezTo>
                <a:cubicBezTo>
                  <a:pt x="5196790" y="4255226"/>
                  <a:pt x="5195005" y="4283296"/>
                  <a:pt x="5189516" y="4310743"/>
                </a:cubicBezTo>
                <a:cubicBezTo>
                  <a:pt x="5187061" y="4323018"/>
                  <a:pt x="5181599" y="4334494"/>
                  <a:pt x="5177641" y="4346369"/>
                </a:cubicBezTo>
                <a:cubicBezTo>
                  <a:pt x="5173546" y="4379128"/>
                  <a:pt x="5172198" y="4440382"/>
                  <a:pt x="5153890" y="4476998"/>
                </a:cubicBezTo>
                <a:cubicBezTo>
                  <a:pt x="5147507" y="4489763"/>
                  <a:pt x="5138057" y="4500749"/>
                  <a:pt x="5130140" y="4512624"/>
                </a:cubicBezTo>
                <a:cubicBezTo>
                  <a:pt x="5126181" y="4536375"/>
                  <a:pt x="5124104" y="4560517"/>
                  <a:pt x="5118264" y="4583876"/>
                </a:cubicBezTo>
                <a:cubicBezTo>
                  <a:pt x="5112192" y="4608164"/>
                  <a:pt x="5115345" y="4641241"/>
                  <a:pt x="5094514" y="4655128"/>
                </a:cubicBezTo>
                <a:cubicBezTo>
                  <a:pt x="5012847" y="4709573"/>
                  <a:pt x="5050342" y="4693603"/>
                  <a:pt x="4987636" y="4714504"/>
                </a:cubicBezTo>
                <a:cubicBezTo>
                  <a:pt x="4919330" y="4760042"/>
                  <a:pt x="4987422" y="4726379"/>
                  <a:pt x="4880758" y="4726379"/>
                </a:cubicBezTo>
                <a:cubicBezTo>
                  <a:pt x="4856680" y="4726379"/>
                  <a:pt x="4833196" y="4733948"/>
                  <a:pt x="4809506" y="4738255"/>
                </a:cubicBezTo>
                <a:cubicBezTo>
                  <a:pt x="4778832" y="4743832"/>
                  <a:pt x="4703227" y="4757648"/>
                  <a:pt x="4678877" y="4773881"/>
                </a:cubicBezTo>
                <a:cubicBezTo>
                  <a:pt x="4667002" y="4781798"/>
                  <a:pt x="4656016" y="4791248"/>
                  <a:pt x="4643251" y="4797631"/>
                </a:cubicBezTo>
                <a:cubicBezTo>
                  <a:pt x="4544926" y="4846794"/>
                  <a:pt x="4674090" y="4765197"/>
                  <a:pt x="4572000" y="4833257"/>
                </a:cubicBezTo>
                <a:cubicBezTo>
                  <a:pt x="4508664" y="4928260"/>
                  <a:pt x="4591792" y="4813465"/>
                  <a:pt x="4512623" y="4892634"/>
                </a:cubicBezTo>
                <a:cubicBezTo>
                  <a:pt x="4502531" y="4902726"/>
                  <a:pt x="4496789" y="4916385"/>
                  <a:pt x="4488872" y="4928260"/>
                </a:cubicBezTo>
                <a:cubicBezTo>
                  <a:pt x="4484914" y="4940135"/>
                  <a:pt x="4484817" y="4954111"/>
                  <a:pt x="4476997" y="4963886"/>
                </a:cubicBezTo>
                <a:cubicBezTo>
                  <a:pt x="4468081" y="4975031"/>
                  <a:pt x="4448935" y="4975534"/>
                  <a:pt x="4441371" y="4987637"/>
                </a:cubicBezTo>
                <a:cubicBezTo>
                  <a:pt x="4428102" y="5008867"/>
                  <a:pt x="4425537" y="5035138"/>
                  <a:pt x="4417620" y="5058889"/>
                </a:cubicBezTo>
                <a:cubicBezTo>
                  <a:pt x="4413107" y="5072429"/>
                  <a:pt x="4401787" y="5082640"/>
                  <a:pt x="4393870" y="5094515"/>
                </a:cubicBezTo>
                <a:cubicBezTo>
                  <a:pt x="4384785" y="5130851"/>
                  <a:pt x="4385579" y="5150307"/>
                  <a:pt x="4358244" y="5177642"/>
                </a:cubicBezTo>
                <a:cubicBezTo>
                  <a:pt x="4348152" y="5187734"/>
                  <a:pt x="4334493" y="5193475"/>
                  <a:pt x="4322618" y="5201392"/>
                </a:cubicBezTo>
                <a:cubicBezTo>
                  <a:pt x="4303122" y="5259877"/>
                  <a:pt x="4324699" y="5219449"/>
                  <a:pt x="4275116" y="5260769"/>
                </a:cubicBezTo>
                <a:cubicBezTo>
                  <a:pt x="4244906" y="5285944"/>
                  <a:pt x="4240284" y="5304537"/>
                  <a:pt x="4203864" y="5320146"/>
                </a:cubicBezTo>
                <a:cubicBezTo>
                  <a:pt x="4188863" y="5326575"/>
                  <a:pt x="4172197" y="5328063"/>
                  <a:pt x="4156363" y="5332021"/>
                </a:cubicBezTo>
                <a:cubicBezTo>
                  <a:pt x="4132612" y="5347855"/>
                  <a:pt x="4112191" y="5370495"/>
                  <a:pt x="4085111" y="5379522"/>
                </a:cubicBezTo>
                <a:lnTo>
                  <a:pt x="3978233" y="5415148"/>
                </a:lnTo>
                <a:cubicBezTo>
                  <a:pt x="3966358" y="5419107"/>
                  <a:pt x="3955028" y="5425471"/>
                  <a:pt x="3942607" y="5427024"/>
                </a:cubicBezTo>
                <a:lnTo>
                  <a:pt x="3847605" y="5438899"/>
                </a:lnTo>
                <a:cubicBezTo>
                  <a:pt x="3760869" y="5467811"/>
                  <a:pt x="3800641" y="5456578"/>
                  <a:pt x="3728851" y="5474525"/>
                </a:cubicBezTo>
                <a:lnTo>
                  <a:pt x="2826327" y="5462650"/>
                </a:lnTo>
                <a:cubicBezTo>
                  <a:pt x="2806149" y="5462152"/>
                  <a:pt x="2786532" y="5455669"/>
                  <a:pt x="2766950" y="5450774"/>
                </a:cubicBezTo>
                <a:cubicBezTo>
                  <a:pt x="2754806" y="5447738"/>
                  <a:pt x="2743199" y="5442857"/>
                  <a:pt x="2731324" y="5438899"/>
                </a:cubicBezTo>
                <a:cubicBezTo>
                  <a:pt x="2699657" y="5442857"/>
                  <a:pt x="2667802" y="5445527"/>
                  <a:pt x="2636322" y="5450774"/>
                </a:cubicBezTo>
                <a:cubicBezTo>
                  <a:pt x="2524210" y="5469460"/>
                  <a:pt x="2669212" y="5460306"/>
                  <a:pt x="2505693" y="5474525"/>
                </a:cubicBezTo>
                <a:cubicBezTo>
                  <a:pt x="2442473" y="5480022"/>
                  <a:pt x="2379023" y="5482442"/>
                  <a:pt x="2315688" y="5486400"/>
                </a:cubicBezTo>
                <a:lnTo>
                  <a:pt x="1294410" y="5474525"/>
                </a:lnTo>
                <a:cubicBezTo>
                  <a:pt x="1270337" y="5474002"/>
                  <a:pt x="1247137" y="5464830"/>
                  <a:pt x="1223158" y="5462650"/>
                </a:cubicBezTo>
                <a:cubicBezTo>
                  <a:pt x="1159960" y="5456905"/>
                  <a:pt x="1096488" y="5454733"/>
                  <a:pt x="1033153" y="5450774"/>
                </a:cubicBezTo>
                <a:lnTo>
                  <a:pt x="926275" y="5415148"/>
                </a:lnTo>
                <a:lnTo>
                  <a:pt x="890649" y="5403273"/>
                </a:lnTo>
                <a:lnTo>
                  <a:pt x="855023" y="5391398"/>
                </a:lnTo>
                <a:cubicBezTo>
                  <a:pt x="770191" y="5334843"/>
                  <a:pt x="811464" y="5350819"/>
                  <a:pt x="736270" y="5332021"/>
                </a:cubicBezTo>
                <a:cubicBezTo>
                  <a:pt x="712519" y="5316187"/>
                  <a:pt x="680852" y="5308271"/>
                  <a:pt x="665018" y="5284520"/>
                </a:cubicBezTo>
                <a:cubicBezTo>
                  <a:pt x="657101" y="5272645"/>
                  <a:pt x="651359" y="5258986"/>
                  <a:pt x="641267" y="5248894"/>
                </a:cubicBezTo>
                <a:cubicBezTo>
                  <a:pt x="618245" y="5225872"/>
                  <a:pt x="598992" y="5222927"/>
                  <a:pt x="570015" y="5213268"/>
                </a:cubicBezTo>
                <a:cubicBezTo>
                  <a:pt x="566057" y="5197434"/>
                  <a:pt x="565439" y="5180364"/>
                  <a:pt x="558140" y="5165766"/>
                </a:cubicBezTo>
                <a:cubicBezTo>
                  <a:pt x="545374" y="5140235"/>
                  <a:pt x="510638" y="5094515"/>
                  <a:pt x="510638" y="5094515"/>
                </a:cubicBezTo>
                <a:lnTo>
                  <a:pt x="463137" y="4952011"/>
                </a:lnTo>
                <a:lnTo>
                  <a:pt x="451262" y="4916385"/>
                </a:lnTo>
                <a:cubicBezTo>
                  <a:pt x="447304" y="4904510"/>
                  <a:pt x="446331" y="4891174"/>
                  <a:pt x="439387" y="4880759"/>
                </a:cubicBezTo>
                <a:lnTo>
                  <a:pt x="391885" y="4809507"/>
                </a:lnTo>
                <a:lnTo>
                  <a:pt x="356259" y="4702629"/>
                </a:lnTo>
                <a:lnTo>
                  <a:pt x="344384" y="4667003"/>
                </a:lnTo>
                <a:cubicBezTo>
                  <a:pt x="340426" y="4655128"/>
                  <a:pt x="334567" y="4643724"/>
                  <a:pt x="332509" y="4631377"/>
                </a:cubicBezTo>
                <a:cubicBezTo>
                  <a:pt x="328550" y="4607626"/>
                  <a:pt x="328247" y="4582968"/>
                  <a:pt x="320633" y="4560125"/>
                </a:cubicBezTo>
                <a:cubicBezTo>
                  <a:pt x="316120" y="4546585"/>
                  <a:pt x="303266" y="4537264"/>
                  <a:pt x="296883" y="4524499"/>
                </a:cubicBezTo>
                <a:cubicBezTo>
                  <a:pt x="291285" y="4513303"/>
                  <a:pt x="288966" y="4500748"/>
                  <a:pt x="285007" y="4488873"/>
                </a:cubicBezTo>
                <a:cubicBezTo>
                  <a:pt x="279620" y="4418837"/>
                  <a:pt x="280111" y="4344248"/>
                  <a:pt x="261257" y="4275117"/>
                </a:cubicBezTo>
                <a:cubicBezTo>
                  <a:pt x="254670" y="4250964"/>
                  <a:pt x="245423" y="4227616"/>
                  <a:pt x="237506" y="4203865"/>
                </a:cubicBezTo>
                <a:lnTo>
                  <a:pt x="225631" y="4168239"/>
                </a:lnTo>
                <a:lnTo>
                  <a:pt x="213755" y="4132613"/>
                </a:lnTo>
                <a:cubicBezTo>
                  <a:pt x="209797" y="4073236"/>
                  <a:pt x="208109" y="4013665"/>
                  <a:pt x="201880" y="3954483"/>
                </a:cubicBezTo>
                <a:cubicBezTo>
                  <a:pt x="188678" y="3829057"/>
                  <a:pt x="153367" y="4011338"/>
                  <a:pt x="201880" y="3752603"/>
                </a:cubicBezTo>
                <a:cubicBezTo>
                  <a:pt x="210662" y="3705765"/>
                  <a:pt x="262708" y="3704618"/>
                  <a:pt x="296883" y="3693226"/>
                </a:cubicBezTo>
                <a:lnTo>
                  <a:pt x="332509" y="3681351"/>
                </a:lnTo>
                <a:cubicBezTo>
                  <a:pt x="363249" y="3650611"/>
                  <a:pt x="396773" y="3612429"/>
                  <a:pt x="439387" y="3598224"/>
                </a:cubicBezTo>
                <a:lnTo>
                  <a:pt x="510638" y="3574473"/>
                </a:lnTo>
                <a:cubicBezTo>
                  <a:pt x="522513" y="3566556"/>
                  <a:pt x="533498" y="3557105"/>
                  <a:pt x="546264" y="3550722"/>
                </a:cubicBezTo>
                <a:cubicBezTo>
                  <a:pt x="573409" y="3537150"/>
                  <a:pt x="614167" y="3533747"/>
                  <a:pt x="641267" y="3526972"/>
                </a:cubicBezTo>
                <a:cubicBezTo>
                  <a:pt x="653411" y="3523936"/>
                  <a:pt x="664816" y="3518390"/>
                  <a:pt x="676893" y="3515096"/>
                </a:cubicBezTo>
                <a:cubicBezTo>
                  <a:pt x="708385" y="3506507"/>
                  <a:pt x="739888" y="3497748"/>
                  <a:pt x="771896" y="3491346"/>
                </a:cubicBezTo>
                <a:cubicBezTo>
                  <a:pt x="811480" y="3483429"/>
                  <a:pt x="852352" y="3480361"/>
                  <a:pt x="890649" y="3467595"/>
                </a:cubicBezTo>
                <a:lnTo>
                  <a:pt x="961901" y="3443844"/>
                </a:lnTo>
                <a:lnTo>
                  <a:pt x="997527" y="3431969"/>
                </a:lnTo>
                <a:cubicBezTo>
                  <a:pt x="1013361" y="3420094"/>
                  <a:pt x="1031033" y="3410338"/>
                  <a:pt x="1045028" y="3396343"/>
                </a:cubicBezTo>
                <a:cubicBezTo>
                  <a:pt x="1124197" y="3317174"/>
                  <a:pt x="1009402" y="3400302"/>
                  <a:pt x="1104405" y="3336966"/>
                </a:cubicBezTo>
                <a:cubicBezTo>
                  <a:pt x="1143988" y="3277590"/>
                  <a:pt x="1116280" y="3309256"/>
                  <a:pt x="1199407" y="3253839"/>
                </a:cubicBezTo>
                <a:lnTo>
                  <a:pt x="1235033" y="3230089"/>
                </a:lnTo>
                <a:cubicBezTo>
                  <a:pt x="1250867" y="3206338"/>
                  <a:pt x="1262351" y="3179021"/>
                  <a:pt x="1282535" y="3158837"/>
                </a:cubicBezTo>
                <a:cubicBezTo>
                  <a:pt x="1308800" y="3132572"/>
                  <a:pt x="1325377" y="3120653"/>
                  <a:pt x="1341911" y="3087585"/>
                </a:cubicBezTo>
                <a:cubicBezTo>
                  <a:pt x="1347509" y="3076389"/>
                  <a:pt x="1348189" y="3063155"/>
                  <a:pt x="1353787" y="3051959"/>
                </a:cubicBezTo>
                <a:cubicBezTo>
                  <a:pt x="1360170" y="3039194"/>
                  <a:pt x="1371154" y="3029098"/>
                  <a:pt x="1377537" y="3016333"/>
                </a:cubicBezTo>
                <a:cubicBezTo>
                  <a:pt x="1383135" y="3005137"/>
                  <a:pt x="1381593" y="2990482"/>
                  <a:pt x="1389413" y="2980707"/>
                </a:cubicBezTo>
                <a:cubicBezTo>
                  <a:pt x="1398329" y="2969562"/>
                  <a:pt x="1413163" y="2964873"/>
                  <a:pt x="1425038" y="2956956"/>
                </a:cubicBezTo>
                <a:cubicBezTo>
                  <a:pt x="1432955" y="2945081"/>
                  <a:pt x="1442406" y="2934096"/>
                  <a:pt x="1448789" y="2921330"/>
                </a:cubicBezTo>
                <a:cubicBezTo>
                  <a:pt x="1463200" y="2892509"/>
                  <a:pt x="1464412" y="2856131"/>
                  <a:pt x="1472540" y="2826328"/>
                </a:cubicBezTo>
                <a:cubicBezTo>
                  <a:pt x="1479127" y="2802175"/>
                  <a:pt x="1496290" y="2755076"/>
                  <a:pt x="1496290" y="2755076"/>
                </a:cubicBezTo>
                <a:cubicBezTo>
                  <a:pt x="1520966" y="2421959"/>
                  <a:pt x="1486151" y="2536113"/>
                  <a:pt x="1531916" y="2398816"/>
                </a:cubicBezTo>
                <a:cubicBezTo>
                  <a:pt x="1536907" y="2294021"/>
                  <a:pt x="1532434" y="2182732"/>
                  <a:pt x="1555667" y="2078182"/>
                </a:cubicBezTo>
                <a:cubicBezTo>
                  <a:pt x="1558382" y="2065962"/>
                  <a:pt x="1563584" y="2054431"/>
                  <a:pt x="1567542" y="2042556"/>
                </a:cubicBezTo>
                <a:cubicBezTo>
                  <a:pt x="1563584" y="2014847"/>
                  <a:pt x="1563710" y="1986239"/>
                  <a:pt x="1555667" y="1959429"/>
                </a:cubicBezTo>
                <a:cubicBezTo>
                  <a:pt x="1551566" y="1945758"/>
                  <a:pt x="1538299" y="1936569"/>
                  <a:pt x="1531916" y="1923803"/>
                </a:cubicBezTo>
                <a:cubicBezTo>
                  <a:pt x="1526318" y="1912607"/>
                  <a:pt x="1523999" y="1900052"/>
                  <a:pt x="1520041" y="1888177"/>
                </a:cubicBezTo>
                <a:cubicBezTo>
                  <a:pt x="1518163" y="1861888"/>
                  <a:pt x="1523283" y="1740282"/>
                  <a:pt x="1496290" y="1686296"/>
                </a:cubicBezTo>
                <a:cubicBezTo>
                  <a:pt x="1489907" y="1673531"/>
                  <a:pt x="1478336" y="1663712"/>
                  <a:pt x="1472540" y="1650670"/>
                </a:cubicBezTo>
                <a:cubicBezTo>
                  <a:pt x="1461529" y="1625894"/>
                  <a:pt x="1452841" y="1566034"/>
                  <a:pt x="1425038" y="1543792"/>
                </a:cubicBezTo>
                <a:cubicBezTo>
                  <a:pt x="1415264" y="1535972"/>
                  <a:pt x="1401288" y="1535875"/>
                  <a:pt x="1389413" y="1531917"/>
                </a:cubicBezTo>
                <a:cubicBezTo>
                  <a:pt x="1385454" y="1520042"/>
                  <a:pt x="1379776" y="1508607"/>
                  <a:pt x="1377537" y="1496291"/>
                </a:cubicBezTo>
                <a:cubicBezTo>
                  <a:pt x="1370438" y="1457246"/>
                  <a:pt x="1380437" y="1396484"/>
                  <a:pt x="1341911" y="1365663"/>
                </a:cubicBezTo>
                <a:cubicBezTo>
                  <a:pt x="1332136" y="1357843"/>
                  <a:pt x="1318160" y="1357746"/>
                  <a:pt x="1306285" y="1353787"/>
                </a:cubicBezTo>
                <a:lnTo>
                  <a:pt x="1318161" y="129441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82314" tIns="41157" rIns="82314" bIns="41157" numCol="1" rtlCol="0" anchor="t" anchorCtr="0" compatLnSpc="1">
            <a:prstTxWarp prst="textNoShape">
              <a:avLst/>
            </a:prstTxWarp>
          </a:bodyPr>
          <a:lstStyle/>
          <a:p>
            <a:pPr defTabSz="824572"/>
            <a:endParaRPr lang="en-GB" sz="2200">
              <a:latin typeface="Times"/>
            </a:endParaRPr>
          </a:p>
        </p:txBody>
      </p:sp>
      <p:sp>
        <p:nvSpPr>
          <p:cNvPr id="127" name="Freeform 126"/>
          <p:cNvSpPr/>
          <p:nvPr/>
        </p:nvSpPr>
        <p:spPr bwMode="auto">
          <a:xfrm>
            <a:off x="403210" y="2480332"/>
            <a:ext cx="1125383" cy="1721722"/>
          </a:xfrm>
          <a:custGeom>
            <a:avLst/>
            <a:gdLst>
              <a:gd name="connsiteX0" fmla="*/ 1024599 w 1250230"/>
              <a:gd name="connsiteY0" fmla="*/ 24050 h 1912227"/>
              <a:gd name="connsiteX1" fmla="*/ 905846 w 1250230"/>
              <a:gd name="connsiteY1" fmla="*/ 299 h 1912227"/>
              <a:gd name="connsiteX2" fmla="*/ 490210 w 1250230"/>
              <a:gd name="connsiteY2" fmla="*/ 24050 h 1912227"/>
              <a:gd name="connsiteX3" fmla="*/ 454584 w 1250230"/>
              <a:gd name="connsiteY3" fmla="*/ 47801 h 1912227"/>
              <a:gd name="connsiteX4" fmla="*/ 430833 w 1250230"/>
              <a:gd name="connsiteY4" fmla="*/ 83427 h 1912227"/>
              <a:gd name="connsiteX5" fmla="*/ 359581 w 1250230"/>
              <a:gd name="connsiteY5" fmla="*/ 107177 h 1912227"/>
              <a:gd name="connsiteX6" fmla="*/ 323955 w 1250230"/>
              <a:gd name="connsiteY6" fmla="*/ 119053 h 1912227"/>
              <a:gd name="connsiteX7" fmla="*/ 312080 w 1250230"/>
              <a:gd name="connsiteY7" fmla="*/ 154679 h 1912227"/>
              <a:gd name="connsiteX8" fmla="*/ 252703 w 1250230"/>
              <a:gd name="connsiteY8" fmla="*/ 225930 h 1912227"/>
              <a:gd name="connsiteX9" fmla="*/ 205202 w 1250230"/>
              <a:gd name="connsiteY9" fmla="*/ 273432 h 1912227"/>
              <a:gd name="connsiteX10" fmla="*/ 193327 w 1250230"/>
              <a:gd name="connsiteY10" fmla="*/ 309058 h 1912227"/>
              <a:gd name="connsiteX11" fmla="*/ 169576 w 1250230"/>
              <a:gd name="connsiteY11" fmla="*/ 344684 h 1912227"/>
              <a:gd name="connsiteX12" fmla="*/ 145825 w 1250230"/>
              <a:gd name="connsiteY12" fmla="*/ 415936 h 1912227"/>
              <a:gd name="connsiteX13" fmla="*/ 133950 w 1250230"/>
              <a:gd name="connsiteY13" fmla="*/ 463437 h 1912227"/>
              <a:gd name="connsiteX14" fmla="*/ 98324 w 1250230"/>
              <a:gd name="connsiteY14" fmla="*/ 487188 h 1912227"/>
              <a:gd name="connsiteX15" fmla="*/ 74573 w 1250230"/>
              <a:gd name="connsiteY15" fmla="*/ 594066 h 1912227"/>
              <a:gd name="connsiteX16" fmla="*/ 15197 w 1250230"/>
              <a:gd name="connsiteY16" fmla="*/ 807821 h 1912227"/>
              <a:gd name="connsiteX17" fmla="*/ 15197 w 1250230"/>
              <a:gd name="connsiteY17" fmla="*/ 1045328 h 1912227"/>
              <a:gd name="connsiteX18" fmla="*/ 27072 w 1250230"/>
              <a:gd name="connsiteY18" fmla="*/ 1306585 h 1912227"/>
              <a:gd name="connsiteX19" fmla="*/ 86449 w 1250230"/>
              <a:gd name="connsiteY19" fmla="*/ 1413463 h 1912227"/>
              <a:gd name="connsiteX20" fmla="*/ 110199 w 1250230"/>
              <a:gd name="connsiteY20" fmla="*/ 1449089 h 1912227"/>
              <a:gd name="connsiteX21" fmla="*/ 133950 w 1250230"/>
              <a:gd name="connsiteY21" fmla="*/ 1484715 h 1912227"/>
              <a:gd name="connsiteX22" fmla="*/ 157701 w 1250230"/>
              <a:gd name="connsiteY22" fmla="*/ 1579718 h 1912227"/>
              <a:gd name="connsiteX23" fmla="*/ 181451 w 1250230"/>
              <a:gd name="connsiteY23" fmla="*/ 1615343 h 1912227"/>
              <a:gd name="connsiteX24" fmla="*/ 193327 w 1250230"/>
              <a:gd name="connsiteY24" fmla="*/ 1650969 h 1912227"/>
              <a:gd name="connsiteX25" fmla="*/ 228953 w 1250230"/>
              <a:gd name="connsiteY25" fmla="*/ 1686595 h 1912227"/>
              <a:gd name="connsiteX26" fmla="*/ 264578 w 1250230"/>
              <a:gd name="connsiteY26" fmla="*/ 1769723 h 1912227"/>
              <a:gd name="connsiteX27" fmla="*/ 335830 w 1250230"/>
              <a:gd name="connsiteY27" fmla="*/ 1817224 h 1912227"/>
              <a:gd name="connsiteX28" fmla="*/ 383332 w 1250230"/>
              <a:gd name="connsiteY28" fmla="*/ 1852850 h 1912227"/>
              <a:gd name="connsiteX29" fmla="*/ 418958 w 1250230"/>
              <a:gd name="connsiteY29" fmla="*/ 1864725 h 1912227"/>
              <a:gd name="connsiteX30" fmla="*/ 454584 w 1250230"/>
              <a:gd name="connsiteY30" fmla="*/ 1888476 h 1912227"/>
              <a:gd name="connsiteX31" fmla="*/ 561462 w 1250230"/>
              <a:gd name="connsiteY31" fmla="*/ 1912227 h 1912227"/>
              <a:gd name="connsiteX32" fmla="*/ 822719 w 1250230"/>
              <a:gd name="connsiteY32" fmla="*/ 1900351 h 1912227"/>
              <a:gd name="connsiteX33" fmla="*/ 858345 w 1250230"/>
              <a:gd name="connsiteY33" fmla="*/ 1876601 h 1912227"/>
              <a:gd name="connsiteX34" fmla="*/ 929597 w 1250230"/>
              <a:gd name="connsiteY34" fmla="*/ 1852850 h 1912227"/>
              <a:gd name="connsiteX35" fmla="*/ 965223 w 1250230"/>
              <a:gd name="connsiteY35" fmla="*/ 1840975 h 1912227"/>
              <a:gd name="connsiteX36" fmla="*/ 1012724 w 1250230"/>
              <a:gd name="connsiteY36" fmla="*/ 1769723 h 1912227"/>
              <a:gd name="connsiteX37" fmla="*/ 1048350 w 1250230"/>
              <a:gd name="connsiteY37" fmla="*/ 1698471 h 1912227"/>
              <a:gd name="connsiteX38" fmla="*/ 1083976 w 1250230"/>
              <a:gd name="connsiteY38" fmla="*/ 1627219 h 1912227"/>
              <a:gd name="connsiteX39" fmla="*/ 1131477 w 1250230"/>
              <a:gd name="connsiteY39" fmla="*/ 1555967 h 1912227"/>
              <a:gd name="connsiteX40" fmla="*/ 1155228 w 1250230"/>
              <a:gd name="connsiteY40" fmla="*/ 1484715 h 1912227"/>
              <a:gd name="connsiteX41" fmla="*/ 1167103 w 1250230"/>
              <a:gd name="connsiteY41" fmla="*/ 1425338 h 1912227"/>
              <a:gd name="connsiteX42" fmla="*/ 1202729 w 1250230"/>
              <a:gd name="connsiteY42" fmla="*/ 1401588 h 1912227"/>
              <a:gd name="connsiteX43" fmla="*/ 1226480 w 1250230"/>
              <a:gd name="connsiteY43" fmla="*/ 1365962 h 1912227"/>
              <a:gd name="connsiteX44" fmla="*/ 1238355 w 1250230"/>
              <a:gd name="connsiteY44" fmla="*/ 1282834 h 1912227"/>
              <a:gd name="connsiteX45" fmla="*/ 1250230 w 1250230"/>
              <a:gd name="connsiteY45" fmla="*/ 1247208 h 1912227"/>
              <a:gd name="connsiteX46" fmla="*/ 1238355 w 1250230"/>
              <a:gd name="connsiteY46" fmla="*/ 819697 h 1912227"/>
              <a:gd name="connsiteX47" fmla="*/ 1214604 w 1250230"/>
              <a:gd name="connsiteY47" fmla="*/ 700943 h 1912227"/>
              <a:gd name="connsiteX48" fmla="*/ 1226480 w 1250230"/>
              <a:gd name="connsiteY48" fmla="*/ 605941 h 1912227"/>
              <a:gd name="connsiteX49" fmla="*/ 1214604 w 1250230"/>
              <a:gd name="connsiteY49" fmla="*/ 522814 h 1912227"/>
              <a:gd name="connsiteX50" fmla="*/ 1178978 w 1250230"/>
              <a:gd name="connsiteY50" fmla="*/ 344684 h 1912227"/>
              <a:gd name="connsiteX51" fmla="*/ 1167103 w 1250230"/>
              <a:gd name="connsiteY51" fmla="*/ 309058 h 1912227"/>
              <a:gd name="connsiteX52" fmla="*/ 1155228 w 1250230"/>
              <a:gd name="connsiteY52" fmla="*/ 273432 h 1912227"/>
              <a:gd name="connsiteX53" fmla="*/ 1119602 w 1250230"/>
              <a:gd name="connsiteY53" fmla="*/ 249681 h 1912227"/>
              <a:gd name="connsiteX54" fmla="*/ 1060225 w 1250230"/>
              <a:gd name="connsiteY54" fmla="*/ 142803 h 1912227"/>
              <a:gd name="connsiteX55" fmla="*/ 1024599 w 1250230"/>
              <a:gd name="connsiteY55" fmla="*/ 119053 h 1912227"/>
              <a:gd name="connsiteX56" fmla="*/ 1024599 w 1250230"/>
              <a:gd name="connsiteY56" fmla="*/ 24050 h 191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0230" h="1912227">
                <a:moveTo>
                  <a:pt x="1024599" y="24050"/>
                </a:moveTo>
                <a:cubicBezTo>
                  <a:pt x="1004807" y="4258"/>
                  <a:pt x="946176" y="-1455"/>
                  <a:pt x="905846" y="299"/>
                </a:cubicBezTo>
                <a:cubicBezTo>
                  <a:pt x="585093" y="14246"/>
                  <a:pt x="723529" y="4607"/>
                  <a:pt x="490210" y="24050"/>
                </a:cubicBezTo>
                <a:cubicBezTo>
                  <a:pt x="478335" y="31967"/>
                  <a:pt x="464676" y="37709"/>
                  <a:pt x="454584" y="47801"/>
                </a:cubicBezTo>
                <a:cubicBezTo>
                  <a:pt x="444492" y="57893"/>
                  <a:pt x="442936" y="75863"/>
                  <a:pt x="430833" y="83427"/>
                </a:cubicBezTo>
                <a:cubicBezTo>
                  <a:pt x="409603" y="96696"/>
                  <a:pt x="383332" y="99260"/>
                  <a:pt x="359581" y="107177"/>
                </a:cubicBezTo>
                <a:lnTo>
                  <a:pt x="323955" y="119053"/>
                </a:lnTo>
                <a:cubicBezTo>
                  <a:pt x="319997" y="130928"/>
                  <a:pt x="317678" y="143483"/>
                  <a:pt x="312080" y="154679"/>
                </a:cubicBezTo>
                <a:cubicBezTo>
                  <a:pt x="295547" y="187745"/>
                  <a:pt x="278967" y="199667"/>
                  <a:pt x="252703" y="225930"/>
                </a:cubicBezTo>
                <a:cubicBezTo>
                  <a:pt x="221036" y="320932"/>
                  <a:pt x="268537" y="210096"/>
                  <a:pt x="205202" y="273432"/>
                </a:cubicBezTo>
                <a:cubicBezTo>
                  <a:pt x="196351" y="282283"/>
                  <a:pt x="198925" y="297862"/>
                  <a:pt x="193327" y="309058"/>
                </a:cubicBezTo>
                <a:cubicBezTo>
                  <a:pt x="186944" y="321824"/>
                  <a:pt x="177493" y="332809"/>
                  <a:pt x="169576" y="344684"/>
                </a:cubicBezTo>
                <a:cubicBezTo>
                  <a:pt x="161659" y="368435"/>
                  <a:pt x="151897" y="391648"/>
                  <a:pt x="145825" y="415936"/>
                </a:cubicBezTo>
                <a:cubicBezTo>
                  <a:pt x="141867" y="431770"/>
                  <a:pt x="143003" y="449857"/>
                  <a:pt x="133950" y="463437"/>
                </a:cubicBezTo>
                <a:cubicBezTo>
                  <a:pt x="126033" y="475312"/>
                  <a:pt x="110199" y="479271"/>
                  <a:pt x="98324" y="487188"/>
                </a:cubicBezTo>
                <a:cubicBezTo>
                  <a:pt x="81064" y="538968"/>
                  <a:pt x="84218" y="523333"/>
                  <a:pt x="74573" y="594066"/>
                </a:cubicBezTo>
                <a:cubicBezTo>
                  <a:pt x="46500" y="799935"/>
                  <a:pt x="104502" y="748286"/>
                  <a:pt x="15197" y="807821"/>
                </a:cubicBezTo>
                <a:cubicBezTo>
                  <a:pt x="-12503" y="918617"/>
                  <a:pt x="3985" y="832305"/>
                  <a:pt x="15197" y="1045328"/>
                </a:cubicBezTo>
                <a:cubicBezTo>
                  <a:pt x="19779" y="1132383"/>
                  <a:pt x="20120" y="1219687"/>
                  <a:pt x="27072" y="1306585"/>
                </a:cubicBezTo>
                <a:cubicBezTo>
                  <a:pt x="29922" y="1342215"/>
                  <a:pt x="73167" y="1393539"/>
                  <a:pt x="86449" y="1413463"/>
                </a:cubicBezTo>
                <a:lnTo>
                  <a:pt x="110199" y="1449089"/>
                </a:lnTo>
                <a:lnTo>
                  <a:pt x="133950" y="1484715"/>
                </a:lnTo>
                <a:cubicBezTo>
                  <a:pt x="138468" y="1507305"/>
                  <a:pt x="145527" y="1555370"/>
                  <a:pt x="157701" y="1579718"/>
                </a:cubicBezTo>
                <a:cubicBezTo>
                  <a:pt x="164084" y="1592483"/>
                  <a:pt x="175068" y="1602578"/>
                  <a:pt x="181451" y="1615343"/>
                </a:cubicBezTo>
                <a:cubicBezTo>
                  <a:pt x="187049" y="1626539"/>
                  <a:pt x="186383" y="1640554"/>
                  <a:pt x="193327" y="1650969"/>
                </a:cubicBezTo>
                <a:cubicBezTo>
                  <a:pt x="202643" y="1664943"/>
                  <a:pt x="217078" y="1674720"/>
                  <a:pt x="228953" y="1686595"/>
                </a:cubicBezTo>
                <a:cubicBezTo>
                  <a:pt x="236787" y="1717931"/>
                  <a:pt x="238335" y="1746761"/>
                  <a:pt x="264578" y="1769723"/>
                </a:cubicBezTo>
                <a:cubicBezTo>
                  <a:pt x="286060" y="1788520"/>
                  <a:pt x="312994" y="1800097"/>
                  <a:pt x="335830" y="1817224"/>
                </a:cubicBezTo>
                <a:cubicBezTo>
                  <a:pt x="351664" y="1829099"/>
                  <a:pt x="366147" y="1843030"/>
                  <a:pt x="383332" y="1852850"/>
                </a:cubicBezTo>
                <a:cubicBezTo>
                  <a:pt x="394200" y="1859060"/>
                  <a:pt x="407083" y="1860767"/>
                  <a:pt x="418958" y="1864725"/>
                </a:cubicBezTo>
                <a:cubicBezTo>
                  <a:pt x="430833" y="1872642"/>
                  <a:pt x="441818" y="1882093"/>
                  <a:pt x="454584" y="1888476"/>
                </a:cubicBezTo>
                <a:cubicBezTo>
                  <a:pt x="483816" y="1903092"/>
                  <a:pt x="534101" y="1907667"/>
                  <a:pt x="561462" y="1912227"/>
                </a:cubicBezTo>
                <a:cubicBezTo>
                  <a:pt x="648548" y="1908268"/>
                  <a:pt x="736164" y="1910738"/>
                  <a:pt x="822719" y="1900351"/>
                </a:cubicBezTo>
                <a:cubicBezTo>
                  <a:pt x="836890" y="1898651"/>
                  <a:pt x="845303" y="1882397"/>
                  <a:pt x="858345" y="1876601"/>
                </a:cubicBezTo>
                <a:cubicBezTo>
                  <a:pt x="881223" y="1866433"/>
                  <a:pt x="905846" y="1860767"/>
                  <a:pt x="929597" y="1852850"/>
                </a:cubicBezTo>
                <a:lnTo>
                  <a:pt x="965223" y="1840975"/>
                </a:lnTo>
                <a:cubicBezTo>
                  <a:pt x="981057" y="1817224"/>
                  <a:pt x="1003698" y="1796803"/>
                  <a:pt x="1012724" y="1769723"/>
                </a:cubicBezTo>
                <a:cubicBezTo>
                  <a:pt x="1029112" y="1720557"/>
                  <a:pt x="1017655" y="1744512"/>
                  <a:pt x="1048350" y="1698471"/>
                </a:cubicBezTo>
                <a:cubicBezTo>
                  <a:pt x="1078198" y="1608924"/>
                  <a:pt x="1037935" y="1719302"/>
                  <a:pt x="1083976" y="1627219"/>
                </a:cubicBezTo>
                <a:cubicBezTo>
                  <a:pt x="1118349" y="1558473"/>
                  <a:pt x="1063941" y="1623503"/>
                  <a:pt x="1131477" y="1555967"/>
                </a:cubicBezTo>
                <a:cubicBezTo>
                  <a:pt x="1139394" y="1532216"/>
                  <a:pt x="1150318" y="1509264"/>
                  <a:pt x="1155228" y="1484715"/>
                </a:cubicBezTo>
                <a:cubicBezTo>
                  <a:pt x="1159186" y="1464923"/>
                  <a:pt x="1157089" y="1442863"/>
                  <a:pt x="1167103" y="1425338"/>
                </a:cubicBezTo>
                <a:cubicBezTo>
                  <a:pt x="1174184" y="1412946"/>
                  <a:pt x="1190854" y="1409505"/>
                  <a:pt x="1202729" y="1401588"/>
                </a:cubicBezTo>
                <a:cubicBezTo>
                  <a:pt x="1210646" y="1389713"/>
                  <a:pt x="1222379" y="1379633"/>
                  <a:pt x="1226480" y="1365962"/>
                </a:cubicBezTo>
                <a:cubicBezTo>
                  <a:pt x="1234523" y="1339152"/>
                  <a:pt x="1232866" y="1310281"/>
                  <a:pt x="1238355" y="1282834"/>
                </a:cubicBezTo>
                <a:cubicBezTo>
                  <a:pt x="1240810" y="1270559"/>
                  <a:pt x="1246272" y="1259083"/>
                  <a:pt x="1250230" y="1247208"/>
                </a:cubicBezTo>
                <a:cubicBezTo>
                  <a:pt x="1246272" y="1104704"/>
                  <a:pt x="1247633" y="961953"/>
                  <a:pt x="1238355" y="819697"/>
                </a:cubicBezTo>
                <a:cubicBezTo>
                  <a:pt x="1235728" y="779414"/>
                  <a:pt x="1214604" y="700943"/>
                  <a:pt x="1214604" y="700943"/>
                </a:cubicBezTo>
                <a:cubicBezTo>
                  <a:pt x="1218563" y="669276"/>
                  <a:pt x="1226480" y="637855"/>
                  <a:pt x="1226480" y="605941"/>
                </a:cubicBezTo>
                <a:cubicBezTo>
                  <a:pt x="1226480" y="577951"/>
                  <a:pt x="1218076" y="550588"/>
                  <a:pt x="1214604" y="522814"/>
                </a:cubicBezTo>
                <a:cubicBezTo>
                  <a:pt x="1197035" y="382263"/>
                  <a:pt x="1216110" y="456081"/>
                  <a:pt x="1178978" y="344684"/>
                </a:cubicBezTo>
                <a:lnTo>
                  <a:pt x="1167103" y="309058"/>
                </a:lnTo>
                <a:cubicBezTo>
                  <a:pt x="1163145" y="297183"/>
                  <a:pt x="1165643" y="280376"/>
                  <a:pt x="1155228" y="273432"/>
                </a:cubicBezTo>
                <a:lnTo>
                  <a:pt x="1119602" y="249681"/>
                </a:lnTo>
                <a:cubicBezTo>
                  <a:pt x="1107227" y="212556"/>
                  <a:pt x="1095227" y="166137"/>
                  <a:pt x="1060225" y="142803"/>
                </a:cubicBezTo>
                <a:lnTo>
                  <a:pt x="1024599" y="119053"/>
                </a:lnTo>
                <a:cubicBezTo>
                  <a:pt x="1011948" y="55795"/>
                  <a:pt x="1044391" y="43842"/>
                  <a:pt x="1024599" y="24050"/>
                </a:cubicBezTo>
                <a:close/>
              </a:path>
            </a:pathLst>
          </a:custGeom>
          <a:solidFill>
            <a:srgbClr val="B4DE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82314" tIns="41157" rIns="82314" bIns="41157" numCol="1" rtlCol="0" anchor="t" anchorCtr="0" compatLnSpc="1">
            <a:prstTxWarp prst="textNoShape">
              <a:avLst/>
            </a:prstTxWarp>
          </a:bodyPr>
          <a:lstStyle/>
          <a:p>
            <a:pPr defTabSz="824572"/>
            <a:endParaRPr lang="en-GB" sz="2200">
              <a:latin typeface="Times"/>
            </a:endParaRPr>
          </a:p>
        </p:txBody>
      </p:sp>
      <p:sp>
        <p:nvSpPr>
          <p:cNvPr id="126" name="Freeform 125"/>
          <p:cNvSpPr/>
          <p:nvPr/>
        </p:nvSpPr>
        <p:spPr bwMode="auto">
          <a:xfrm>
            <a:off x="1876998" y="1477909"/>
            <a:ext cx="5787346" cy="2520992"/>
          </a:xfrm>
          <a:custGeom>
            <a:avLst/>
            <a:gdLst>
              <a:gd name="connsiteX0" fmla="*/ 5051842 w 6429380"/>
              <a:gd name="connsiteY0" fmla="*/ 460496 h 2799935"/>
              <a:gd name="connsiteX1" fmla="*/ 5170595 w 6429380"/>
              <a:gd name="connsiteY1" fmla="*/ 472372 h 2799935"/>
              <a:gd name="connsiteX2" fmla="*/ 5206221 w 6429380"/>
              <a:gd name="connsiteY2" fmla="*/ 484247 h 2799935"/>
              <a:gd name="connsiteX3" fmla="*/ 5253723 w 6429380"/>
              <a:gd name="connsiteY3" fmla="*/ 496122 h 2799935"/>
              <a:gd name="connsiteX4" fmla="*/ 5431853 w 6429380"/>
              <a:gd name="connsiteY4" fmla="*/ 519873 h 2799935"/>
              <a:gd name="connsiteX5" fmla="*/ 5609982 w 6429380"/>
              <a:gd name="connsiteY5" fmla="*/ 555499 h 2799935"/>
              <a:gd name="connsiteX6" fmla="*/ 5716860 w 6429380"/>
              <a:gd name="connsiteY6" fmla="*/ 567374 h 2799935"/>
              <a:gd name="connsiteX7" fmla="*/ 5847489 w 6429380"/>
              <a:gd name="connsiteY7" fmla="*/ 603000 h 2799935"/>
              <a:gd name="connsiteX8" fmla="*/ 5918741 w 6429380"/>
              <a:gd name="connsiteY8" fmla="*/ 626751 h 2799935"/>
              <a:gd name="connsiteX9" fmla="*/ 6144372 w 6429380"/>
              <a:gd name="connsiteY9" fmla="*/ 662377 h 2799935"/>
              <a:gd name="connsiteX10" fmla="*/ 6215624 w 6429380"/>
              <a:gd name="connsiteY10" fmla="*/ 686128 h 2799935"/>
              <a:gd name="connsiteX11" fmla="*/ 6263125 w 6429380"/>
              <a:gd name="connsiteY11" fmla="*/ 698003 h 2799935"/>
              <a:gd name="connsiteX12" fmla="*/ 6334377 w 6429380"/>
              <a:gd name="connsiteY12" fmla="*/ 721754 h 2799935"/>
              <a:gd name="connsiteX13" fmla="*/ 6381878 w 6429380"/>
              <a:gd name="connsiteY13" fmla="*/ 793006 h 2799935"/>
              <a:gd name="connsiteX14" fmla="*/ 6405629 w 6429380"/>
              <a:gd name="connsiteY14" fmla="*/ 828632 h 2799935"/>
              <a:gd name="connsiteX15" fmla="*/ 6417504 w 6429380"/>
              <a:gd name="connsiteY15" fmla="*/ 876133 h 2799935"/>
              <a:gd name="connsiteX16" fmla="*/ 6429380 w 6429380"/>
              <a:gd name="connsiteY16" fmla="*/ 911759 h 2799935"/>
              <a:gd name="connsiteX17" fmla="*/ 6393754 w 6429380"/>
              <a:gd name="connsiteY17" fmla="*/ 1078013 h 2799935"/>
              <a:gd name="connsiteX18" fmla="*/ 6370003 w 6429380"/>
              <a:gd name="connsiteY18" fmla="*/ 1149265 h 2799935"/>
              <a:gd name="connsiteX19" fmla="*/ 6346253 w 6429380"/>
              <a:gd name="connsiteY19" fmla="*/ 1256143 h 2799935"/>
              <a:gd name="connsiteX20" fmla="*/ 6322502 w 6429380"/>
              <a:gd name="connsiteY20" fmla="*/ 1291769 h 2799935"/>
              <a:gd name="connsiteX21" fmla="*/ 6286876 w 6429380"/>
              <a:gd name="connsiteY21" fmla="*/ 1327395 h 2799935"/>
              <a:gd name="connsiteX22" fmla="*/ 6203749 w 6429380"/>
              <a:gd name="connsiteY22" fmla="*/ 1386772 h 2799935"/>
              <a:gd name="connsiteX23" fmla="*/ 6168123 w 6429380"/>
              <a:gd name="connsiteY23" fmla="*/ 1398647 h 2799935"/>
              <a:gd name="connsiteX24" fmla="*/ 6132497 w 6429380"/>
              <a:gd name="connsiteY24" fmla="*/ 1410522 h 2799935"/>
              <a:gd name="connsiteX25" fmla="*/ 6073120 w 6429380"/>
              <a:gd name="connsiteY25" fmla="*/ 1469899 h 2799935"/>
              <a:gd name="connsiteX26" fmla="*/ 6061245 w 6429380"/>
              <a:gd name="connsiteY26" fmla="*/ 1505525 h 2799935"/>
              <a:gd name="connsiteX27" fmla="*/ 6013743 w 6429380"/>
              <a:gd name="connsiteY27" fmla="*/ 1576777 h 2799935"/>
              <a:gd name="connsiteX28" fmla="*/ 5989993 w 6429380"/>
              <a:gd name="connsiteY28" fmla="*/ 1612403 h 2799935"/>
              <a:gd name="connsiteX29" fmla="*/ 5978117 w 6429380"/>
              <a:gd name="connsiteY29" fmla="*/ 1683655 h 2799935"/>
              <a:gd name="connsiteX30" fmla="*/ 5906866 w 6429380"/>
              <a:gd name="connsiteY30" fmla="*/ 1719281 h 2799935"/>
              <a:gd name="connsiteX31" fmla="*/ 5859364 w 6429380"/>
              <a:gd name="connsiteY31" fmla="*/ 1778658 h 2799935"/>
              <a:gd name="connsiteX32" fmla="*/ 5776237 w 6429380"/>
              <a:gd name="connsiteY32" fmla="*/ 1873660 h 2799935"/>
              <a:gd name="connsiteX33" fmla="*/ 5764362 w 6429380"/>
              <a:gd name="connsiteY33" fmla="*/ 1944912 h 2799935"/>
              <a:gd name="connsiteX34" fmla="*/ 5740611 w 6429380"/>
              <a:gd name="connsiteY34" fmla="*/ 2075541 h 2799935"/>
              <a:gd name="connsiteX35" fmla="*/ 5728736 w 6429380"/>
              <a:gd name="connsiteY35" fmla="*/ 2134917 h 2799935"/>
              <a:gd name="connsiteX36" fmla="*/ 5716860 w 6429380"/>
              <a:gd name="connsiteY36" fmla="*/ 2408050 h 2799935"/>
              <a:gd name="connsiteX37" fmla="*/ 5693110 w 6429380"/>
              <a:gd name="connsiteY37" fmla="*/ 2443676 h 2799935"/>
              <a:gd name="connsiteX38" fmla="*/ 5669359 w 6429380"/>
              <a:gd name="connsiteY38" fmla="*/ 2514928 h 2799935"/>
              <a:gd name="connsiteX39" fmla="*/ 5657484 w 6429380"/>
              <a:gd name="connsiteY39" fmla="*/ 2550554 h 2799935"/>
              <a:gd name="connsiteX40" fmla="*/ 5550606 w 6429380"/>
              <a:gd name="connsiteY40" fmla="*/ 2633681 h 2799935"/>
              <a:gd name="connsiteX41" fmla="*/ 5443728 w 6429380"/>
              <a:gd name="connsiteY41" fmla="*/ 2681182 h 2799935"/>
              <a:gd name="connsiteX42" fmla="*/ 5384351 w 6429380"/>
              <a:gd name="connsiteY42" fmla="*/ 2728683 h 2799935"/>
              <a:gd name="connsiteX43" fmla="*/ 5277473 w 6429380"/>
              <a:gd name="connsiteY43" fmla="*/ 2788060 h 2799935"/>
              <a:gd name="connsiteX44" fmla="*/ 5206221 w 6429380"/>
              <a:gd name="connsiteY44" fmla="*/ 2776185 h 2799935"/>
              <a:gd name="connsiteX45" fmla="*/ 5170595 w 6429380"/>
              <a:gd name="connsiteY45" fmla="*/ 2764309 h 2799935"/>
              <a:gd name="connsiteX46" fmla="*/ 5004341 w 6429380"/>
              <a:gd name="connsiteY46" fmla="*/ 2776185 h 2799935"/>
              <a:gd name="connsiteX47" fmla="*/ 4921214 w 6429380"/>
              <a:gd name="connsiteY47" fmla="*/ 2799935 h 2799935"/>
              <a:gd name="connsiteX48" fmla="*/ 4778710 w 6429380"/>
              <a:gd name="connsiteY48" fmla="*/ 2788060 h 2799935"/>
              <a:gd name="connsiteX49" fmla="*/ 4648081 w 6429380"/>
              <a:gd name="connsiteY49" fmla="*/ 2764309 h 2799935"/>
              <a:gd name="connsiteX50" fmla="*/ 4351198 w 6429380"/>
              <a:gd name="connsiteY50" fmla="*/ 2752434 h 2799935"/>
              <a:gd name="connsiteX51" fmla="*/ 4066190 w 6429380"/>
              <a:gd name="connsiteY51" fmla="*/ 2764309 h 2799935"/>
              <a:gd name="connsiteX52" fmla="*/ 3971188 w 6429380"/>
              <a:gd name="connsiteY52" fmla="*/ 2752434 h 2799935"/>
              <a:gd name="connsiteX53" fmla="*/ 3721806 w 6429380"/>
              <a:gd name="connsiteY53" fmla="*/ 2764309 h 2799935"/>
              <a:gd name="connsiteX54" fmla="*/ 3662429 w 6429380"/>
              <a:gd name="connsiteY54" fmla="*/ 2752434 h 2799935"/>
              <a:gd name="connsiteX55" fmla="*/ 3591177 w 6429380"/>
              <a:gd name="connsiteY55" fmla="*/ 2728683 h 2799935"/>
              <a:gd name="connsiteX56" fmla="*/ 3056788 w 6429380"/>
              <a:gd name="connsiteY56" fmla="*/ 2740559 h 2799935"/>
              <a:gd name="connsiteX57" fmla="*/ 3021162 w 6429380"/>
              <a:gd name="connsiteY57" fmla="*/ 2764309 h 2799935"/>
              <a:gd name="connsiteX58" fmla="*/ 2605525 w 6429380"/>
              <a:gd name="connsiteY58" fmla="*/ 2740559 h 2799935"/>
              <a:gd name="connsiteX59" fmla="*/ 2569899 w 6429380"/>
              <a:gd name="connsiteY59" fmla="*/ 2728683 h 2799935"/>
              <a:gd name="connsiteX60" fmla="*/ 2498647 w 6429380"/>
              <a:gd name="connsiteY60" fmla="*/ 2681182 h 2799935"/>
              <a:gd name="connsiteX61" fmla="*/ 2451146 w 6429380"/>
              <a:gd name="connsiteY61" fmla="*/ 2621806 h 2799935"/>
              <a:gd name="connsiteX62" fmla="*/ 2439271 w 6429380"/>
              <a:gd name="connsiteY62" fmla="*/ 2586180 h 2799935"/>
              <a:gd name="connsiteX63" fmla="*/ 2391769 w 6429380"/>
              <a:gd name="connsiteY63" fmla="*/ 2514928 h 2799935"/>
              <a:gd name="connsiteX64" fmla="*/ 2379894 w 6429380"/>
              <a:gd name="connsiteY64" fmla="*/ 2348673 h 2799935"/>
              <a:gd name="connsiteX65" fmla="*/ 2344268 w 6429380"/>
              <a:gd name="connsiteY65" fmla="*/ 2324922 h 2799935"/>
              <a:gd name="connsiteX66" fmla="*/ 2273016 w 6429380"/>
              <a:gd name="connsiteY66" fmla="*/ 2277421 h 2799935"/>
              <a:gd name="connsiteX67" fmla="*/ 2284891 w 6429380"/>
              <a:gd name="connsiteY67" fmla="*/ 2146793 h 2799935"/>
              <a:gd name="connsiteX68" fmla="*/ 2178014 w 6429380"/>
              <a:gd name="connsiteY68" fmla="*/ 2099291 h 2799935"/>
              <a:gd name="connsiteX69" fmla="*/ 2071136 w 6429380"/>
              <a:gd name="connsiteY69" fmla="*/ 2063665 h 2799935"/>
              <a:gd name="connsiteX70" fmla="*/ 1988008 w 6429380"/>
              <a:gd name="connsiteY70" fmla="*/ 2039915 h 2799935"/>
              <a:gd name="connsiteX71" fmla="*/ 1904881 w 6429380"/>
              <a:gd name="connsiteY71" fmla="*/ 2028039 h 2799935"/>
              <a:gd name="connsiteX72" fmla="*/ 1833629 w 6429380"/>
              <a:gd name="connsiteY72" fmla="*/ 2004289 h 2799935"/>
              <a:gd name="connsiteX73" fmla="*/ 1798003 w 6429380"/>
              <a:gd name="connsiteY73" fmla="*/ 1992413 h 2799935"/>
              <a:gd name="connsiteX74" fmla="*/ 1227988 w 6429380"/>
              <a:gd name="connsiteY74" fmla="*/ 1968663 h 2799935"/>
              <a:gd name="connsiteX75" fmla="*/ 1156736 w 6429380"/>
              <a:gd name="connsiteY75" fmla="*/ 1956787 h 2799935"/>
              <a:gd name="connsiteX76" fmla="*/ 729224 w 6429380"/>
              <a:gd name="connsiteY76" fmla="*/ 1944912 h 2799935"/>
              <a:gd name="connsiteX77" fmla="*/ 693598 w 6429380"/>
              <a:gd name="connsiteY77" fmla="*/ 1921161 h 2799935"/>
              <a:gd name="connsiteX78" fmla="*/ 622346 w 6429380"/>
              <a:gd name="connsiteY78" fmla="*/ 1897411 h 2799935"/>
              <a:gd name="connsiteX79" fmla="*/ 539219 w 6429380"/>
              <a:gd name="connsiteY79" fmla="*/ 1873660 h 2799935"/>
              <a:gd name="connsiteX80" fmla="*/ 503593 w 6429380"/>
              <a:gd name="connsiteY80" fmla="*/ 1861785 h 2799935"/>
              <a:gd name="connsiteX81" fmla="*/ 266086 w 6429380"/>
              <a:gd name="connsiteY81" fmla="*/ 1849909 h 2799935"/>
              <a:gd name="connsiteX82" fmla="*/ 182959 w 6429380"/>
              <a:gd name="connsiteY82" fmla="*/ 1826159 h 2799935"/>
              <a:gd name="connsiteX83" fmla="*/ 111707 w 6429380"/>
              <a:gd name="connsiteY83" fmla="*/ 1778658 h 2799935"/>
              <a:gd name="connsiteX84" fmla="*/ 76081 w 6429380"/>
              <a:gd name="connsiteY84" fmla="*/ 1754907 h 2799935"/>
              <a:gd name="connsiteX85" fmla="*/ 40455 w 6429380"/>
              <a:gd name="connsiteY85" fmla="*/ 1576777 h 2799935"/>
              <a:gd name="connsiteX86" fmla="*/ 16704 w 6429380"/>
              <a:gd name="connsiteY86" fmla="*/ 1541151 h 2799935"/>
              <a:gd name="connsiteX87" fmla="*/ 16704 w 6429380"/>
              <a:gd name="connsiteY87" fmla="*/ 1386772 h 2799935"/>
              <a:gd name="connsiteX88" fmla="*/ 40455 w 6429380"/>
              <a:gd name="connsiteY88" fmla="*/ 1351146 h 2799935"/>
              <a:gd name="connsiteX89" fmla="*/ 52330 w 6429380"/>
              <a:gd name="connsiteY89" fmla="*/ 1303645 h 2799935"/>
              <a:gd name="connsiteX90" fmla="*/ 111707 w 6429380"/>
              <a:gd name="connsiteY90" fmla="*/ 1232393 h 2799935"/>
              <a:gd name="connsiteX91" fmla="*/ 135458 w 6429380"/>
              <a:gd name="connsiteY91" fmla="*/ 1149265 h 2799935"/>
              <a:gd name="connsiteX92" fmla="*/ 147333 w 6429380"/>
              <a:gd name="connsiteY92" fmla="*/ 1078013 h 2799935"/>
              <a:gd name="connsiteX93" fmla="*/ 194834 w 6429380"/>
              <a:gd name="connsiteY93" fmla="*/ 1006761 h 2799935"/>
              <a:gd name="connsiteX94" fmla="*/ 230460 w 6429380"/>
              <a:gd name="connsiteY94" fmla="*/ 994886 h 2799935"/>
              <a:gd name="connsiteX95" fmla="*/ 254211 w 6429380"/>
              <a:gd name="connsiteY95" fmla="*/ 959260 h 2799935"/>
              <a:gd name="connsiteX96" fmla="*/ 266086 w 6429380"/>
              <a:gd name="connsiteY96" fmla="*/ 923634 h 2799935"/>
              <a:gd name="connsiteX97" fmla="*/ 349214 w 6429380"/>
              <a:gd name="connsiteY97" fmla="*/ 816756 h 2799935"/>
              <a:gd name="connsiteX98" fmla="*/ 384840 w 6429380"/>
              <a:gd name="connsiteY98" fmla="*/ 804881 h 2799935"/>
              <a:gd name="connsiteX99" fmla="*/ 420466 w 6429380"/>
              <a:gd name="connsiteY99" fmla="*/ 781130 h 2799935"/>
              <a:gd name="connsiteX100" fmla="*/ 491717 w 6429380"/>
              <a:gd name="connsiteY100" fmla="*/ 757380 h 2799935"/>
              <a:gd name="connsiteX101" fmla="*/ 562969 w 6429380"/>
              <a:gd name="connsiteY101" fmla="*/ 709878 h 2799935"/>
              <a:gd name="connsiteX102" fmla="*/ 598595 w 6429380"/>
              <a:gd name="connsiteY102" fmla="*/ 686128 h 2799935"/>
              <a:gd name="connsiteX103" fmla="*/ 634221 w 6429380"/>
              <a:gd name="connsiteY103" fmla="*/ 674252 h 2799935"/>
              <a:gd name="connsiteX104" fmla="*/ 669847 w 6429380"/>
              <a:gd name="connsiteY104" fmla="*/ 650502 h 2799935"/>
              <a:gd name="connsiteX105" fmla="*/ 717349 w 6429380"/>
              <a:gd name="connsiteY105" fmla="*/ 638626 h 2799935"/>
              <a:gd name="connsiteX106" fmla="*/ 788601 w 6429380"/>
              <a:gd name="connsiteY106" fmla="*/ 614876 h 2799935"/>
              <a:gd name="connsiteX107" fmla="*/ 895478 w 6429380"/>
              <a:gd name="connsiteY107" fmla="*/ 579250 h 2799935"/>
              <a:gd name="connsiteX108" fmla="*/ 931104 w 6429380"/>
              <a:gd name="connsiteY108" fmla="*/ 567374 h 2799935"/>
              <a:gd name="connsiteX109" fmla="*/ 1026107 w 6429380"/>
              <a:gd name="connsiteY109" fmla="*/ 484247 h 2799935"/>
              <a:gd name="connsiteX110" fmla="*/ 1097359 w 6429380"/>
              <a:gd name="connsiteY110" fmla="*/ 436746 h 2799935"/>
              <a:gd name="connsiteX111" fmla="*/ 1132985 w 6429380"/>
              <a:gd name="connsiteY111" fmla="*/ 424870 h 2799935"/>
              <a:gd name="connsiteX112" fmla="*/ 1168611 w 6429380"/>
              <a:gd name="connsiteY112" fmla="*/ 401120 h 2799935"/>
              <a:gd name="connsiteX113" fmla="*/ 1216112 w 6429380"/>
              <a:gd name="connsiteY113" fmla="*/ 389245 h 2799935"/>
              <a:gd name="connsiteX114" fmla="*/ 1287364 w 6429380"/>
              <a:gd name="connsiteY114" fmla="*/ 365494 h 2799935"/>
              <a:gd name="connsiteX115" fmla="*/ 1429868 w 6429380"/>
              <a:gd name="connsiteY115" fmla="*/ 341743 h 2799935"/>
              <a:gd name="connsiteX116" fmla="*/ 1465494 w 6429380"/>
              <a:gd name="connsiteY116" fmla="*/ 329868 h 2799935"/>
              <a:gd name="connsiteX117" fmla="*/ 1536746 w 6429380"/>
              <a:gd name="connsiteY117" fmla="*/ 282367 h 2799935"/>
              <a:gd name="connsiteX118" fmla="*/ 1607998 w 6429380"/>
              <a:gd name="connsiteY118" fmla="*/ 246741 h 2799935"/>
              <a:gd name="connsiteX119" fmla="*/ 1643624 w 6429380"/>
              <a:gd name="connsiteY119" fmla="*/ 222990 h 2799935"/>
              <a:gd name="connsiteX120" fmla="*/ 1714876 w 6429380"/>
              <a:gd name="connsiteY120" fmla="*/ 199239 h 2799935"/>
              <a:gd name="connsiteX121" fmla="*/ 1750502 w 6429380"/>
              <a:gd name="connsiteY121" fmla="*/ 175489 h 2799935"/>
              <a:gd name="connsiteX122" fmla="*/ 1833629 w 6429380"/>
              <a:gd name="connsiteY122" fmla="*/ 151738 h 2799935"/>
              <a:gd name="connsiteX123" fmla="*/ 1916756 w 6429380"/>
              <a:gd name="connsiteY123" fmla="*/ 127987 h 2799935"/>
              <a:gd name="connsiteX124" fmla="*/ 2047385 w 6429380"/>
              <a:gd name="connsiteY124" fmla="*/ 116112 h 2799935"/>
              <a:gd name="connsiteX125" fmla="*/ 2094886 w 6429380"/>
              <a:gd name="connsiteY125" fmla="*/ 104237 h 2799935"/>
              <a:gd name="connsiteX126" fmla="*/ 2154263 w 6429380"/>
              <a:gd name="connsiteY126" fmla="*/ 92361 h 2799935"/>
              <a:gd name="connsiteX127" fmla="*/ 2225515 w 6429380"/>
              <a:gd name="connsiteY127" fmla="*/ 68611 h 2799935"/>
              <a:gd name="connsiteX128" fmla="*/ 2261141 w 6429380"/>
              <a:gd name="connsiteY128" fmla="*/ 56735 h 2799935"/>
              <a:gd name="connsiteX129" fmla="*/ 2403645 w 6429380"/>
              <a:gd name="connsiteY129" fmla="*/ 32985 h 2799935"/>
              <a:gd name="connsiteX130" fmla="*/ 2748029 w 6429380"/>
              <a:gd name="connsiteY130" fmla="*/ 21109 h 2799935"/>
              <a:gd name="connsiteX131" fmla="*/ 3353671 w 6429380"/>
              <a:gd name="connsiteY131" fmla="*/ 21109 h 2799935"/>
              <a:gd name="connsiteX132" fmla="*/ 3460549 w 6429380"/>
              <a:gd name="connsiteY132" fmla="*/ 44860 h 2799935"/>
              <a:gd name="connsiteX133" fmla="*/ 3555551 w 6429380"/>
              <a:gd name="connsiteY133" fmla="*/ 68611 h 2799935"/>
              <a:gd name="connsiteX134" fmla="*/ 3591177 w 6429380"/>
              <a:gd name="connsiteY134" fmla="*/ 80486 h 2799935"/>
              <a:gd name="connsiteX135" fmla="*/ 3698055 w 6429380"/>
              <a:gd name="connsiteY135" fmla="*/ 92361 h 2799935"/>
              <a:gd name="connsiteX136" fmla="*/ 3769307 w 6429380"/>
              <a:gd name="connsiteY136" fmla="*/ 116112 h 2799935"/>
              <a:gd name="connsiteX137" fmla="*/ 3804933 w 6429380"/>
              <a:gd name="connsiteY137" fmla="*/ 139863 h 2799935"/>
              <a:gd name="connsiteX138" fmla="*/ 3935562 w 6429380"/>
              <a:gd name="connsiteY138" fmla="*/ 175489 h 2799935"/>
              <a:gd name="connsiteX139" fmla="*/ 3971188 w 6429380"/>
              <a:gd name="connsiteY139" fmla="*/ 187364 h 2799935"/>
              <a:gd name="connsiteX140" fmla="*/ 4006814 w 6429380"/>
              <a:gd name="connsiteY140" fmla="*/ 211115 h 2799935"/>
              <a:gd name="connsiteX141" fmla="*/ 4078066 w 6429380"/>
              <a:gd name="connsiteY141" fmla="*/ 234865 h 2799935"/>
              <a:gd name="connsiteX142" fmla="*/ 4149317 w 6429380"/>
              <a:gd name="connsiteY142" fmla="*/ 282367 h 2799935"/>
              <a:gd name="connsiteX143" fmla="*/ 4279946 w 6429380"/>
              <a:gd name="connsiteY143" fmla="*/ 317993 h 2799935"/>
              <a:gd name="connsiteX144" fmla="*/ 4386824 w 6429380"/>
              <a:gd name="connsiteY144" fmla="*/ 353619 h 2799935"/>
              <a:gd name="connsiteX145" fmla="*/ 4422450 w 6429380"/>
              <a:gd name="connsiteY145" fmla="*/ 365494 h 2799935"/>
              <a:gd name="connsiteX146" fmla="*/ 4529328 w 6429380"/>
              <a:gd name="connsiteY146" fmla="*/ 389245 h 2799935"/>
              <a:gd name="connsiteX147" fmla="*/ 4612455 w 6429380"/>
              <a:gd name="connsiteY147" fmla="*/ 412995 h 2799935"/>
              <a:gd name="connsiteX148" fmla="*/ 4849962 w 6429380"/>
              <a:gd name="connsiteY148" fmla="*/ 424870 h 2799935"/>
              <a:gd name="connsiteX149" fmla="*/ 4944964 w 6429380"/>
              <a:gd name="connsiteY149" fmla="*/ 448621 h 2799935"/>
              <a:gd name="connsiteX150" fmla="*/ 5051842 w 6429380"/>
              <a:gd name="connsiteY150" fmla="*/ 460496 h 2799935"/>
              <a:gd name="connsiteX151" fmla="*/ 5051842 w 6429380"/>
              <a:gd name="connsiteY151" fmla="*/ 460496 h 279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6429380" h="2799935">
                <a:moveTo>
                  <a:pt x="5051842" y="460496"/>
                </a:moveTo>
                <a:cubicBezTo>
                  <a:pt x="5071634" y="462475"/>
                  <a:pt x="5131276" y="466323"/>
                  <a:pt x="5170595" y="472372"/>
                </a:cubicBezTo>
                <a:cubicBezTo>
                  <a:pt x="5182967" y="474275"/>
                  <a:pt x="5194185" y="480808"/>
                  <a:pt x="5206221" y="484247"/>
                </a:cubicBezTo>
                <a:cubicBezTo>
                  <a:pt x="5221914" y="488731"/>
                  <a:pt x="5237665" y="493202"/>
                  <a:pt x="5253723" y="496122"/>
                </a:cubicBezTo>
                <a:cubicBezTo>
                  <a:pt x="5289799" y="502681"/>
                  <a:pt x="5398744" y="515735"/>
                  <a:pt x="5431853" y="519873"/>
                </a:cubicBezTo>
                <a:cubicBezTo>
                  <a:pt x="5508116" y="570717"/>
                  <a:pt x="5449990" y="540262"/>
                  <a:pt x="5609982" y="555499"/>
                </a:cubicBezTo>
                <a:cubicBezTo>
                  <a:pt x="5645666" y="558897"/>
                  <a:pt x="5681234" y="563416"/>
                  <a:pt x="5716860" y="567374"/>
                </a:cubicBezTo>
                <a:cubicBezTo>
                  <a:pt x="5932177" y="639147"/>
                  <a:pt x="5662852" y="552645"/>
                  <a:pt x="5847489" y="603000"/>
                </a:cubicBezTo>
                <a:cubicBezTo>
                  <a:pt x="5871642" y="609587"/>
                  <a:pt x="5894046" y="622635"/>
                  <a:pt x="5918741" y="626751"/>
                </a:cubicBezTo>
                <a:cubicBezTo>
                  <a:pt x="6088854" y="655104"/>
                  <a:pt x="6013572" y="643692"/>
                  <a:pt x="6144372" y="662377"/>
                </a:cubicBezTo>
                <a:cubicBezTo>
                  <a:pt x="6168123" y="670294"/>
                  <a:pt x="6191336" y="680056"/>
                  <a:pt x="6215624" y="686128"/>
                </a:cubicBezTo>
                <a:cubicBezTo>
                  <a:pt x="6231458" y="690086"/>
                  <a:pt x="6247492" y="693313"/>
                  <a:pt x="6263125" y="698003"/>
                </a:cubicBezTo>
                <a:cubicBezTo>
                  <a:pt x="6287105" y="705197"/>
                  <a:pt x="6334377" y="721754"/>
                  <a:pt x="6334377" y="721754"/>
                </a:cubicBezTo>
                <a:lnTo>
                  <a:pt x="6381878" y="793006"/>
                </a:lnTo>
                <a:lnTo>
                  <a:pt x="6405629" y="828632"/>
                </a:lnTo>
                <a:cubicBezTo>
                  <a:pt x="6409587" y="844466"/>
                  <a:pt x="6413020" y="860440"/>
                  <a:pt x="6417504" y="876133"/>
                </a:cubicBezTo>
                <a:cubicBezTo>
                  <a:pt x="6420943" y="888169"/>
                  <a:pt x="6429380" y="899241"/>
                  <a:pt x="6429380" y="911759"/>
                </a:cubicBezTo>
                <a:cubicBezTo>
                  <a:pt x="6429380" y="986655"/>
                  <a:pt x="6415843" y="1011745"/>
                  <a:pt x="6393754" y="1078013"/>
                </a:cubicBezTo>
                <a:cubicBezTo>
                  <a:pt x="6393752" y="1078020"/>
                  <a:pt x="6370004" y="1149257"/>
                  <a:pt x="6370003" y="1149265"/>
                </a:cubicBezTo>
                <a:cubicBezTo>
                  <a:pt x="6365443" y="1176628"/>
                  <a:pt x="6360870" y="1226910"/>
                  <a:pt x="6346253" y="1256143"/>
                </a:cubicBezTo>
                <a:cubicBezTo>
                  <a:pt x="6339870" y="1268909"/>
                  <a:pt x="6331639" y="1280805"/>
                  <a:pt x="6322502" y="1291769"/>
                </a:cubicBezTo>
                <a:cubicBezTo>
                  <a:pt x="6311751" y="1304671"/>
                  <a:pt x="6298751" y="1315520"/>
                  <a:pt x="6286876" y="1327395"/>
                </a:cubicBezTo>
                <a:cubicBezTo>
                  <a:pt x="6267084" y="1386772"/>
                  <a:pt x="6286876" y="1359063"/>
                  <a:pt x="6203749" y="1386772"/>
                </a:cubicBezTo>
                <a:lnTo>
                  <a:pt x="6168123" y="1398647"/>
                </a:lnTo>
                <a:lnTo>
                  <a:pt x="6132497" y="1410522"/>
                </a:lnTo>
                <a:cubicBezTo>
                  <a:pt x="6096872" y="1434272"/>
                  <a:pt x="6092912" y="1430315"/>
                  <a:pt x="6073120" y="1469899"/>
                </a:cubicBezTo>
                <a:cubicBezTo>
                  <a:pt x="6067522" y="1481095"/>
                  <a:pt x="6067324" y="1494583"/>
                  <a:pt x="6061245" y="1505525"/>
                </a:cubicBezTo>
                <a:cubicBezTo>
                  <a:pt x="6047382" y="1530478"/>
                  <a:pt x="6029577" y="1553026"/>
                  <a:pt x="6013743" y="1576777"/>
                </a:cubicBezTo>
                <a:lnTo>
                  <a:pt x="5989993" y="1612403"/>
                </a:lnTo>
                <a:cubicBezTo>
                  <a:pt x="5986034" y="1636154"/>
                  <a:pt x="5988885" y="1662119"/>
                  <a:pt x="5978117" y="1683655"/>
                </a:cubicBezTo>
                <a:cubicBezTo>
                  <a:pt x="5968908" y="1702072"/>
                  <a:pt x="5923728" y="1713660"/>
                  <a:pt x="5906866" y="1719281"/>
                </a:cubicBezTo>
                <a:cubicBezTo>
                  <a:pt x="5880122" y="1799509"/>
                  <a:pt x="5917212" y="1712547"/>
                  <a:pt x="5859364" y="1778658"/>
                </a:cubicBezTo>
                <a:cubicBezTo>
                  <a:pt x="5762382" y="1889494"/>
                  <a:pt x="5856396" y="1820220"/>
                  <a:pt x="5776237" y="1873660"/>
                </a:cubicBezTo>
                <a:cubicBezTo>
                  <a:pt x="5726855" y="1947731"/>
                  <a:pt x="5764362" y="1871162"/>
                  <a:pt x="5764362" y="1944912"/>
                </a:cubicBezTo>
                <a:cubicBezTo>
                  <a:pt x="5764362" y="1996367"/>
                  <a:pt x="5751003" y="2028774"/>
                  <a:pt x="5740611" y="2075541"/>
                </a:cubicBezTo>
                <a:cubicBezTo>
                  <a:pt x="5736233" y="2095244"/>
                  <a:pt x="5732694" y="2115125"/>
                  <a:pt x="5728736" y="2134917"/>
                </a:cubicBezTo>
                <a:cubicBezTo>
                  <a:pt x="5724777" y="2225961"/>
                  <a:pt x="5727306" y="2317520"/>
                  <a:pt x="5716860" y="2408050"/>
                </a:cubicBezTo>
                <a:cubicBezTo>
                  <a:pt x="5715224" y="2422228"/>
                  <a:pt x="5698906" y="2430634"/>
                  <a:pt x="5693110" y="2443676"/>
                </a:cubicBezTo>
                <a:cubicBezTo>
                  <a:pt x="5682942" y="2466554"/>
                  <a:pt x="5677276" y="2491177"/>
                  <a:pt x="5669359" y="2514928"/>
                </a:cubicBezTo>
                <a:cubicBezTo>
                  <a:pt x="5665401" y="2526803"/>
                  <a:pt x="5666335" y="2541703"/>
                  <a:pt x="5657484" y="2550554"/>
                </a:cubicBezTo>
                <a:cubicBezTo>
                  <a:pt x="5626745" y="2581293"/>
                  <a:pt x="5593220" y="2619476"/>
                  <a:pt x="5550606" y="2633681"/>
                </a:cubicBezTo>
                <a:cubicBezTo>
                  <a:pt x="5465814" y="2661945"/>
                  <a:pt x="5500185" y="2643545"/>
                  <a:pt x="5443728" y="2681182"/>
                </a:cubicBezTo>
                <a:cubicBezTo>
                  <a:pt x="5399842" y="2747010"/>
                  <a:pt x="5445086" y="2694941"/>
                  <a:pt x="5384351" y="2728683"/>
                </a:cubicBezTo>
                <a:cubicBezTo>
                  <a:pt x="5261850" y="2796739"/>
                  <a:pt x="5358086" y="2761190"/>
                  <a:pt x="5277473" y="2788060"/>
                </a:cubicBezTo>
                <a:cubicBezTo>
                  <a:pt x="5253722" y="2784102"/>
                  <a:pt x="5229726" y="2781408"/>
                  <a:pt x="5206221" y="2776185"/>
                </a:cubicBezTo>
                <a:cubicBezTo>
                  <a:pt x="5194001" y="2773469"/>
                  <a:pt x="5183113" y="2764309"/>
                  <a:pt x="5170595" y="2764309"/>
                </a:cubicBezTo>
                <a:cubicBezTo>
                  <a:pt x="5115036" y="2764309"/>
                  <a:pt x="5059759" y="2772226"/>
                  <a:pt x="5004341" y="2776185"/>
                </a:cubicBezTo>
                <a:cubicBezTo>
                  <a:pt x="4987541" y="2781785"/>
                  <a:pt x="4936125" y="2799935"/>
                  <a:pt x="4921214" y="2799935"/>
                </a:cubicBezTo>
                <a:cubicBezTo>
                  <a:pt x="4873548" y="2799935"/>
                  <a:pt x="4826211" y="2792018"/>
                  <a:pt x="4778710" y="2788060"/>
                </a:cubicBezTo>
                <a:cubicBezTo>
                  <a:pt x="4722757" y="2769410"/>
                  <a:pt x="4730138" y="2769282"/>
                  <a:pt x="4648081" y="2764309"/>
                </a:cubicBezTo>
                <a:cubicBezTo>
                  <a:pt x="4549222" y="2758317"/>
                  <a:pt x="4450159" y="2756392"/>
                  <a:pt x="4351198" y="2752434"/>
                </a:cubicBezTo>
                <a:cubicBezTo>
                  <a:pt x="4256195" y="2756392"/>
                  <a:pt x="4161275" y="2764309"/>
                  <a:pt x="4066190" y="2764309"/>
                </a:cubicBezTo>
                <a:cubicBezTo>
                  <a:pt x="4034276" y="2764309"/>
                  <a:pt x="4003102" y="2752434"/>
                  <a:pt x="3971188" y="2752434"/>
                </a:cubicBezTo>
                <a:cubicBezTo>
                  <a:pt x="3887966" y="2752434"/>
                  <a:pt x="3804933" y="2760351"/>
                  <a:pt x="3721806" y="2764309"/>
                </a:cubicBezTo>
                <a:cubicBezTo>
                  <a:pt x="3702014" y="2760351"/>
                  <a:pt x="3681902" y="2757745"/>
                  <a:pt x="3662429" y="2752434"/>
                </a:cubicBezTo>
                <a:cubicBezTo>
                  <a:pt x="3638276" y="2745847"/>
                  <a:pt x="3591177" y="2728683"/>
                  <a:pt x="3591177" y="2728683"/>
                </a:cubicBezTo>
                <a:cubicBezTo>
                  <a:pt x="3413047" y="2732642"/>
                  <a:pt x="3234615" y="2729445"/>
                  <a:pt x="3056788" y="2740559"/>
                </a:cubicBezTo>
                <a:cubicBezTo>
                  <a:pt x="3042544" y="2741449"/>
                  <a:pt x="3035422" y="2763715"/>
                  <a:pt x="3021162" y="2764309"/>
                </a:cubicBezTo>
                <a:cubicBezTo>
                  <a:pt x="2956977" y="2766983"/>
                  <a:pt x="2694100" y="2746886"/>
                  <a:pt x="2605525" y="2740559"/>
                </a:cubicBezTo>
                <a:cubicBezTo>
                  <a:pt x="2593650" y="2736600"/>
                  <a:pt x="2580314" y="2735627"/>
                  <a:pt x="2569899" y="2728683"/>
                </a:cubicBezTo>
                <a:cubicBezTo>
                  <a:pt x="2480944" y="2669380"/>
                  <a:pt x="2583357" y="2709420"/>
                  <a:pt x="2498647" y="2681182"/>
                </a:cubicBezTo>
                <a:cubicBezTo>
                  <a:pt x="2468799" y="2591635"/>
                  <a:pt x="2512534" y="2698541"/>
                  <a:pt x="2451146" y="2621806"/>
                </a:cubicBezTo>
                <a:cubicBezTo>
                  <a:pt x="2443326" y="2612031"/>
                  <a:pt x="2445350" y="2597122"/>
                  <a:pt x="2439271" y="2586180"/>
                </a:cubicBezTo>
                <a:cubicBezTo>
                  <a:pt x="2425408" y="2561227"/>
                  <a:pt x="2391769" y="2514928"/>
                  <a:pt x="2391769" y="2514928"/>
                </a:cubicBezTo>
                <a:cubicBezTo>
                  <a:pt x="2387811" y="2459510"/>
                  <a:pt x="2393369" y="2402574"/>
                  <a:pt x="2379894" y="2348673"/>
                </a:cubicBezTo>
                <a:cubicBezTo>
                  <a:pt x="2376432" y="2334827"/>
                  <a:pt x="2355232" y="2334059"/>
                  <a:pt x="2344268" y="2324922"/>
                </a:cubicBezTo>
                <a:cubicBezTo>
                  <a:pt x="2284966" y="2275503"/>
                  <a:pt x="2335624" y="2298290"/>
                  <a:pt x="2273016" y="2277421"/>
                </a:cubicBezTo>
                <a:cubicBezTo>
                  <a:pt x="2306079" y="2227827"/>
                  <a:pt x="2317299" y="2227814"/>
                  <a:pt x="2284891" y="2146793"/>
                </a:cubicBezTo>
                <a:cubicBezTo>
                  <a:pt x="2276205" y="2125078"/>
                  <a:pt x="2179011" y="2099623"/>
                  <a:pt x="2178014" y="2099291"/>
                </a:cubicBezTo>
                <a:lnTo>
                  <a:pt x="2071136" y="2063665"/>
                </a:lnTo>
                <a:cubicBezTo>
                  <a:pt x="2040612" y="2053490"/>
                  <a:pt x="2020813" y="2045880"/>
                  <a:pt x="1988008" y="2039915"/>
                </a:cubicBezTo>
                <a:cubicBezTo>
                  <a:pt x="1960469" y="2034908"/>
                  <a:pt x="1932590" y="2031998"/>
                  <a:pt x="1904881" y="2028039"/>
                </a:cubicBezTo>
                <a:lnTo>
                  <a:pt x="1833629" y="2004289"/>
                </a:lnTo>
                <a:lnTo>
                  <a:pt x="1798003" y="1992413"/>
                </a:lnTo>
                <a:cubicBezTo>
                  <a:pt x="1593355" y="1924196"/>
                  <a:pt x="1774760" y="1980813"/>
                  <a:pt x="1227988" y="1968663"/>
                </a:cubicBezTo>
                <a:cubicBezTo>
                  <a:pt x="1204237" y="1964704"/>
                  <a:pt x="1180787" y="1957932"/>
                  <a:pt x="1156736" y="1956787"/>
                </a:cubicBezTo>
                <a:cubicBezTo>
                  <a:pt x="1014338" y="1950006"/>
                  <a:pt x="871363" y="1955846"/>
                  <a:pt x="729224" y="1944912"/>
                </a:cubicBezTo>
                <a:cubicBezTo>
                  <a:pt x="714994" y="1943817"/>
                  <a:pt x="706640" y="1926958"/>
                  <a:pt x="693598" y="1921161"/>
                </a:cubicBezTo>
                <a:cubicBezTo>
                  <a:pt x="670720" y="1910993"/>
                  <a:pt x="646097" y="1905328"/>
                  <a:pt x="622346" y="1897411"/>
                </a:cubicBezTo>
                <a:cubicBezTo>
                  <a:pt x="536913" y="1868933"/>
                  <a:pt x="643616" y="1903487"/>
                  <a:pt x="539219" y="1873660"/>
                </a:cubicBezTo>
                <a:cubicBezTo>
                  <a:pt x="527183" y="1870221"/>
                  <a:pt x="516064" y="1862869"/>
                  <a:pt x="503593" y="1861785"/>
                </a:cubicBezTo>
                <a:cubicBezTo>
                  <a:pt x="424623" y="1854918"/>
                  <a:pt x="345255" y="1853868"/>
                  <a:pt x="266086" y="1849909"/>
                </a:cubicBezTo>
                <a:cubicBezTo>
                  <a:pt x="254906" y="1847114"/>
                  <a:pt x="196897" y="1833902"/>
                  <a:pt x="182959" y="1826159"/>
                </a:cubicBezTo>
                <a:cubicBezTo>
                  <a:pt x="158006" y="1812297"/>
                  <a:pt x="135458" y="1794492"/>
                  <a:pt x="111707" y="1778658"/>
                </a:cubicBezTo>
                <a:lnTo>
                  <a:pt x="76081" y="1754907"/>
                </a:lnTo>
                <a:cubicBezTo>
                  <a:pt x="71488" y="1713569"/>
                  <a:pt x="68524" y="1618881"/>
                  <a:pt x="40455" y="1576777"/>
                </a:cubicBezTo>
                <a:lnTo>
                  <a:pt x="16704" y="1541151"/>
                </a:lnTo>
                <a:cubicBezTo>
                  <a:pt x="-4560" y="1477356"/>
                  <a:pt x="-6555" y="1487563"/>
                  <a:pt x="16704" y="1386772"/>
                </a:cubicBezTo>
                <a:cubicBezTo>
                  <a:pt x="19913" y="1372865"/>
                  <a:pt x="32538" y="1363021"/>
                  <a:pt x="40455" y="1351146"/>
                </a:cubicBezTo>
                <a:cubicBezTo>
                  <a:pt x="44413" y="1335312"/>
                  <a:pt x="45901" y="1318646"/>
                  <a:pt x="52330" y="1303645"/>
                </a:cubicBezTo>
                <a:cubicBezTo>
                  <a:pt x="64730" y="1274713"/>
                  <a:pt x="90308" y="1253792"/>
                  <a:pt x="111707" y="1232393"/>
                </a:cubicBezTo>
                <a:cubicBezTo>
                  <a:pt x="123024" y="1198442"/>
                  <a:pt x="128003" y="1186538"/>
                  <a:pt x="135458" y="1149265"/>
                </a:cubicBezTo>
                <a:cubicBezTo>
                  <a:pt x="140180" y="1125654"/>
                  <a:pt x="138072" y="1100239"/>
                  <a:pt x="147333" y="1078013"/>
                </a:cubicBezTo>
                <a:cubicBezTo>
                  <a:pt x="158312" y="1051664"/>
                  <a:pt x="167754" y="1015787"/>
                  <a:pt x="194834" y="1006761"/>
                </a:cubicBezTo>
                <a:lnTo>
                  <a:pt x="230460" y="994886"/>
                </a:lnTo>
                <a:cubicBezTo>
                  <a:pt x="238377" y="983011"/>
                  <a:pt x="247828" y="972026"/>
                  <a:pt x="254211" y="959260"/>
                </a:cubicBezTo>
                <a:cubicBezTo>
                  <a:pt x="259809" y="948064"/>
                  <a:pt x="260007" y="934576"/>
                  <a:pt x="266086" y="923634"/>
                </a:cubicBezTo>
                <a:cubicBezTo>
                  <a:pt x="279963" y="898656"/>
                  <a:pt x="318668" y="837120"/>
                  <a:pt x="349214" y="816756"/>
                </a:cubicBezTo>
                <a:cubicBezTo>
                  <a:pt x="359629" y="809812"/>
                  <a:pt x="372965" y="808839"/>
                  <a:pt x="384840" y="804881"/>
                </a:cubicBezTo>
                <a:cubicBezTo>
                  <a:pt x="396715" y="796964"/>
                  <a:pt x="407424" y="786927"/>
                  <a:pt x="420466" y="781130"/>
                </a:cubicBezTo>
                <a:cubicBezTo>
                  <a:pt x="443343" y="770962"/>
                  <a:pt x="491717" y="757380"/>
                  <a:pt x="491717" y="757380"/>
                </a:cubicBezTo>
                <a:cubicBezTo>
                  <a:pt x="559249" y="689848"/>
                  <a:pt x="494226" y="744249"/>
                  <a:pt x="562969" y="709878"/>
                </a:cubicBezTo>
                <a:cubicBezTo>
                  <a:pt x="575734" y="703495"/>
                  <a:pt x="585830" y="692511"/>
                  <a:pt x="598595" y="686128"/>
                </a:cubicBezTo>
                <a:cubicBezTo>
                  <a:pt x="609791" y="680530"/>
                  <a:pt x="623025" y="679850"/>
                  <a:pt x="634221" y="674252"/>
                </a:cubicBezTo>
                <a:cubicBezTo>
                  <a:pt x="646986" y="667869"/>
                  <a:pt x="656729" y="656124"/>
                  <a:pt x="669847" y="650502"/>
                </a:cubicBezTo>
                <a:cubicBezTo>
                  <a:pt x="684849" y="644073"/>
                  <a:pt x="701716" y="643316"/>
                  <a:pt x="717349" y="638626"/>
                </a:cubicBezTo>
                <a:cubicBezTo>
                  <a:pt x="741329" y="631432"/>
                  <a:pt x="764850" y="622793"/>
                  <a:pt x="788601" y="614876"/>
                </a:cubicBezTo>
                <a:lnTo>
                  <a:pt x="895478" y="579250"/>
                </a:lnTo>
                <a:lnTo>
                  <a:pt x="931104" y="567374"/>
                </a:lnTo>
                <a:cubicBezTo>
                  <a:pt x="970689" y="507997"/>
                  <a:pt x="942979" y="539666"/>
                  <a:pt x="1026107" y="484247"/>
                </a:cubicBezTo>
                <a:lnTo>
                  <a:pt x="1097359" y="436746"/>
                </a:lnTo>
                <a:cubicBezTo>
                  <a:pt x="1109234" y="432787"/>
                  <a:pt x="1121789" y="430468"/>
                  <a:pt x="1132985" y="424870"/>
                </a:cubicBezTo>
                <a:cubicBezTo>
                  <a:pt x="1145750" y="418487"/>
                  <a:pt x="1155493" y="406742"/>
                  <a:pt x="1168611" y="401120"/>
                </a:cubicBezTo>
                <a:cubicBezTo>
                  <a:pt x="1183612" y="394691"/>
                  <a:pt x="1200479" y="393935"/>
                  <a:pt x="1216112" y="389245"/>
                </a:cubicBezTo>
                <a:cubicBezTo>
                  <a:pt x="1240092" y="382051"/>
                  <a:pt x="1262815" y="370404"/>
                  <a:pt x="1287364" y="365494"/>
                </a:cubicBezTo>
                <a:cubicBezTo>
                  <a:pt x="1374188" y="348130"/>
                  <a:pt x="1326760" y="356474"/>
                  <a:pt x="1429868" y="341743"/>
                </a:cubicBezTo>
                <a:cubicBezTo>
                  <a:pt x="1441743" y="337785"/>
                  <a:pt x="1455079" y="336812"/>
                  <a:pt x="1465494" y="329868"/>
                </a:cubicBezTo>
                <a:cubicBezTo>
                  <a:pt x="1554449" y="270565"/>
                  <a:pt x="1452036" y="310603"/>
                  <a:pt x="1536746" y="282367"/>
                </a:cubicBezTo>
                <a:cubicBezTo>
                  <a:pt x="1638846" y="214300"/>
                  <a:pt x="1509666" y="295907"/>
                  <a:pt x="1607998" y="246741"/>
                </a:cubicBezTo>
                <a:cubicBezTo>
                  <a:pt x="1620764" y="240358"/>
                  <a:pt x="1630582" y="228787"/>
                  <a:pt x="1643624" y="222990"/>
                </a:cubicBezTo>
                <a:cubicBezTo>
                  <a:pt x="1666502" y="212822"/>
                  <a:pt x="1694045" y="213126"/>
                  <a:pt x="1714876" y="199239"/>
                </a:cubicBezTo>
                <a:cubicBezTo>
                  <a:pt x="1726751" y="191322"/>
                  <a:pt x="1737737" y="181872"/>
                  <a:pt x="1750502" y="175489"/>
                </a:cubicBezTo>
                <a:cubicBezTo>
                  <a:pt x="1769489" y="165995"/>
                  <a:pt x="1815866" y="156813"/>
                  <a:pt x="1833629" y="151738"/>
                </a:cubicBezTo>
                <a:cubicBezTo>
                  <a:pt x="1865680" y="142581"/>
                  <a:pt x="1881960" y="132627"/>
                  <a:pt x="1916756" y="127987"/>
                </a:cubicBezTo>
                <a:cubicBezTo>
                  <a:pt x="1960095" y="122208"/>
                  <a:pt x="2003842" y="120070"/>
                  <a:pt x="2047385" y="116112"/>
                </a:cubicBezTo>
                <a:cubicBezTo>
                  <a:pt x="2063219" y="112154"/>
                  <a:pt x="2078954" y="107778"/>
                  <a:pt x="2094886" y="104237"/>
                </a:cubicBezTo>
                <a:cubicBezTo>
                  <a:pt x="2114590" y="99858"/>
                  <a:pt x="2134790" y="97672"/>
                  <a:pt x="2154263" y="92361"/>
                </a:cubicBezTo>
                <a:cubicBezTo>
                  <a:pt x="2178416" y="85774"/>
                  <a:pt x="2201764" y="76528"/>
                  <a:pt x="2225515" y="68611"/>
                </a:cubicBezTo>
                <a:cubicBezTo>
                  <a:pt x="2237390" y="64653"/>
                  <a:pt x="2248997" y="59771"/>
                  <a:pt x="2261141" y="56735"/>
                </a:cubicBezTo>
                <a:cubicBezTo>
                  <a:pt x="2319014" y="42267"/>
                  <a:pt x="2332707" y="36820"/>
                  <a:pt x="2403645" y="32985"/>
                </a:cubicBezTo>
                <a:cubicBezTo>
                  <a:pt x="2518340" y="26785"/>
                  <a:pt x="2633234" y="25068"/>
                  <a:pt x="2748029" y="21109"/>
                </a:cubicBezTo>
                <a:cubicBezTo>
                  <a:pt x="2995267" y="-14210"/>
                  <a:pt x="2855178" y="1169"/>
                  <a:pt x="3353671" y="21109"/>
                </a:cubicBezTo>
                <a:cubicBezTo>
                  <a:pt x="3421050" y="23804"/>
                  <a:pt x="3410513" y="31214"/>
                  <a:pt x="3460549" y="44860"/>
                </a:cubicBezTo>
                <a:cubicBezTo>
                  <a:pt x="3492041" y="53449"/>
                  <a:pt x="3524584" y="58289"/>
                  <a:pt x="3555551" y="68611"/>
                </a:cubicBezTo>
                <a:cubicBezTo>
                  <a:pt x="3567426" y="72569"/>
                  <a:pt x="3578830" y="78428"/>
                  <a:pt x="3591177" y="80486"/>
                </a:cubicBezTo>
                <a:cubicBezTo>
                  <a:pt x="3626535" y="86379"/>
                  <a:pt x="3662429" y="88403"/>
                  <a:pt x="3698055" y="92361"/>
                </a:cubicBezTo>
                <a:cubicBezTo>
                  <a:pt x="3721806" y="100278"/>
                  <a:pt x="3748476" y="102225"/>
                  <a:pt x="3769307" y="116112"/>
                </a:cubicBezTo>
                <a:cubicBezTo>
                  <a:pt x="3781182" y="124029"/>
                  <a:pt x="3791891" y="134066"/>
                  <a:pt x="3804933" y="139863"/>
                </a:cubicBezTo>
                <a:cubicBezTo>
                  <a:pt x="3870436" y="168975"/>
                  <a:pt x="3871709" y="159526"/>
                  <a:pt x="3935562" y="175489"/>
                </a:cubicBezTo>
                <a:cubicBezTo>
                  <a:pt x="3947706" y="178525"/>
                  <a:pt x="3959313" y="183406"/>
                  <a:pt x="3971188" y="187364"/>
                </a:cubicBezTo>
                <a:cubicBezTo>
                  <a:pt x="3983063" y="195281"/>
                  <a:pt x="3993772" y="205318"/>
                  <a:pt x="4006814" y="211115"/>
                </a:cubicBezTo>
                <a:cubicBezTo>
                  <a:pt x="4029692" y="221283"/>
                  <a:pt x="4078066" y="234865"/>
                  <a:pt x="4078066" y="234865"/>
                </a:cubicBezTo>
                <a:cubicBezTo>
                  <a:pt x="4101816" y="250699"/>
                  <a:pt x="4122237" y="273341"/>
                  <a:pt x="4149317" y="282367"/>
                </a:cubicBezTo>
                <a:cubicBezTo>
                  <a:pt x="4364633" y="354137"/>
                  <a:pt x="4095309" y="267638"/>
                  <a:pt x="4279946" y="317993"/>
                </a:cubicBezTo>
                <a:cubicBezTo>
                  <a:pt x="4279993" y="318006"/>
                  <a:pt x="4368988" y="347674"/>
                  <a:pt x="4386824" y="353619"/>
                </a:cubicBezTo>
                <a:cubicBezTo>
                  <a:pt x="4398699" y="357577"/>
                  <a:pt x="4410175" y="363039"/>
                  <a:pt x="4422450" y="365494"/>
                </a:cubicBezTo>
                <a:cubicBezTo>
                  <a:pt x="4463279" y="373660"/>
                  <a:pt x="4490184" y="378061"/>
                  <a:pt x="4529328" y="389245"/>
                </a:cubicBezTo>
                <a:cubicBezTo>
                  <a:pt x="4554788" y="396519"/>
                  <a:pt x="4586253" y="410812"/>
                  <a:pt x="4612455" y="412995"/>
                </a:cubicBezTo>
                <a:cubicBezTo>
                  <a:pt x="4691449" y="419578"/>
                  <a:pt x="4770793" y="420912"/>
                  <a:pt x="4849962" y="424870"/>
                </a:cubicBezTo>
                <a:cubicBezTo>
                  <a:pt x="4881629" y="432787"/>
                  <a:pt x="4912522" y="445016"/>
                  <a:pt x="4944964" y="448621"/>
                </a:cubicBezTo>
                <a:cubicBezTo>
                  <a:pt x="4980590" y="452579"/>
                  <a:pt x="5016693" y="453466"/>
                  <a:pt x="5051842" y="460496"/>
                </a:cubicBezTo>
                <a:lnTo>
                  <a:pt x="5051842" y="460496"/>
                </a:lnTo>
                <a:close/>
              </a:path>
            </a:pathLst>
          </a:custGeom>
          <a:solidFill>
            <a:srgbClr val="B4DE86"/>
          </a:solidFill>
          <a:ln w="9525" cap="flat" cmpd="sng" algn="ctr">
            <a:solidFill>
              <a:schemeClr val="accent4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82314" tIns="41157" rIns="82314" bIns="41157" numCol="1" rtlCol="0" anchor="t" anchorCtr="0" compatLnSpc="1">
            <a:prstTxWarp prst="textNoShape">
              <a:avLst/>
            </a:prstTxWarp>
          </a:bodyPr>
          <a:lstStyle/>
          <a:p>
            <a:pPr defTabSz="824572"/>
            <a:endParaRPr lang="en-GB" sz="2200">
              <a:latin typeface="Times"/>
            </a:endParaRPr>
          </a:p>
        </p:txBody>
      </p:sp>
      <p:sp>
        <p:nvSpPr>
          <p:cNvPr id="125" name="Freeform 124"/>
          <p:cNvSpPr/>
          <p:nvPr/>
        </p:nvSpPr>
        <p:spPr bwMode="auto">
          <a:xfrm>
            <a:off x="5799257" y="1218916"/>
            <a:ext cx="3179892" cy="2106465"/>
          </a:xfrm>
          <a:custGeom>
            <a:avLst/>
            <a:gdLst>
              <a:gd name="connsiteX0" fmla="*/ 5689 w 3532661"/>
              <a:gd name="connsiteY0" fmla="*/ 534390 h 2339541"/>
              <a:gd name="connsiteX1" fmla="*/ 17565 w 3532661"/>
              <a:gd name="connsiteY1" fmla="*/ 427512 h 2339541"/>
              <a:gd name="connsiteX2" fmla="*/ 65066 w 3532661"/>
              <a:gd name="connsiteY2" fmla="*/ 356260 h 2339541"/>
              <a:gd name="connsiteX3" fmla="*/ 100692 w 3532661"/>
              <a:gd name="connsiteY3" fmla="*/ 273132 h 2339541"/>
              <a:gd name="connsiteX4" fmla="*/ 112567 w 3532661"/>
              <a:gd name="connsiteY4" fmla="*/ 237507 h 2339541"/>
              <a:gd name="connsiteX5" fmla="*/ 183819 w 3532661"/>
              <a:gd name="connsiteY5" fmla="*/ 190005 h 2339541"/>
              <a:gd name="connsiteX6" fmla="*/ 266946 w 3532661"/>
              <a:gd name="connsiteY6" fmla="*/ 106878 h 2339541"/>
              <a:gd name="connsiteX7" fmla="*/ 599456 w 3532661"/>
              <a:gd name="connsiteY7" fmla="*/ 47501 h 2339541"/>
              <a:gd name="connsiteX8" fmla="*/ 813211 w 3532661"/>
              <a:gd name="connsiteY8" fmla="*/ 23751 h 2339541"/>
              <a:gd name="connsiteX9" fmla="*/ 848837 w 3532661"/>
              <a:gd name="connsiteY9" fmla="*/ 11875 h 2339541"/>
              <a:gd name="connsiteX10" fmla="*/ 1656359 w 3532661"/>
              <a:gd name="connsiteY10" fmla="*/ 11875 h 2339541"/>
              <a:gd name="connsiteX11" fmla="*/ 1751362 w 3532661"/>
              <a:gd name="connsiteY11" fmla="*/ 0 h 2339541"/>
              <a:gd name="connsiteX12" fmla="*/ 1929492 w 3532661"/>
              <a:gd name="connsiteY12" fmla="*/ 11875 h 2339541"/>
              <a:gd name="connsiteX13" fmla="*/ 1988869 w 3532661"/>
              <a:gd name="connsiteY13" fmla="*/ 23751 h 2339541"/>
              <a:gd name="connsiteX14" fmla="*/ 2321378 w 3532661"/>
              <a:gd name="connsiteY14" fmla="*/ 35626 h 2339541"/>
              <a:gd name="connsiteX15" fmla="*/ 2547009 w 3532661"/>
              <a:gd name="connsiteY15" fmla="*/ 23751 h 2339541"/>
              <a:gd name="connsiteX16" fmla="*/ 2582635 w 3532661"/>
              <a:gd name="connsiteY16" fmla="*/ 11875 h 2339541"/>
              <a:gd name="connsiteX17" fmla="*/ 2927019 w 3532661"/>
              <a:gd name="connsiteY17" fmla="*/ 0 h 2339541"/>
              <a:gd name="connsiteX18" fmla="*/ 3271404 w 3532661"/>
              <a:gd name="connsiteY18" fmla="*/ 23751 h 2339541"/>
              <a:gd name="connsiteX19" fmla="*/ 3354531 w 3532661"/>
              <a:gd name="connsiteY19" fmla="*/ 35626 h 2339541"/>
              <a:gd name="connsiteX20" fmla="*/ 3449533 w 3532661"/>
              <a:gd name="connsiteY20" fmla="*/ 59377 h 2339541"/>
              <a:gd name="connsiteX21" fmla="*/ 3473284 w 3532661"/>
              <a:gd name="connsiteY21" fmla="*/ 95003 h 2339541"/>
              <a:gd name="connsiteX22" fmla="*/ 3508910 w 3532661"/>
              <a:gd name="connsiteY22" fmla="*/ 166255 h 2339541"/>
              <a:gd name="connsiteX23" fmla="*/ 3497035 w 3532661"/>
              <a:gd name="connsiteY23" fmla="*/ 486888 h 2339541"/>
              <a:gd name="connsiteX24" fmla="*/ 3485159 w 3532661"/>
              <a:gd name="connsiteY24" fmla="*/ 546265 h 2339541"/>
              <a:gd name="connsiteX25" fmla="*/ 3497035 w 3532661"/>
              <a:gd name="connsiteY25" fmla="*/ 1175657 h 2339541"/>
              <a:gd name="connsiteX26" fmla="*/ 3520785 w 3532661"/>
              <a:gd name="connsiteY26" fmla="*/ 1246909 h 2339541"/>
              <a:gd name="connsiteX27" fmla="*/ 3532661 w 3532661"/>
              <a:gd name="connsiteY27" fmla="*/ 1282535 h 2339541"/>
              <a:gd name="connsiteX28" fmla="*/ 3520785 w 3532661"/>
              <a:gd name="connsiteY28" fmla="*/ 1543792 h 2339541"/>
              <a:gd name="connsiteX29" fmla="*/ 3497035 w 3532661"/>
              <a:gd name="connsiteY29" fmla="*/ 1579418 h 2339541"/>
              <a:gd name="connsiteX30" fmla="*/ 3485159 w 3532661"/>
              <a:gd name="connsiteY30" fmla="*/ 1615044 h 2339541"/>
              <a:gd name="connsiteX31" fmla="*/ 3473284 w 3532661"/>
              <a:gd name="connsiteY31" fmla="*/ 1840675 h 2339541"/>
              <a:gd name="connsiteX32" fmla="*/ 3449533 w 3532661"/>
              <a:gd name="connsiteY32" fmla="*/ 1876301 h 2339541"/>
              <a:gd name="connsiteX33" fmla="*/ 3425783 w 3532661"/>
              <a:gd name="connsiteY33" fmla="*/ 1947553 h 2339541"/>
              <a:gd name="connsiteX34" fmla="*/ 3390157 w 3532661"/>
              <a:gd name="connsiteY34" fmla="*/ 2018805 h 2339541"/>
              <a:gd name="connsiteX35" fmla="*/ 3318905 w 3532661"/>
              <a:gd name="connsiteY35" fmla="*/ 2066307 h 2339541"/>
              <a:gd name="connsiteX36" fmla="*/ 3223902 w 3532661"/>
              <a:gd name="connsiteY36" fmla="*/ 2185060 h 2339541"/>
              <a:gd name="connsiteX37" fmla="*/ 3152650 w 3532661"/>
              <a:gd name="connsiteY37" fmla="*/ 2208810 h 2339541"/>
              <a:gd name="connsiteX38" fmla="*/ 3081398 w 3532661"/>
              <a:gd name="connsiteY38" fmla="*/ 2256312 h 2339541"/>
              <a:gd name="connsiteX39" fmla="*/ 2962645 w 3532661"/>
              <a:gd name="connsiteY39" fmla="*/ 2280062 h 2339541"/>
              <a:gd name="connsiteX40" fmla="*/ 2689513 w 3532661"/>
              <a:gd name="connsiteY40" fmla="*/ 2315688 h 2339541"/>
              <a:gd name="connsiteX41" fmla="*/ 2357004 w 3532661"/>
              <a:gd name="connsiteY41" fmla="*/ 2315688 h 2339541"/>
              <a:gd name="connsiteX42" fmla="*/ 2262001 w 3532661"/>
              <a:gd name="connsiteY42" fmla="*/ 2291938 h 2339541"/>
              <a:gd name="connsiteX43" fmla="*/ 2190749 w 3532661"/>
              <a:gd name="connsiteY43" fmla="*/ 2244436 h 2339541"/>
              <a:gd name="connsiteX44" fmla="*/ 2155123 w 3532661"/>
              <a:gd name="connsiteY44" fmla="*/ 2220686 h 2339541"/>
              <a:gd name="connsiteX45" fmla="*/ 2119497 w 3532661"/>
              <a:gd name="connsiteY45" fmla="*/ 2208810 h 2339541"/>
              <a:gd name="connsiteX46" fmla="*/ 2060120 w 3532661"/>
              <a:gd name="connsiteY46" fmla="*/ 2149434 h 2339541"/>
              <a:gd name="connsiteX47" fmla="*/ 2036370 w 3532661"/>
              <a:gd name="connsiteY47" fmla="*/ 2113808 h 2339541"/>
              <a:gd name="connsiteX48" fmla="*/ 2000744 w 3532661"/>
              <a:gd name="connsiteY48" fmla="*/ 2078182 h 2339541"/>
              <a:gd name="connsiteX49" fmla="*/ 1953243 w 3532661"/>
              <a:gd name="connsiteY49" fmla="*/ 2006930 h 2339541"/>
              <a:gd name="connsiteX50" fmla="*/ 1929492 w 3532661"/>
              <a:gd name="connsiteY50" fmla="*/ 1935678 h 2339541"/>
              <a:gd name="connsiteX51" fmla="*/ 1941367 w 3532661"/>
              <a:gd name="connsiteY51" fmla="*/ 1733797 h 2339541"/>
              <a:gd name="connsiteX52" fmla="*/ 1953243 w 3532661"/>
              <a:gd name="connsiteY52" fmla="*/ 1698171 h 2339541"/>
              <a:gd name="connsiteX53" fmla="*/ 1965118 w 3532661"/>
              <a:gd name="connsiteY53" fmla="*/ 1626919 h 2339541"/>
              <a:gd name="connsiteX54" fmla="*/ 2036370 w 3532661"/>
              <a:gd name="connsiteY54" fmla="*/ 1567543 h 2339541"/>
              <a:gd name="connsiteX55" fmla="*/ 2060120 w 3532661"/>
              <a:gd name="connsiteY55" fmla="*/ 1531917 h 2339541"/>
              <a:gd name="connsiteX56" fmla="*/ 2095746 w 3532661"/>
              <a:gd name="connsiteY56" fmla="*/ 1520042 h 2339541"/>
              <a:gd name="connsiteX57" fmla="*/ 2119497 w 3532661"/>
              <a:gd name="connsiteY57" fmla="*/ 1448790 h 2339541"/>
              <a:gd name="connsiteX58" fmla="*/ 2131372 w 3532661"/>
              <a:gd name="connsiteY58" fmla="*/ 1413164 h 2339541"/>
              <a:gd name="connsiteX59" fmla="*/ 2143248 w 3532661"/>
              <a:gd name="connsiteY59" fmla="*/ 1377538 h 2339541"/>
              <a:gd name="connsiteX60" fmla="*/ 2166998 w 3532661"/>
              <a:gd name="connsiteY60" fmla="*/ 1294410 h 2339541"/>
              <a:gd name="connsiteX61" fmla="*/ 2131372 w 3532661"/>
              <a:gd name="connsiteY61" fmla="*/ 1128156 h 2339541"/>
              <a:gd name="connsiteX62" fmla="*/ 2107622 w 3532661"/>
              <a:gd name="connsiteY62" fmla="*/ 1092530 h 2339541"/>
              <a:gd name="connsiteX63" fmla="*/ 2095746 w 3532661"/>
              <a:gd name="connsiteY63" fmla="*/ 1056904 h 2339541"/>
              <a:gd name="connsiteX64" fmla="*/ 2060120 w 3532661"/>
              <a:gd name="connsiteY64" fmla="*/ 1045029 h 2339541"/>
              <a:gd name="connsiteX65" fmla="*/ 2048245 w 3532661"/>
              <a:gd name="connsiteY65" fmla="*/ 1009403 h 2339541"/>
              <a:gd name="connsiteX66" fmla="*/ 2012619 w 3532661"/>
              <a:gd name="connsiteY66" fmla="*/ 997527 h 2339541"/>
              <a:gd name="connsiteX67" fmla="*/ 1976993 w 3532661"/>
              <a:gd name="connsiteY67" fmla="*/ 973777 h 2339541"/>
              <a:gd name="connsiteX68" fmla="*/ 1870115 w 3532661"/>
              <a:gd name="connsiteY68" fmla="*/ 938151 h 2339541"/>
              <a:gd name="connsiteX69" fmla="*/ 1834489 w 3532661"/>
              <a:gd name="connsiteY69" fmla="*/ 926275 h 2339541"/>
              <a:gd name="connsiteX70" fmla="*/ 1763237 w 3532661"/>
              <a:gd name="connsiteY70" fmla="*/ 878774 h 2339541"/>
              <a:gd name="connsiteX71" fmla="*/ 1691985 w 3532661"/>
              <a:gd name="connsiteY71" fmla="*/ 855023 h 2339541"/>
              <a:gd name="connsiteX72" fmla="*/ 1656359 w 3532661"/>
              <a:gd name="connsiteY72" fmla="*/ 843148 h 2339541"/>
              <a:gd name="connsiteX73" fmla="*/ 1323850 w 3532661"/>
              <a:gd name="connsiteY73" fmla="*/ 831273 h 2339541"/>
              <a:gd name="connsiteX74" fmla="*/ 1145720 w 3532661"/>
              <a:gd name="connsiteY74" fmla="*/ 771896 h 2339541"/>
              <a:gd name="connsiteX75" fmla="*/ 1074469 w 3532661"/>
              <a:gd name="connsiteY75" fmla="*/ 748145 h 2339541"/>
              <a:gd name="connsiteX76" fmla="*/ 1038843 w 3532661"/>
              <a:gd name="connsiteY76" fmla="*/ 736270 h 2339541"/>
              <a:gd name="connsiteX77" fmla="*/ 979466 w 3532661"/>
              <a:gd name="connsiteY77" fmla="*/ 724395 h 2339541"/>
              <a:gd name="connsiteX78" fmla="*/ 943840 w 3532661"/>
              <a:gd name="connsiteY78" fmla="*/ 712519 h 2339541"/>
              <a:gd name="connsiteX79" fmla="*/ 801336 w 3532661"/>
              <a:gd name="connsiteY79" fmla="*/ 688769 h 2339541"/>
              <a:gd name="connsiteX80" fmla="*/ 718209 w 3532661"/>
              <a:gd name="connsiteY80" fmla="*/ 665018 h 2339541"/>
              <a:gd name="connsiteX81" fmla="*/ 670707 w 3532661"/>
              <a:gd name="connsiteY81" fmla="*/ 641268 h 2339541"/>
              <a:gd name="connsiteX82" fmla="*/ 433201 w 3532661"/>
              <a:gd name="connsiteY82" fmla="*/ 629392 h 2339541"/>
              <a:gd name="connsiteX83" fmla="*/ 397575 w 3532661"/>
              <a:gd name="connsiteY83" fmla="*/ 617517 h 2339541"/>
              <a:gd name="connsiteX84" fmla="*/ 302572 w 3532661"/>
              <a:gd name="connsiteY84" fmla="*/ 593766 h 2339541"/>
              <a:gd name="connsiteX85" fmla="*/ 266946 w 3532661"/>
              <a:gd name="connsiteY85" fmla="*/ 581891 h 2339541"/>
              <a:gd name="connsiteX86" fmla="*/ 100692 w 3532661"/>
              <a:gd name="connsiteY86" fmla="*/ 570016 h 2339541"/>
              <a:gd name="connsiteX87" fmla="*/ 5689 w 3532661"/>
              <a:gd name="connsiteY87" fmla="*/ 534390 h 233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532661" h="2339541">
                <a:moveTo>
                  <a:pt x="5689" y="534390"/>
                </a:moveTo>
                <a:cubicBezTo>
                  <a:pt x="-8165" y="510639"/>
                  <a:pt x="6230" y="461518"/>
                  <a:pt x="17565" y="427512"/>
                </a:cubicBezTo>
                <a:cubicBezTo>
                  <a:pt x="26592" y="400432"/>
                  <a:pt x="65066" y="356260"/>
                  <a:pt x="65066" y="356260"/>
                </a:cubicBezTo>
                <a:cubicBezTo>
                  <a:pt x="89780" y="257401"/>
                  <a:pt x="59687" y="355140"/>
                  <a:pt x="100692" y="273132"/>
                </a:cubicBezTo>
                <a:cubicBezTo>
                  <a:pt x="106290" y="261936"/>
                  <a:pt x="103716" y="246358"/>
                  <a:pt x="112567" y="237507"/>
                </a:cubicBezTo>
                <a:cubicBezTo>
                  <a:pt x="132751" y="217323"/>
                  <a:pt x="183819" y="190005"/>
                  <a:pt x="183819" y="190005"/>
                </a:cubicBezTo>
                <a:cubicBezTo>
                  <a:pt x="238264" y="108338"/>
                  <a:pt x="204240" y="127779"/>
                  <a:pt x="266946" y="106878"/>
                </a:cubicBezTo>
                <a:cubicBezTo>
                  <a:pt x="410733" y="11021"/>
                  <a:pt x="309683" y="60673"/>
                  <a:pt x="599456" y="47501"/>
                </a:cubicBezTo>
                <a:cubicBezTo>
                  <a:pt x="699557" y="14135"/>
                  <a:pt x="584463" y="49168"/>
                  <a:pt x="813211" y="23751"/>
                </a:cubicBezTo>
                <a:cubicBezTo>
                  <a:pt x="825652" y="22369"/>
                  <a:pt x="836962" y="15834"/>
                  <a:pt x="848837" y="11875"/>
                </a:cubicBezTo>
                <a:cubicBezTo>
                  <a:pt x="1262051" y="22750"/>
                  <a:pt x="1273547" y="32023"/>
                  <a:pt x="1656359" y="11875"/>
                </a:cubicBezTo>
                <a:cubicBezTo>
                  <a:pt x="1688229" y="10198"/>
                  <a:pt x="1719694" y="3958"/>
                  <a:pt x="1751362" y="0"/>
                </a:cubicBezTo>
                <a:cubicBezTo>
                  <a:pt x="1810739" y="3958"/>
                  <a:pt x="1870279" y="5954"/>
                  <a:pt x="1929492" y="11875"/>
                </a:cubicBezTo>
                <a:cubicBezTo>
                  <a:pt x="1949576" y="13883"/>
                  <a:pt x="1968722" y="22530"/>
                  <a:pt x="1988869" y="23751"/>
                </a:cubicBezTo>
                <a:cubicBezTo>
                  <a:pt x="2099573" y="30460"/>
                  <a:pt x="2210542" y="31668"/>
                  <a:pt x="2321378" y="35626"/>
                </a:cubicBezTo>
                <a:cubicBezTo>
                  <a:pt x="2396588" y="31668"/>
                  <a:pt x="2472004" y="30570"/>
                  <a:pt x="2547009" y="23751"/>
                </a:cubicBezTo>
                <a:cubicBezTo>
                  <a:pt x="2559475" y="22618"/>
                  <a:pt x="2570142" y="12656"/>
                  <a:pt x="2582635" y="11875"/>
                </a:cubicBezTo>
                <a:cubicBezTo>
                  <a:pt x="2697274" y="4710"/>
                  <a:pt x="2812224" y="3958"/>
                  <a:pt x="2927019" y="0"/>
                </a:cubicBezTo>
                <a:cubicBezTo>
                  <a:pt x="3295088" y="16003"/>
                  <a:pt x="3091534" y="-3922"/>
                  <a:pt x="3271404" y="23751"/>
                </a:cubicBezTo>
                <a:cubicBezTo>
                  <a:pt x="3299069" y="28007"/>
                  <a:pt x="3327084" y="30137"/>
                  <a:pt x="3354531" y="35626"/>
                </a:cubicBezTo>
                <a:cubicBezTo>
                  <a:pt x="3386539" y="42028"/>
                  <a:pt x="3449533" y="59377"/>
                  <a:pt x="3449533" y="59377"/>
                </a:cubicBezTo>
                <a:cubicBezTo>
                  <a:pt x="3457450" y="71252"/>
                  <a:pt x="3466901" y="82237"/>
                  <a:pt x="3473284" y="95003"/>
                </a:cubicBezTo>
                <a:cubicBezTo>
                  <a:pt x="3522450" y="193335"/>
                  <a:pt x="3440843" y="64155"/>
                  <a:pt x="3508910" y="166255"/>
                </a:cubicBezTo>
                <a:cubicBezTo>
                  <a:pt x="3504952" y="273133"/>
                  <a:pt x="3503707" y="380145"/>
                  <a:pt x="3497035" y="486888"/>
                </a:cubicBezTo>
                <a:cubicBezTo>
                  <a:pt x="3495776" y="507033"/>
                  <a:pt x="3485159" y="526081"/>
                  <a:pt x="3485159" y="546265"/>
                </a:cubicBezTo>
                <a:cubicBezTo>
                  <a:pt x="3485159" y="756100"/>
                  <a:pt x="3486379" y="966093"/>
                  <a:pt x="3497035" y="1175657"/>
                </a:cubicBezTo>
                <a:cubicBezTo>
                  <a:pt x="3498306" y="1200660"/>
                  <a:pt x="3512868" y="1223158"/>
                  <a:pt x="3520785" y="1246909"/>
                </a:cubicBezTo>
                <a:lnTo>
                  <a:pt x="3532661" y="1282535"/>
                </a:lnTo>
                <a:cubicBezTo>
                  <a:pt x="3528702" y="1369621"/>
                  <a:pt x="3531172" y="1457237"/>
                  <a:pt x="3520785" y="1543792"/>
                </a:cubicBezTo>
                <a:cubicBezTo>
                  <a:pt x="3519085" y="1557963"/>
                  <a:pt x="3503418" y="1566653"/>
                  <a:pt x="3497035" y="1579418"/>
                </a:cubicBezTo>
                <a:cubicBezTo>
                  <a:pt x="3491437" y="1590614"/>
                  <a:pt x="3489118" y="1603169"/>
                  <a:pt x="3485159" y="1615044"/>
                </a:cubicBezTo>
                <a:cubicBezTo>
                  <a:pt x="3481201" y="1690254"/>
                  <a:pt x="3483460" y="1766051"/>
                  <a:pt x="3473284" y="1840675"/>
                </a:cubicBezTo>
                <a:cubicBezTo>
                  <a:pt x="3471356" y="1854817"/>
                  <a:pt x="3455330" y="1863259"/>
                  <a:pt x="3449533" y="1876301"/>
                </a:cubicBezTo>
                <a:cubicBezTo>
                  <a:pt x="3439365" y="1899179"/>
                  <a:pt x="3433700" y="1923802"/>
                  <a:pt x="3425783" y="1947553"/>
                </a:cubicBezTo>
                <a:cubicBezTo>
                  <a:pt x="3417313" y="1972963"/>
                  <a:pt x="3411821" y="1999849"/>
                  <a:pt x="3390157" y="2018805"/>
                </a:cubicBezTo>
                <a:cubicBezTo>
                  <a:pt x="3368675" y="2037602"/>
                  <a:pt x="3318905" y="2066307"/>
                  <a:pt x="3318905" y="2066307"/>
                </a:cubicBezTo>
                <a:cubicBezTo>
                  <a:pt x="3296223" y="2134351"/>
                  <a:pt x="3304473" y="2158204"/>
                  <a:pt x="3223902" y="2185060"/>
                </a:cubicBezTo>
                <a:lnTo>
                  <a:pt x="3152650" y="2208810"/>
                </a:lnTo>
                <a:cubicBezTo>
                  <a:pt x="3128899" y="2224644"/>
                  <a:pt x="3109091" y="2249389"/>
                  <a:pt x="3081398" y="2256312"/>
                </a:cubicBezTo>
                <a:cubicBezTo>
                  <a:pt x="3010538" y="2274027"/>
                  <a:pt x="3049996" y="2265504"/>
                  <a:pt x="2962645" y="2280062"/>
                </a:cubicBezTo>
                <a:cubicBezTo>
                  <a:pt x="2827443" y="2325130"/>
                  <a:pt x="2916385" y="2302343"/>
                  <a:pt x="2689513" y="2315688"/>
                </a:cubicBezTo>
                <a:cubicBezTo>
                  <a:pt x="2562536" y="2358016"/>
                  <a:pt x="2645771" y="2334939"/>
                  <a:pt x="2357004" y="2315688"/>
                </a:cubicBezTo>
                <a:cubicBezTo>
                  <a:pt x="2321178" y="2313300"/>
                  <a:pt x="2294558" y="2302790"/>
                  <a:pt x="2262001" y="2291938"/>
                </a:cubicBezTo>
                <a:lnTo>
                  <a:pt x="2190749" y="2244436"/>
                </a:lnTo>
                <a:cubicBezTo>
                  <a:pt x="2178874" y="2236519"/>
                  <a:pt x="2168663" y="2225200"/>
                  <a:pt x="2155123" y="2220686"/>
                </a:cubicBezTo>
                <a:lnTo>
                  <a:pt x="2119497" y="2208810"/>
                </a:lnTo>
                <a:cubicBezTo>
                  <a:pt x="2056158" y="2113803"/>
                  <a:pt x="2139292" y="2228606"/>
                  <a:pt x="2060120" y="2149434"/>
                </a:cubicBezTo>
                <a:cubicBezTo>
                  <a:pt x="2050028" y="2139342"/>
                  <a:pt x="2045507" y="2124772"/>
                  <a:pt x="2036370" y="2113808"/>
                </a:cubicBezTo>
                <a:cubicBezTo>
                  <a:pt x="2025619" y="2100906"/>
                  <a:pt x="2011055" y="2091439"/>
                  <a:pt x="2000744" y="2078182"/>
                </a:cubicBezTo>
                <a:cubicBezTo>
                  <a:pt x="1983219" y="2055650"/>
                  <a:pt x="1962270" y="2034010"/>
                  <a:pt x="1953243" y="2006930"/>
                </a:cubicBezTo>
                <a:lnTo>
                  <a:pt x="1929492" y="1935678"/>
                </a:lnTo>
                <a:cubicBezTo>
                  <a:pt x="1933450" y="1868384"/>
                  <a:pt x="1934659" y="1800872"/>
                  <a:pt x="1941367" y="1733797"/>
                </a:cubicBezTo>
                <a:cubicBezTo>
                  <a:pt x="1942613" y="1721341"/>
                  <a:pt x="1950527" y="1710391"/>
                  <a:pt x="1953243" y="1698171"/>
                </a:cubicBezTo>
                <a:cubicBezTo>
                  <a:pt x="1958466" y="1674666"/>
                  <a:pt x="1955339" y="1648922"/>
                  <a:pt x="1965118" y="1626919"/>
                </a:cubicBezTo>
                <a:cubicBezTo>
                  <a:pt x="1974742" y="1605265"/>
                  <a:pt x="2017445" y="1580160"/>
                  <a:pt x="2036370" y="1567543"/>
                </a:cubicBezTo>
                <a:cubicBezTo>
                  <a:pt x="2044287" y="1555668"/>
                  <a:pt x="2048975" y="1540833"/>
                  <a:pt x="2060120" y="1531917"/>
                </a:cubicBezTo>
                <a:cubicBezTo>
                  <a:pt x="2069895" y="1524097"/>
                  <a:pt x="2088470" y="1530228"/>
                  <a:pt x="2095746" y="1520042"/>
                </a:cubicBezTo>
                <a:cubicBezTo>
                  <a:pt x="2110298" y="1499670"/>
                  <a:pt x="2111580" y="1472541"/>
                  <a:pt x="2119497" y="1448790"/>
                </a:cubicBezTo>
                <a:lnTo>
                  <a:pt x="2131372" y="1413164"/>
                </a:lnTo>
                <a:cubicBezTo>
                  <a:pt x="2135331" y="1401289"/>
                  <a:pt x="2140212" y="1389682"/>
                  <a:pt x="2143248" y="1377538"/>
                </a:cubicBezTo>
                <a:cubicBezTo>
                  <a:pt x="2158159" y="1317892"/>
                  <a:pt x="2149962" y="1345520"/>
                  <a:pt x="2166998" y="1294410"/>
                </a:cubicBezTo>
                <a:cubicBezTo>
                  <a:pt x="2161973" y="1254207"/>
                  <a:pt x="2157406" y="1167208"/>
                  <a:pt x="2131372" y="1128156"/>
                </a:cubicBezTo>
                <a:cubicBezTo>
                  <a:pt x="2123455" y="1116281"/>
                  <a:pt x="2114005" y="1105295"/>
                  <a:pt x="2107622" y="1092530"/>
                </a:cubicBezTo>
                <a:cubicBezTo>
                  <a:pt x="2102024" y="1081334"/>
                  <a:pt x="2104597" y="1065755"/>
                  <a:pt x="2095746" y="1056904"/>
                </a:cubicBezTo>
                <a:cubicBezTo>
                  <a:pt x="2086895" y="1048053"/>
                  <a:pt x="2071995" y="1048987"/>
                  <a:pt x="2060120" y="1045029"/>
                </a:cubicBezTo>
                <a:cubicBezTo>
                  <a:pt x="2056162" y="1033154"/>
                  <a:pt x="2057096" y="1018254"/>
                  <a:pt x="2048245" y="1009403"/>
                </a:cubicBezTo>
                <a:cubicBezTo>
                  <a:pt x="2039394" y="1000552"/>
                  <a:pt x="2023815" y="1003125"/>
                  <a:pt x="2012619" y="997527"/>
                </a:cubicBezTo>
                <a:cubicBezTo>
                  <a:pt x="1999854" y="991144"/>
                  <a:pt x="1990035" y="979573"/>
                  <a:pt x="1976993" y="973777"/>
                </a:cubicBezTo>
                <a:cubicBezTo>
                  <a:pt x="1976978" y="973770"/>
                  <a:pt x="1887936" y="944091"/>
                  <a:pt x="1870115" y="938151"/>
                </a:cubicBezTo>
                <a:cubicBezTo>
                  <a:pt x="1858240" y="934192"/>
                  <a:pt x="1844904" y="933219"/>
                  <a:pt x="1834489" y="926275"/>
                </a:cubicBezTo>
                <a:cubicBezTo>
                  <a:pt x="1810738" y="910441"/>
                  <a:pt x="1790317" y="887801"/>
                  <a:pt x="1763237" y="878774"/>
                </a:cubicBezTo>
                <a:lnTo>
                  <a:pt x="1691985" y="855023"/>
                </a:lnTo>
                <a:cubicBezTo>
                  <a:pt x="1680110" y="851065"/>
                  <a:pt x="1668869" y="843595"/>
                  <a:pt x="1656359" y="843148"/>
                </a:cubicBezTo>
                <a:lnTo>
                  <a:pt x="1323850" y="831273"/>
                </a:lnTo>
                <a:lnTo>
                  <a:pt x="1145720" y="771896"/>
                </a:lnTo>
                <a:lnTo>
                  <a:pt x="1074469" y="748145"/>
                </a:lnTo>
                <a:cubicBezTo>
                  <a:pt x="1062594" y="744186"/>
                  <a:pt x="1051118" y="738725"/>
                  <a:pt x="1038843" y="736270"/>
                </a:cubicBezTo>
                <a:cubicBezTo>
                  <a:pt x="1019051" y="732312"/>
                  <a:pt x="999048" y="729290"/>
                  <a:pt x="979466" y="724395"/>
                </a:cubicBezTo>
                <a:cubicBezTo>
                  <a:pt x="967322" y="721359"/>
                  <a:pt x="955984" y="715555"/>
                  <a:pt x="943840" y="712519"/>
                </a:cubicBezTo>
                <a:cubicBezTo>
                  <a:pt x="878210" y="696111"/>
                  <a:pt x="875054" y="702172"/>
                  <a:pt x="801336" y="688769"/>
                </a:cubicBezTo>
                <a:cubicBezTo>
                  <a:pt x="783885" y="685596"/>
                  <a:pt x="736956" y="673053"/>
                  <a:pt x="718209" y="665018"/>
                </a:cubicBezTo>
                <a:cubicBezTo>
                  <a:pt x="701938" y="658045"/>
                  <a:pt x="688273" y="643464"/>
                  <a:pt x="670707" y="641268"/>
                </a:cubicBezTo>
                <a:cubicBezTo>
                  <a:pt x="592052" y="631436"/>
                  <a:pt x="512370" y="633351"/>
                  <a:pt x="433201" y="629392"/>
                </a:cubicBezTo>
                <a:cubicBezTo>
                  <a:pt x="421326" y="625434"/>
                  <a:pt x="409652" y="620811"/>
                  <a:pt x="397575" y="617517"/>
                </a:cubicBezTo>
                <a:cubicBezTo>
                  <a:pt x="366083" y="608928"/>
                  <a:pt x="333539" y="604088"/>
                  <a:pt x="302572" y="593766"/>
                </a:cubicBezTo>
                <a:cubicBezTo>
                  <a:pt x="290697" y="589808"/>
                  <a:pt x="279378" y="583354"/>
                  <a:pt x="266946" y="581891"/>
                </a:cubicBezTo>
                <a:cubicBezTo>
                  <a:pt x="211767" y="575400"/>
                  <a:pt x="156110" y="573974"/>
                  <a:pt x="100692" y="570016"/>
                </a:cubicBezTo>
                <a:cubicBezTo>
                  <a:pt x="54445" y="554599"/>
                  <a:pt x="19543" y="558141"/>
                  <a:pt x="5689" y="5343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82314" tIns="41157" rIns="82314" bIns="41157" numCol="1" rtlCol="0" anchor="t" anchorCtr="0" compatLnSpc="1">
            <a:prstTxWarp prst="textNoShape">
              <a:avLst/>
            </a:prstTxWarp>
          </a:bodyPr>
          <a:lstStyle/>
          <a:p>
            <a:pPr defTabSz="824572"/>
            <a:endParaRPr lang="en-GB" sz="2200">
              <a:latin typeface="Times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GEANTPlus</a:t>
            </a:r>
            <a:r>
              <a:rPr lang="en-GB" dirty="0" smtClean="0"/>
              <a:t> – Lot 2</a:t>
            </a:r>
            <a:br>
              <a:rPr lang="en-GB" dirty="0" smtClean="0"/>
            </a:br>
            <a:r>
              <a:rPr lang="en-GB" dirty="0" smtClean="0"/>
              <a:t>Migration Stages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5307224" y="4139041"/>
            <a:ext cx="1037435" cy="323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Vienna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813938" y="5470820"/>
            <a:ext cx="1036005" cy="3244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Zagreb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813938" y="4855062"/>
            <a:ext cx="1036005" cy="3244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Budapest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277005" y="5907388"/>
            <a:ext cx="1037435" cy="323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Madrid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257474" y="5470820"/>
            <a:ext cx="1037435" cy="3244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Ljubljana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70133" y="3228399"/>
            <a:ext cx="1037435" cy="3244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b="1" dirty="0">
                <a:solidFill>
                  <a:srgbClr val="FF0000"/>
                </a:solidFill>
                <a:latin typeface="+mn-lt"/>
              </a:rPr>
              <a:t>MANLAN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48402" y="4702104"/>
            <a:ext cx="1037435" cy="323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Lisbon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563648" y="6005493"/>
            <a:ext cx="1036006" cy="3244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Athens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539079" y="1304253"/>
            <a:ext cx="1036006" cy="32446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Tallinn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891973" y="1299523"/>
            <a:ext cx="1036006" cy="32446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Riga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91973" y="2501355"/>
            <a:ext cx="1036006" cy="32446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Kaunas</a:t>
            </a:r>
          </a:p>
        </p:txBody>
      </p:sp>
      <p:cxnSp>
        <p:nvCxnSpPr>
          <p:cNvPr id="3" name="Elbow Connector 2"/>
          <p:cNvCxnSpPr/>
          <p:nvPr/>
        </p:nvCxnSpPr>
        <p:spPr bwMode="auto">
          <a:xfrm rot="16200000" flipH="1">
            <a:off x="686597" y="1739234"/>
            <a:ext cx="672113" cy="55059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Elbow Connector 16"/>
          <p:cNvCxnSpPr>
            <a:endCxn id="25" idx="0"/>
          </p:cNvCxnSpPr>
          <p:nvPr/>
        </p:nvCxnSpPr>
        <p:spPr bwMode="auto">
          <a:xfrm rot="5400000">
            <a:off x="800555" y="2731001"/>
            <a:ext cx="685694" cy="309101"/>
          </a:xfrm>
          <a:prstGeom prst="bentConnector3">
            <a:avLst>
              <a:gd name="adj1" fmla="val -1457"/>
            </a:avLst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Elbow Connector 34"/>
          <p:cNvCxnSpPr/>
          <p:nvPr/>
        </p:nvCxnSpPr>
        <p:spPr bwMode="auto">
          <a:xfrm rot="16200000" flipH="1">
            <a:off x="589630" y="1747739"/>
            <a:ext cx="781816" cy="679811"/>
          </a:xfrm>
          <a:prstGeom prst="bentConnector3">
            <a:avLst>
              <a:gd name="adj1" fmla="val 95131"/>
            </a:avLst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Elbow Connector 35"/>
          <p:cNvCxnSpPr/>
          <p:nvPr/>
        </p:nvCxnSpPr>
        <p:spPr bwMode="auto">
          <a:xfrm rot="16200000" flipH="1">
            <a:off x="785880" y="1796818"/>
            <a:ext cx="546593" cy="413417"/>
          </a:xfrm>
          <a:prstGeom prst="bentConnector3">
            <a:avLst>
              <a:gd name="adj1" fmla="val 96948"/>
            </a:avLst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50" name="Elbow Connector 14349"/>
          <p:cNvCxnSpPr>
            <a:stCxn id="25" idx="2"/>
            <a:endCxn id="7" idx="1"/>
          </p:cNvCxnSpPr>
          <p:nvPr/>
        </p:nvCxnSpPr>
        <p:spPr bwMode="auto">
          <a:xfrm rot="16200000" flipH="1">
            <a:off x="854764" y="3686947"/>
            <a:ext cx="556330" cy="28815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52" name="Straight Connector 14351"/>
          <p:cNvCxnSpPr/>
          <p:nvPr/>
        </p:nvCxnSpPr>
        <p:spPr bwMode="auto">
          <a:xfrm>
            <a:off x="1674757" y="2578146"/>
            <a:ext cx="0" cy="13905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1811938" y="2557117"/>
            <a:ext cx="0" cy="13905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54" name="Elbow Connector 14353"/>
          <p:cNvCxnSpPr>
            <a:endCxn id="23" idx="1"/>
          </p:cNvCxnSpPr>
          <p:nvPr/>
        </p:nvCxnSpPr>
        <p:spPr bwMode="auto">
          <a:xfrm>
            <a:off x="1979307" y="2557117"/>
            <a:ext cx="572051" cy="446974"/>
          </a:xfrm>
          <a:prstGeom prst="bentConnector3">
            <a:avLst>
              <a:gd name="adj1" fmla="val -453"/>
            </a:avLst>
          </a:prstGeom>
          <a:solidFill>
            <a:schemeClr val="accent1"/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57" name="Straight Connector 14356"/>
          <p:cNvCxnSpPr/>
          <p:nvPr/>
        </p:nvCxnSpPr>
        <p:spPr bwMode="auto">
          <a:xfrm>
            <a:off x="2335386" y="2326818"/>
            <a:ext cx="14979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2329034" y="2456486"/>
            <a:ext cx="14979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59" name="Elbow Connector 14358"/>
          <p:cNvCxnSpPr/>
          <p:nvPr/>
        </p:nvCxnSpPr>
        <p:spPr bwMode="auto">
          <a:xfrm flipV="1">
            <a:off x="3340470" y="2578145"/>
            <a:ext cx="763933" cy="425946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61" name="Elbow Connector 14360"/>
          <p:cNvCxnSpPr>
            <a:stCxn id="11" idx="0"/>
            <a:endCxn id="14" idx="1"/>
          </p:cNvCxnSpPr>
          <p:nvPr/>
        </p:nvCxnSpPr>
        <p:spPr bwMode="auto">
          <a:xfrm rot="5400000" flipH="1" flipV="1">
            <a:off x="4654268" y="1537312"/>
            <a:ext cx="413400" cy="101934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63" name="Elbow Connector 14362"/>
          <p:cNvCxnSpPr>
            <a:stCxn id="14" idx="0"/>
            <a:endCxn id="29" idx="1"/>
          </p:cNvCxnSpPr>
          <p:nvPr/>
        </p:nvCxnSpPr>
        <p:spPr bwMode="auto">
          <a:xfrm rot="5400000" flipH="1" flipV="1">
            <a:off x="6140587" y="1279560"/>
            <a:ext cx="211567" cy="585417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9" idx="3"/>
            <a:endCxn id="30" idx="1"/>
          </p:cNvCxnSpPr>
          <p:nvPr/>
        </p:nvCxnSpPr>
        <p:spPr bwMode="auto">
          <a:xfrm flipV="1">
            <a:off x="7575085" y="1461753"/>
            <a:ext cx="316888" cy="473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30" idx="2"/>
            <a:endCxn id="31" idx="0"/>
          </p:cNvCxnSpPr>
          <p:nvPr/>
        </p:nvCxnSpPr>
        <p:spPr bwMode="auto">
          <a:xfrm>
            <a:off x="8409976" y="1623984"/>
            <a:ext cx="0" cy="87737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5953661" y="2002514"/>
            <a:ext cx="757310" cy="1506136"/>
            <a:chOff x="6614146" y="2224088"/>
            <a:chExt cx="841324" cy="1672787"/>
          </a:xfrm>
        </p:grpSpPr>
        <p:cxnSp>
          <p:nvCxnSpPr>
            <p:cNvPr id="39" name="Elbow Connector 38"/>
            <p:cNvCxnSpPr/>
            <p:nvPr/>
          </p:nvCxnSpPr>
          <p:spPr bwMode="auto">
            <a:xfrm rot="16200000" flipH="1">
              <a:off x="6854479" y="1983755"/>
              <a:ext cx="216642" cy="697308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Elbow Connector 43"/>
            <p:cNvCxnSpPr/>
            <p:nvPr/>
          </p:nvCxnSpPr>
          <p:spPr bwMode="auto">
            <a:xfrm rot="10800000" flipV="1">
              <a:off x="6632039" y="2548433"/>
              <a:ext cx="823431" cy="1348442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8" name="Straight Connector 47"/>
          <p:cNvCxnSpPr/>
          <p:nvPr/>
        </p:nvCxnSpPr>
        <p:spPr bwMode="auto">
          <a:xfrm>
            <a:off x="5738711" y="2002513"/>
            <a:ext cx="0" cy="15061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Elbow Connector 49"/>
          <p:cNvCxnSpPr>
            <a:stCxn id="31" idx="2"/>
            <a:endCxn id="32" idx="3"/>
          </p:cNvCxnSpPr>
          <p:nvPr/>
        </p:nvCxnSpPr>
        <p:spPr bwMode="auto">
          <a:xfrm rot="5400000">
            <a:off x="8047579" y="2693914"/>
            <a:ext cx="230495" cy="494302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Elbow Connector 52"/>
          <p:cNvCxnSpPr/>
          <p:nvPr/>
        </p:nvCxnSpPr>
        <p:spPr bwMode="auto">
          <a:xfrm rot="10800000" flipV="1">
            <a:off x="6127615" y="2975158"/>
            <a:ext cx="972260" cy="533489"/>
          </a:xfrm>
          <a:prstGeom prst="bentConnector3">
            <a:avLst>
              <a:gd name="adj1" fmla="val 100574"/>
            </a:avLst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Elbow Connector 93"/>
          <p:cNvCxnSpPr/>
          <p:nvPr/>
        </p:nvCxnSpPr>
        <p:spPr bwMode="auto">
          <a:xfrm rot="10800000" flipV="1">
            <a:off x="6264797" y="3112375"/>
            <a:ext cx="972260" cy="533489"/>
          </a:xfrm>
          <a:prstGeom prst="bentConnector3">
            <a:avLst>
              <a:gd name="adj1" fmla="val 100574"/>
            </a:avLst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6344658" y="3558668"/>
            <a:ext cx="53500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6370414" y="3753171"/>
            <a:ext cx="53500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Elbow Connector 64"/>
          <p:cNvCxnSpPr>
            <a:stCxn id="15" idx="3"/>
            <a:endCxn id="16" idx="0"/>
          </p:cNvCxnSpPr>
          <p:nvPr/>
        </p:nvCxnSpPr>
        <p:spPr bwMode="auto">
          <a:xfrm>
            <a:off x="7895323" y="3655775"/>
            <a:ext cx="436618" cy="483266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Elbow Connector 111"/>
          <p:cNvCxnSpPr/>
          <p:nvPr/>
        </p:nvCxnSpPr>
        <p:spPr bwMode="auto">
          <a:xfrm>
            <a:off x="7877684" y="3774383"/>
            <a:ext cx="320460" cy="497461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16" idx="2"/>
            <a:endCxn id="13" idx="0"/>
          </p:cNvCxnSpPr>
          <p:nvPr/>
        </p:nvCxnSpPr>
        <p:spPr bwMode="auto">
          <a:xfrm>
            <a:off x="8331941" y="4462074"/>
            <a:ext cx="0" cy="3929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13" idx="2"/>
            <a:endCxn id="12" idx="0"/>
          </p:cNvCxnSpPr>
          <p:nvPr/>
        </p:nvCxnSpPr>
        <p:spPr bwMode="auto">
          <a:xfrm>
            <a:off x="8331941" y="5179523"/>
            <a:ext cx="0" cy="2912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12" idx="1"/>
            <a:endCxn id="21" idx="3"/>
          </p:cNvCxnSpPr>
          <p:nvPr/>
        </p:nvCxnSpPr>
        <p:spPr bwMode="auto">
          <a:xfrm flipH="1">
            <a:off x="7294909" y="5633050"/>
            <a:ext cx="51902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Elbow Connector 85"/>
          <p:cNvCxnSpPr>
            <a:stCxn id="10" idx="2"/>
            <a:endCxn id="21" idx="1"/>
          </p:cNvCxnSpPr>
          <p:nvPr/>
        </p:nvCxnSpPr>
        <p:spPr bwMode="auto">
          <a:xfrm rot="16200000" flipH="1">
            <a:off x="5456219" y="4831795"/>
            <a:ext cx="1170978" cy="431533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stCxn id="9" idx="1"/>
            <a:endCxn id="24" idx="3"/>
          </p:cNvCxnSpPr>
          <p:nvPr/>
        </p:nvCxnSpPr>
        <p:spPr bwMode="auto">
          <a:xfrm flipH="1">
            <a:off x="3718090" y="3655774"/>
            <a:ext cx="160332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Elbow Connector 91"/>
          <p:cNvCxnSpPr/>
          <p:nvPr/>
        </p:nvCxnSpPr>
        <p:spPr bwMode="auto">
          <a:xfrm rot="16200000" flipH="1">
            <a:off x="4631835" y="2564886"/>
            <a:ext cx="955972" cy="998511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Elbow Connector 130"/>
          <p:cNvCxnSpPr/>
          <p:nvPr/>
        </p:nvCxnSpPr>
        <p:spPr bwMode="auto">
          <a:xfrm rot="16200000" flipH="1">
            <a:off x="4541609" y="2531286"/>
            <a:ext cx="1045357" cy="108957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Elbow Connector 132"/>
          <p:cNvCxnSpPr/>
          <p:nvPr/>
        </p:nvCxnSpPr>
        <p:spPr bwMode="auto">
          <a:xfrm rot="16200000" flipH="1">
            <a:off x="4723745" y="2426366"/>
            <a:ext cx="1045357" cy="108957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Elbow Connector 97"/>
          <p:cNvCxnSpPr/>
          <p:nvPr/>
        </p:nvCxnSpPr>
        <p:spPr bwMode="auto">
          <a:xfrm rot="5400000" flipH="1" flipV="1">
            <a:off x="4552164" y="3308091"/>
            <a:ext cx="369707" cy="116879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Elbow Connector 135"/>
          <p:cNvCxnSpPr/>
          <p:nvPr/>
        </p:nvCxnSpPr>
        <p:spPr bwMode="auto">
          <a:xfrm rot="5400000" flipH="1" flipV="1">
            <a:off x="4645374" y="3372926"/>
            <a:ext cx="369707" cy="116879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Elbow Connector 99"/>
          <p:cNvCxnSpPr>
            <a:stCxn id="19" idx="3"/>
          </p:cNvCxnSpPr>
          <p:nvPr/>
        </p:nvCxnSpPr>
        <p:spPr bwMode="auto">
          <a:xfrm flipV="1">
            <a:off x="5219101" y="4447878"/>
            <a:ext cx="249847" cy="1217757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Elbow Connector 103"/>
          <p:cNvCxnSpPr>
            <a:stCxn id="19" idx="2"/>
            <a:endCxn id="27" idx="1"/>
          </p:cNvCxnSpPr>
          <p:nvPr/>
        </p:nvCxnSpPr>
        <p:spPr bwMode="auto">
          <a:xfrm rot="5400000">
            <a:off x="4462446" y="5929070"/>
            <a:ext cx="339858" cy="137451"/>
          </a:xfrm>
          <a:prstGeom prst="bentConnector4">
            <a:avLst>
              <a:gd name="adj1" fmla="val 26133"/>
              <a:gd name="adj2" fmla="val 249706"/>
            </a:avLst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Elbow Connector 106"/>
          <p:cNvCxnSpPr>
            <a:stCxn id="8" idx="2"/>
            <a:endCxn id="18" idx="3"/>
          </p:cNvCxnSpPr>
          <p:nvPr/>
        </p:nvCxnSpPr>
        <p:spPr bwMode="auto">
          <a:xfrm rot="5400000">
            <a:off x="2219766" y="4365380"/>
            <a:ext cx="1798199" cy="1608851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>
            <a:stCxn id="7" idx="2"/>
            <a:endCxn id="18" idx="0"/>
          </p:cNvCxnSpPr>
          <p:nvPr/>
        </p:nvCxnSpPr>
        <p:spPr bwMode="auto">
          <a:xfrm>
            <a:off x="1795723" y="4270705"/>
            <a:ext cx="0" cy="16366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Elbow Connector 112"/>
          <p:cNvCxnSpPr>
            <a:stCxn id="18" idx="1"/>
            <a:endCxn id="26" idx="2"/>
          </p:cNvCxnSpPr>
          <p:nvPr/>
        </p:nvCxnSpPr>
        <p:spPr bwMode="auto">
          <a:xfrm rot="10800000">
            <a:off x="967119" y="5025137"/>
            <a:ext cx="309886" cy="104376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Elbow Connector 114"/>
          <p:cNvCxnSpPr/>
          <p:nvPr/>
        </p:nvCxnSpPr>
        <p:spPr bwMode="auto">
          <a:xfrm>
            <a:off x="4442365" y="4174314"/>
            <a:ext cx="194988" cy="139421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Elbow Connector 150"/>
          <p:cNvCxnSpPr/>
          <p:nvPr/>
        </p:nvCxnSpPr>
        <p:spPr bwMode="auto">
          <a:xfrm rot="16200000" flipH="1">
            <a:off x="3885215" y="4634492"/>
            <a:ext cx="1426353" cy="312053"/>
          </a:xfrm>
          <a:prstGeom prst="bentConnector3">
            <a:avLst>
              <a:gd name="adj1" fmla="val 525"/>
            </a:avLst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Elbow Connector 118"/>
          <p:cNvCxnSpPr>
            <a:stCxn id="24" idx="1"/>
          </p:cNvCxnSpPr>
          <p:nvPr/>
        </p:nvCxnSpPr>
        <p:spPr bwMode="auto">
          <a:xfrm rot="10800000" flipV="1">
            <a:off x="1979308" y="3655774"/>
            <a:ext cx="595703" cy="312927"/>
          </a:xfrm>
          <a:prstGeom prst="bentConnector3">
            <a:avLst>
              <a:gd name="adj1" fmla="val 102038"/>
            </a:avLst>
          </a:prstGeom>
          <a:solidFill>
            <a:schemeClr val="accent1"/>
          </a:solidFill>
          <a:ln w="254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2314440" y="4012507"/>
            <a:ext cx="115566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/>
          <p:nvPr/>
        </p:nvCxnSpPr>
        <p:spPr bwMode="auto">
          <a:xfrm>
            <a:off x="2303393" y="4142176"/>
            <a:ext cx="115566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Elbow Connector 159"/>
          <p:cNvCxnSpPr/>
          <p:nvPr/>
        </p:nvCxnSpPr>
        <p:spPr bwMode="auto">
          <a:xfrm rot="5400000" flipH="1" flipV="1">
            <a:off x="4745337" y="1634842"/>
            <a:ext cx="413400" cy="101934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1277005" y="2253684"/>
            <a:ext cx="1037435" cy="3244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London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28636" y="1419341"/>
            <a:ext cx="1037435" cy="3244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Dublin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77005" y="3947674"/>
            <a:ext cx="1037435" cy="323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Paris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05288" y="3947674"/>
            <a:ext cx="1036006" cy="323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Geneva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21415" y="3493544"/>
            <a:ext cx="1037435" cy="3244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Frankfurt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370640" y="1678052"/>
            <a:ext cx="1166042" cy="32446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Copenhagen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859319" y="3493544"/>
            <a:ext cx="1036005" cy="3244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Prague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813938" y="4139041"/>
            <a:ext cx="1036005" cy="323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Bratislava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183096" y="5503404"/>
            <a:ext cx="1036006" cy="3244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Milan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551358" y="2842575"/>
            <a:ext cx="1036006" cy="323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Brussels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575009" y="3493707"/>
            <a:ext cx="1143080" cy="32413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Luxembourg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581337" y="2132315"/>
            <a:ext cx="1037435" cy="324461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Moscow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879668" y="2894081"/>
            <a:ext cx="1036006" cy="32446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Poznan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833294" y="2253684"/>
            <a:ext cx="1036006" cy="32446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Amsterdam</a:t>
            </a:r>
          </a:p>
        </p:txBody>
      </p:sp>
      <p:cxnSp>
        <p:nvCxnSpPr>
          <p:cNvPr id="124" name="Straight Connector 123"/>
          <p:cNvCxnSpPr/>
          <p:nvPr/>
        </p:nvCxnSpPr>
        <p:spPr bwMode="auto">
          <a:xfrm>
            <a:off x="6344658" y="4239768"/>
            <a:ext cx="14692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>
            <a:off x="6343586" y="4369437"/>
            <a:ext cx="14692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Freeform 129"/>
          <p:cNvSpPr/>
          <p:nvPr/>
        </p:nvSpPr>
        <p:spPr bwMode="auto">
          <a:xfrm>
            <a:off x="7129871" y="3603287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14" tIns="41157" rIns="82314" bIns="41157" numCol="1" rtlCol="0" anchor="t" anchorCtr="0" compatLnSpc="1">
            <a:prstTxWarp prst="textNoShape">
              <a:avLst/>
            </a:prstTxWarp>
          </a:bodyPr>
          <a:lstStyle/>
          <a:p>
            <a:pPr defTabSz="824572"/>
            <a:endParaRPr lang="en-GB" sz="2200">
              <a:latin typeface="Times"/>
            </a:endParaRPr>
          </a:p>
        </p:txBody>
      </p:sp>
      <p:sp>
        <p:nvSpPr>
          <p:cNvPr id="132" name="Freeform 131"/>
          <p:cNvSpPr/>
          <p:nvPr/>
        </p:nvSpPr>
        <p:spPr bwMode="auto">
          <a:xfrm>
            <a:off x="7129871" y="3493834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14" tIns="41157" rIns="82314" bIns="41157" numCol="1" rtlCol="0" anchor="t" anchorCtr="0" compatLnSpc="1">
            <a:prstTxWarp prst="textNoShape">
              <a:avLst/>
            </a:prstTxWarp>
          </a:bodyPr>
          <a:lstStyle/>
          <a:p>
            <a:pPr defTabSz="824572"/>
            <a:endParaRPr lang="en-GB" sz="2200">
              <a:latin typeface="Times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2302522" y="4757109"/>
            <a:ext cx="973131" cy="333037"/>
          </a:xfrm>
          <a:prstGeom prst="rect">
            <a:avLst/>
          </a:prstGeom>
          <a:noFill/>
        </p:spPr>
        <p:txBody>
          <a:bodyPr lIns="82314" tIns="41157" rIns="82314" bIns="41157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Stage 3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6354119" y="4692099"/>
            <a:ext cx="973131" cy="333037"/>
          </a:xfrm>
          <a:prstGeom prst="rect">
            <a:avLst/>
          </a:prstGeom>
          <a:noFill/>
        </p:spPr>
        <p:txBody>
          <a:bodyPr lIns="82314" tIns="41157" rIns="82314" bIns="41157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Stage 2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7377320" y="1696736"/>
            <a:ext cx="973131" cy="333037"/>
          </a:xfrm>
          <a:prstGeom prst="rect">
            <a:avLst/>
          </a:prstGeom>
          <a:noFill/>
        </p:spPr>
        <p:txBody>
          <a:bodyPr lIns="82314" tIns="41157" rIns="82314" bIns="41157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Stage 1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3235871" y="1835994"/>
            <a:ext cx="973131" cy="333037"/>
          </a:xfrm>
          <a:prstGeom prst="rect">
            <a:avLst/>
          </a:prstGeom>
          <a:noFill/>
        </p:spPr>
        <p:txBody>
          <a:bodyPr lIns="82314" tIns="41157" rIns="82314" bIns="41157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Stage 4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4388237" y="5957534"/>
            <a:ext cx="130036" cy="20005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300" dirty="0">
                <a:latin typeface="+mn-lt"/>
              </a:rPr>
              <a:t>2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6536682" y="1299522"/>
            <a:ext cx="1036006" cy="324462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Tallinn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7897443" y="1299523"/>
            <a:ext cx="1036006" cy="324462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Riga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7897443" y="2501355"/>
            <a:ext cx="1036006" cy="324462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Kaunas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5302935" y="4142176"/>
            <a:ext cx="1037435" cy="323032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Vienna</a:t>
            </a:r>
          </a:p>
        </p:txBody>
      </p:sp>
      <p:sp>
        <p:nvSpPr>
          <p:cNvPr id="138" name="Rectangle 137"/>
          <p:cNvSpPr/>
          <p:nvPr/>
        </p:nvSpPr>
        <p:spPr bwMode="auto">
          <a:xfrm>
            <a:off x="7809649" y="5473955"/>
            <a:ext cx="1036005" cy="324461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Zagreb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7809649" y="4858197"/>
            <a:ext cx="1036005" cy="324461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Budapest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6253185" y="5473955"/>
            <a:ext cx="1037435" cy="324461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Ljubljana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4559359" y="6008628"/>
            <a:ext cx="1036006" cy="324461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Athens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2575308" y="3493707"/>
            <a:ext cx="1143080" cy="324135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Luxembourg</a:t>
            </a:r>
          </a:p>
        </p:txBody>
      </p:sp>
      <p:sp>
        <p:nvSpPr>
          <p:cNvPr id="185" name="Rectangle 184"/>
          <p:cNvSpPr/>
          <p:nvPr/>
        </p:nvSpPr>
        <p:spPr bwMode="auto">
          <a:xfrm>
            <a:off x="447184" y="4702105"/>
            <a:ext cx="1037435" cy="323032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Lisbon</a:t>
            </a:r>
          </a:p>
        </p:txBody>
      </p:sp>
      <p:sp>
        <p:nvSpPr>
          <p:cNvPr id="199" name="Rectangle 198"/>
          <p:cNvSpPr/>
          <p:nvPr/>
        </p:nvSpPr>
        <p:spPr bwMode="auto">
          <a:xfrm>
            <a:off x="1277005" y="5907388"/>
            <a:ext cx="1037435" cy="323032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Madrid</a:t>
            </a:r>
          </a:p>
        </p:txBody>
      </p:sp>
      <p:grpSp>
        <p:nvGrpSpPr>
          <p:cNvPr id="200" name="Group 199"/>
          <p:cNvGrpSpPr/>
          <p:nvPr/>
        </p:nvGrpSpPr>
        <p:grpSpPr>
          <a:xfrm>
            <a:off x="5837416" y="4462072"/>
            <a:ext cx="1987997" cy="1170978"/>
            <a:chOff x="6472257" y="4955793"/>
            <a:chExt cx="2208540" cy="1300544"/>
          </a:xfrm>
        </p:grpSpPr>
        <p:cxnSp>
          <p:nvCxnSpPr>
            <p:cNvPr id="201" name="Straight Connector 200"/>
            <p:cNvCxnSpPr/>
            <p:nvPr/>
          </p:nvCxnSpPr>
          <p:spPr bwMode="auto">
            <a:xfrm flipH="1">
              <a:off x="8104188" y="6256337"/>
              <a:ext cx="576609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Elbow Connector 201"/>
            <p:cNvCxnSpPr/>
            <p:nvPr/>
          </p:nvCxnSpPr>
          <p:spPr bwMode="auto">
            <a:xfrm rot="16200000" flipH="1">
              <a:off x="6061688" y="5366362"/>
              <a:ext cx="1300544" cy="479406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3" name="Group 202"/>
          <p:cNvGrpSpPr/>
          <p:nvPr/>
        </p:nvGrpSpPr>
        <p:grpSpPr>
          <a:xfrm>
            <a:off x="6352545" y="3663733"/>
            <a:ext cx="1988355" cy="1815046"/>
            <a:chOff x="7047328" y="4060279"/>
            <a:chExt cx="2208938" cy="2015877"/>
          </a:xfrm>
        </p:grpSpPr>
        <p:cxnSp>
          <p:nvCxnSpPr>
            <p:cNvPr id="209" name="Elbow Connector 208"/>
            <p:cNvCxnSpPr/>
            <p:nvPr/>
          </p:nvCxnSpPr>
          <p:spPr bwMode="auto">
            <a:xfrm>
              <a:off x="8771211" y="4060279"/>
              <a:ext cx="485055" cy="536739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Elbow Connector 209"/>
            <p:cNvCxnSpPr/>
            <p:nvPr/>
          </p:nvCxnSpPr>
          <p:spPr bwMode="auto">
            <a:xfrm>
              <a:off x="8751614" y="4192012"/>
              <a:ext cx="356011" cy="552504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/>
            <p:cNvCxnSpPr/>
            <p:nvPr/>
          </p:nvCxnSpPr>
          <p:spPr bwMode="auto">
            <a:xfrm>
              <a:off x="9256266" y="4955793"/>
              <a:ext cx="0" cy="43647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Straight Connector 211"/>
            <p:cNvCxnSpPr/>
            <p:nvPr/>
          </p:nvCxnSpPr>
          <p:spPr bwMode="auto">
            <a:xfrm>
              <a:off x="9256266" y="5752628"/>
              <a:ext cx="0" cy="3235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 bwMode="auto">
            <a:xfrm>
              <a:off x="7048519" y="4708891"/>
              <a:ext cx="163227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 bwMode="auto">
            <a:xfrm>
              <a:off x="7047328" y="4852907"/>
              <a:ext cx="163227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3" name="Rectangle 142"/>
          <p:cNvSpPr/>
          <p:nvPr/>
        </p:nvSpPr>
        <p:spPr bwMode="auto">
          <a:xfrm>
            <a:off x="7809649" y="4142176"/>
            <a:ext cx="1036005" cy="323032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Bratislava</a:t>
            </a:r>
          </a:p>
        </p:txBody>
      </p:sp>
      <p:cxnSp>
        <p:nvCxnSpPr>
          <p:cNvPr id="215" name="Elbow Connector 214"/>
          <p:cNvCxnSpPr/>
          <p:nvPr/>
        </p:nvCxnSpPr>
        <p:spPr bwMode="auto">
          <a:xfrm rot="10800000">
            <a:off x="957247" y="5010962"/>
            <a:ext cx="309886" cy="104376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0" name="Group 219"/>
          <p:cNvGrpSpPr/>
          <p:nvPr/>
        </p:nvGrpSpPr>
        <p:grpSpPr>
          <a:xfrm>
            <a:off x="4575425" y="4446602"/>
            <a:ext cx="905299" cy="1719846"/>
            <a:chOff x="5069929" y="4940027"/>
            <a:chExt cx="1005731" cy="1910144"/>
          </a:xfrm>
        </p:grpSpPr>
        <p:cxnSp>
          <p:nvCxnSpPr>
            <p:cNvPr id="221" name="Elbow Connector 220"/>
            <p:cNvCxnSpPr/>
            <p:nvPr/>
          </p:nvCxnSpPr>
          <p:spPr bwMode="auto">
            <a:xfrm flipV="1">
              <a:off x="5798096" y="4940027"/>
              <a:ext cx="277564" cy="135250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Elbow Connector 221"/>
            <p:cNvCxnSpPr/>
            <p:nvPr/>
          </p:nvCxnSpPr>
          <p:spPr bwMode="auto">
            <a:xfrm rot="5400000">
              <a:off x="4957547" y="6585090"/>
              <a:ext cx="377463" cy="152699"/>
            </a:xfrm>
            <a:prstGeom prst="bentConnector4">
              <a:avLst>
                <a:gd name="adj1" fmla="val 26133"/>
                <a:gd name="adj2" fmla="val 249706"/>
              </a:avLst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3" name="Group 222"/>
          <p:cNvGrpSpPr/>
          <p:nvPr/>
        </p:nvGrpSpPr>
        <p:grpSpPr>
          <a:xfrm>
            <a:off x="2314439" y="4077342"/>
            <a:ext cx="2439978" cy="1991563"/>
            <a:chOff x="2571198" y="4528492"/>
            <a:chExt cx="2710663" cy="2211926"/>
          </a:xfrm>
        </p:grpSpPr>
        <p:cxnSp>
          <p:nvCxnSpPr>
            <p:cNvPr id="224" name="Elbow Connector 223"/>
            <p:cNvCxnSpPr/>
            <p:nvPr/>
          </p:nvCxnSpPr>
          <p:spPr bwMode="auto">
            <a:xfrm rot="5400000">
              <a:off x="2466282" y="4848168"/>
              <a:ext cx="1997166" cy="1787333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Elbow Connector 224"/>
            <p:cNvCxnSpPr/>
            <p:nvPr/>
          </p:nvCxnSpPr>
          <p:spPr bwMode="auto">
            <a:xfrm>
              <a:off x="4935190" y="4636194"/>
              <a:ext cx="216619" cy="1548482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Elbow Connector 225"/>
            <p:cNvCxnSpPr/>
            <p:nvPr/>
          </p:nvCxnSpPr>
          <p:spPr bwMode="auto">
            <a:xfrm rot="16200000" flipH="1">
              <a:off x="4316438" y="5147244"/>
              <a:ext cx="1584176" cy="346671"/>
            </a:xfrm>
            <a:prstGeom prst="bentConnector3">
              <a:avLst>
                <a:gd name="adj1" fmla="val 525"/>
              </a:avLst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Rectangle 143"/>
          <p:cNvSpPr/>
          <p:nvPr/>
        </p:nvSpPr>
        <p:spPr bwMode="auto">
          <a:xfrm>
            <a:off x="4178806" y="5506540"/>
            <a:ext cx="1036006" cy="324461"/>
          </a:xfrm>
          <a:prstGeom prst="rect">
            <a:avLst/>
          </a:prstGeom>
          <a:solidFill>
            <a:srgbClr val="CBDAD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Milan</a:t>
            </a:r>
          </a:p>
        </p:txBody>
      </p:sp>
      <p:grpSp>
        <p:nvGrpSpPr>
          <p:cNvPr id="227" name="Group 226"/>
          <p:cNvGrpSpPr/>
          <p:nvPr/>
        </p:nvGrpSpPr>
        <p:grpSpPr>
          <a:xfrm>
            <a:off x="641881" y="1678476"/>
            <a:ext cx="2829472" cy="4228912"/>
            <a:chOff x="711703" y="1864196"/>
            <a:chExt cx="3143367" cy="4696833"/>
          </a:xfrm>
        </p:grpSpPr>
        <p:cxnSp>
          <p:nvCxnSpPr>
            <p:cNvPr id="228" name="Elbow Connector 227"/>
            <p:cNvCxnSpPr/>
            <p:nvPr/>
          </p:nvCxnSpPr>
          <p:spPr bwMode="auto">
            <a:xfrm rot="16200000" flipH="1">
              <a:off x="762863" y="1931597"/>
              <a:ext cx="746481" cy="61168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Elbow Connector 228"/>
            <p:cNvCxnSpPr/>
            <p:nvPr/>
          </p:nvCxnSpPr>
          <p:spPr bwMode="auto">
            <a:xfrm rot="16200000" flipH="1">
              <a:off x="655155" y="1941024"/>
              <a:ext cx="868323" cy="755228"/>
            </a:xfrm>
            <a:prstGeom prst="bentConnector3">
              <a:avLst>
                <a:gd name="adj1" fmla="val 95131"/>
              </a:avLst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0" name="Elbow Connector 229"/>
            <p:cNvCxnSpPr/>
            <p:nvPr/>
          </p:nvCxnSpPr>
          <p:spPr bwMode="auto">
            <a:xfrm rot="16200000" flipH="1">
              <a:off x="873143" y="1995572"/>
              <a:ext cx="607072" cy="459281"/>
            </a:xfrm>
            <a:prstGeom prst="bentConnector3">
              <a:avLst>
                <a:gd name="adj1" fmla="val 96948"/>
              </a:avLst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>
              <a:off x="1860550" y="2863412"/>
              <a:ext cx="0" cy="15444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>
              <a:off x="2012950" y="2840057"/>
              <a:ext cx="0" cy="15444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>
              <a:off x="1994936" y="4743251"/>
              <a:ext cx="0" cy="181777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>
              <a:off x="2571198" y="4456484"/>
              <a:ext cx="128387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/>
            <p:nvPr/>
          </p:nvCxnSpPr>
          <p:spPr bwMode="auto">
            <a:xfrm>
              <a:off x="2558926" y="4600500"/>
              <a:ext cx="128387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5" name="Rectangle 144"/>
          <p:cNvSpPr/>
          <p:nvPr/>
        </p:nvSpPr>
        <p:spPr bwMode="auto">
          <a:xfrm>
            <a:off x="1277304" y="2253684"/>
            <a:ext cx="1037435" cy="324461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London</a:t>
            </a:r>
          </a:p>
        </p:txBody>
      </p:sp>
      <p:sp>
        <p:nvSpPr>
          <p:cNvPr id="197" name="Rectangle 196"/>
          <p:cNvSpPr/>
          <p:nvPr/>
        </p:nvSpPr>
        <p:spPr bwMode="auto">
          <a:xfrm>
            <a:off x="239570" y="1414303"/>
            <a:ext cx="1037435" cy="324461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Dublin</a:t>
            </a:r>
          </a:p>
        </p:txBody>
      </p:sp>
      <p:sp>
        <p:nvSpPr>
          <p:cNvPr id="198" name="Rectangle 197"/>
          <p:cNvSpPr/>
          <p:nvPr/>
        </p:nvSpPr>
        <p:spPr bwMode="auto">
          <a:xfrm>
            <a:off x="1277004" y="3948813"/>
            <a:ext cx="1037435" cy="323032"/>
          </a:xfrm>
          <a:prstGeom prst="rect">
            <a:avLst/>
          </a:prstGeom>
          <a:solidFill>
            <a:srgbClr val="CBDAD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Paris</a:t>
            </a:r>
          </a:p>
        </p:txBody>
      </p:sp>
      <p:grpSp>
        <p:nvGrpSpPr>
          <p:cNvPr id="236" name="Group 235"/>
          <p:cNvGrpSpPr/>
          <p:nvPr/>
        </p:nvGrpSpPr>
        <p:grpSpPr>
          <a:xfrm>
            <a:off x="996092" y="1836702"/>
            <a:ext cx="4472857" cy="2268905"/>
            <a:chOff x="1098552" y="2043908"/>
            <a:chExt cx="4969065" cy="2519955"/>
          </a:xfrm>
        </p:grpSpPr>
        <p:cxnSp>
          <p:nvCxnSpPr>
            <p:cNvPr id="237" name="Elbow Connector 236"/>
            <p:cNvCxnSpPr/>
            <p:nvPr/>
          </p:nvCxnSpPr>
          <p:spPr bwMode="auto">
            <a:xfrm rot="5400000">
              <a:off x="889465" y="3033136"/>
              <a:ext cx="761565" cy="343392"/>
            </a:xfrm>
            <a:prstGeom prst="bentConnector3">
              <a:avLst>
                <a:gd name="adj1" fmla="val -1457"/>
              </a:avLst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8" name="Elbow Connector 237"/>
            <p:cNvCxnSpPr/>
            <p:nvPr/>
          </p:nvCxnSpPr>
          <p:spPr bwMode="auto">
            <a:xfrm rot="16200000" flipH="1">
              <a:off x="949669" y="4094859"/>
              <a:ext cx="617887" cy="320122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9" name="Straight Connector 238"/>
            <p:cNvCxnSpPr/>
            <p:nvPr/>
          </p:nvCxnSpPr>
          <p:spPr bwMode="auto">
            <a:xfrm>
              <a:off x="2594468" y="2584276"/>
              <a:ext cx="16640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Straight Connector 239"/>
            <p:cNvCxnSpPr/>
            <p:nvPr/>
          </p:nvCxnSpPr>
          <p:spPr bwMode="auto">
            <a:xfrm>
              <a:off x="2587411" y="2728292"/>
              <a:ext cx="16640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Elbow Connector 240"/>
            <p:cNvCxnSpPr/>
            <p:nvPr/>
          </p:nvCxnSpPr>
          <p:spPr bwMode="auto">
            <a:xfrm rot="5400000" flipH="1" flipV="1">
              <a:off x="5170661" y="1707265"/>
              <a:ext cx="459142" cy="1132427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Elbow Connector 241"/>
            <p:cNvCxnSpPr/>
            <p:nvPr/>
          </p:nvCxnSpPr>
          <p:spPr bwMode="auto">
            <a:xfrm rot="5400000" flipH="1" flipV="1">
              <a:off x="5271833" y="1815586"/>
              <a:ext cx="459142" cy="1132427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3" name="Group 242"/>
          <p:cNvGrpSpPr/>
          <p:nvPr/>
        </p:nvGrpSpPr>
        <p:grpSpPr>
          <a:xfrm>
            <a:off x="6127615" y="2979184"/>
            <a:ext cx="1109441" cy="778013"/>
            <a:chOff x="6807398" y="3304353"/>
            <a:chExt cx="1232520" cy="864099"/>
          </a:xfrm>
        </p:grpSpPr>
        <p:cxnSp>
          <p:nvCxnSpPr>
            <p:cNvPr id="244" name="Elbow Connector 243"/>
            <p:cNvCxnSpPr/>
            <p:nvPr/>
          </p:nvCxnSpPr>
          <p:spPr bwMode="auto">
            <a:xfrm rot="10800000" flipV="1">
              <a:off x="6807398" y="3304353"/>
              <a:ext cx="1080120" cy="592519"/>
            </a:xfrm>
            <a:prstGeom prst="bentConnector3">
              <a:avLst>
                <a:gd name="adj1" fmla="val 100574"/>
              </a:avLst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Elbow Connector 244"/>
            <p:cNvCxnSpPr/>
            <p:nvPr/>
          </p:nvCxnSpPr>
          <p:spPr bwMode="auto">
            <a:xfrm rot="10800000" flipV="1">
              <a:off x="6959798" y="3456753"/>
              <a:ext cx="1080120" cy="592519"/>
            </a:xfrm>
            <a:prstGeom prst="bentConnector3">
              <a:avLst>
                <a:gd name="adj1" fmla="val 100574"/>
              </a:avLst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/>
            <p:cNvCxnSpPr/>
            <p:nvPr/>
          </p:nvCxnSpPr>
          <p:spPr bwMode="auto">
            <a:xfrm>
              <a:off x="7048519" y="3952428"/>
              <a:ext cx="59436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/>
            <p:nvPr/>
          </p:nvCxnSpPr>
          <p:spPr bwMode="auto">
            <a:xfrm>
              <a:off x="7077132" y="4168452"/>
              <a:ext cx="59436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8" name="Rectangle 147"/>
          <p:cNvSpPr/>
          <p:nvPr/>
        </p:nvSpPr>
        <p:spPr bwMode="auto">
          <a:xfrm>
            <a:off x="5370939" y="1678052"/>
            <a:ext cx="1166042" cy="324462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Copenhagen</a:t>
            </a:r>
          </a:p>
        </p:txBody>
      </p:sp>
      <p:cxnSp>
        <p:nvCxnSpPr>
          <p:cNvPr id="255" name="Elbow Connector 254"/>
          <p:cNvCxnSpPr/>
          <p:nvPr/>
        </p:nvCxnSpPr>
        <p:spPr bwMode="auto">
          <a:xfrm flipV="1">
            <a:off x="3342027" y="2578145"/>
            <a:ext cx="763933" cy="425946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/>
          <p:nvPr/>
        </p:nvCxnSpPr>
        <p:spPr bwMode="auto">
          <a:xfrm>
            <a:off x="5738711" y="2002510"/>
            <a:ext cx="0" cy="15061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2" name="Rectangle 141"/>
          <p:cNvSpPr/>
          <p:nvPr/>
        </p:nvSpPr>
        <p:spPr bwMode="auto">
          <a:xfrm>
            <a:off x="6855029" y="3496679"/>
            <a:ext cx="1036005" cy="324461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Prague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6879966" y="2894081"/>
            <a:ext cx="1036006" cy="324462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Poznan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2551656" y="2842575"/>
            <a:ext cx="1036006" cy="323032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Brussels</a:t>
            </a:r>
          </a:p>
        </p:txBody>
      </p:sp>
      <p:grpSp>
        <p:nvGrpSpPr>
          <p:cNvPr id="257" name="Group 256"/>
          <p:cNvGrpSpPr/>
          <p:nvPr/>
        </p:nvGrpSpPr>
        <p:grpSpPr>
          <a:xfrm>
            <a:off x="5953061" y="1456404"/>
            <a:ext cx="2456314" cy="1594558"/>
            <a:chOff x="6614147" y="1623494"/>
            <a:chExt cx="2728812" cy="1770993"/>
          </a:xfrm>
        </p:grpSpPr>
        <p:cxnSp>
          <p:nvCxnSpPr>
            <p:cNvPr id="258" name="Elbow Connector 257"/>
            <p:cNvCxnSpPr/>
            <p:nvPr/>
          </p:nvCxnSpPr>
          <p:spPr bwMode="auto">
            <a:xfrm rot="5400000" flipH="1" flipV="1">
              <a:off x="6821839" y="1421056"/>
              <a:ext cx="234977" cy="650362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B4DE8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Connector 258"/>
            <p:cNvCxnSpPr/>
            <p:nvPr/>
          </p:nvCxnSpPr>
          <p:spPr bwMode="auto">
            <a:xfrm flipV="1">
              <a:off x="8415446" y="1623494"/>
              <a:ext cx="352043" cy="525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B4DE8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/>
            <p:cNvCxnSpPr/>
            <p:nvPr/>
          </p:nvCxnSpPr>
          <p:spPr bwMode="auto">
            <a:xfrm>
              <a:off x="9342958" y="1803675"/>
              <a:ext cx="0" cy="9744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B4DE8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Elbow Connector 260"/>
            <p:cNvCxnSpPr/>
            <p:nvPr/>
          </p:nvCxnSpPr>
          <p:spPr bwMode="auto">
            <a:xfrm rot="5400000">
              <a:off x="8940390" y="2991918"/>
              <a:ext cx="255999" cy="549139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B4DE8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63" name="Elbow Connector 262"/>
          <p:cNvCxnSpPr/>
          <p:nvPr/>
        </p:nvCxnSpPr>
        <p:spPr bwMode="auto">
          <a:xfrm>
            <a:off x="1979606" y="2557116"/>
            <a:ext cx="572051" cy="446974"/>
          </a:xfrm>
          <a:prstGeom prst="bentConnector3">
            <a:avLst>
              <a:gd name="adj1" fmla="val -453"/>
            </a:avLst>
          </a:prstGeom>
          <a:solidFill>
            <a:schemeClr val="accent1"/>
          </a:solidFill>
          <a:ln w="25400" cap="flat" cmpd="sng" algn="ctr">
            <a:solidFill>
              <a:schemeClr val="accent4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7" name="Group 166"/>
          <p:cNvGrpSpPr/>
          <p:nvPr/>
        </p:nvGrpSpPr>
        <p:grpSpPr>
          <a:xfrm>
            <a:off x="1988209" y="2448476"/>
            <a:ext cx="3803303" cy="1693699"/>
            <a:chOff x="2208444" y="2719396"/>
            <a:chExt cx="4225232" cy="1881104"/>
          </a:xfrm>
        </p:grpSpPr>
        <p:grpSp>
          <p:nvGrpSpPr>
            <p:cNvPr id="168" name="Group 167"/>
            <p:cNvGrpSpPr/>
            <p:nvPr/>
          </p:nvGrpSpPr>
          <p:grpSpPr>
            <a:xfrm>
              <a:off x="4130565" y="2719396"/>
              <a:ext cx="2303111" cy="1881104"/>
              <a:chOff x="4130565" y="2719396"/>
              <a:chExt cx="2303111" cy="1881104"/>
            </a:xfrm>
          </p:grpSpPr>
          <p:cxnSp>
            <p:nvCxnSpPr>
              <p:cNvPr id="170" name="Straight Connector 169"/>
              <p:cNvCxnSpPr/>
              <p:nvPr/>
            </p:nvCxnSpPr>
            <p:spPr bwMode="auto">
              <a:xfrm flipH="1">
                <a:off x="4130565" y="4060279"/>
                <a:ext cx="1781195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4">
                    <a:lumMod val="25000"/>
                    <a:lumOff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1" name="Elbow Connector 170"/>
              <p:cNvCxnSpPr/>
              <p:nvPr/>
            </p:nvCxnSpPr>
            <p:spPr bwMode="auto">
              <a:xfrm rot="16200000" flipH="1">
                <a:off x="5145818" y="2848541"/>
                <a:ext cx="1061748" cy="1109283"/>
              </a:xfrm>
              <a:prstGeom prst="bentConnector2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4">
                    <a:lumMod val="25000"/>
                    <a:lumOff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Elbow Connector 171"/>
              <p:cNvCxnSpPr/>
              <p:nvPr/>
            </p:nvCxnSpPr>
            <p:spPr bwMode="auto">
              <a:xfrm rot="16200000" flipH="1">
                <a:off x="5045595" y="2811211"/>
                <a:ext cx="1161024" cy="1210454"/>
              </a:xfrm>
              <a:prstGeom prst="bentConnector2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4">
                    <a:lumMod val="25000"/>
                    <a:lumOff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Elbow Connector 172"/>
              <p:cNvCxnSpPr/>
              <p:nvPr/>
            </p:nvCxnSpPr>
            <p:spPr bwMode="auto">
              <a:xfrm rot="16200000" flipH="1">
                <a:off x="5247937" y="2694681"/>
                <a:ext cx="1161024" cy="1210454"/>
              </a:xfrm>
              <a:prstGeom prst="bentConnector2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4">
                    <a:lumMod val="25000"/>
                    <a:lumOff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4" name="Elbow Connector 173"/>
              <p:cNvCxnSpPr/>
              <p:nvPr/>
            </p:nvCxnSpPr>
            <p:spPr bwMode="auto">
              <a:xfrm rot="5400000" flipH="1" flipV="1">
                <a:off x="5057224" y="3673956"/>
                <a:ext cx="410614" cy="1298457"/>
              </a:xfrm>
              <a:prstGeom prst="bentConnector2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4">
                    <a:lumMod val="25000"/>
                    <a:lumOff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" name="Elbow Connector 174"/>
              <p:cNvCxnSpPr/>
              <p:nvPr/>
            </p:nvCxnSpPr>
            <p:spPr bwMode="auto">
              <a:xfrm rot="5400000" flipH="1" flipV="1">
                <a:off x="5160774" y="3745964"/>
                <a:ext cx="410614" cy="1298457"/>
              </a:xfrm>
              <a:prstGeom prst="bentConnector2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4">
                    <a:lumMod val="25000"/>
                    <a:lumOff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69" name="Elbow Connector 168"/>
            <p:cNvCxnSpPr/>
            <p:nvPr/>
          </p:nvCxnSpPr>
          <p:spPr bwMode="auto">
            <a:xfrm rot="10800000" flipV="1">
              <a:off x="2208444" y="4060280"/>
              <a:ext cx="661789" cy="347552"/>
            </a:xfrm>
            <a:prstGeom prst="bentConnector3">
              <a:avLst>
                <a:gd name="adj1" fmla="val 102038"/>
              </a:avLst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7" name="Rectangle 146"/>
          <p:cNvSpPr/>
          <p:nvPr/>
        </p:nvSpPr>
        <p:spPr bwMode="auto">
          <a:xfrm>
            <a:off x="5321714" y="3493544"/>
            <a:ext cx="1037435" cy="324461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Frankfurt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3405587" y="3947674"/>
            <a:ext cx="1036006" cy="323032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Geneva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3833593" y="2253684"/>
            <a:ext cx="1036006" cy="324462"/>
          </a:xfrm>
          <a:prstGeom prst="rect">
            <a:avLst/>
          </a:prstGeom>
          <a:solidFill>
            <a:srgbClr val="B4DE8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latin typeface="+mn-lt"/>
              </a:rPr>
              <a:t>Amsterdam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6581337" y="2132315"/>
            <a:ext cx="1037435" cy="324461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314" tIns="41157" rIns="82314" bIns="41157" anchor="ctr"/>
          <a:lstStyle/>
          <a:p>
            <a:pPr algn="ctr" defTabSz="824572">
              <a:defRPr/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Moscow</a:t>
            </a:r>
          </a:p>
        </p:txBody>
      </p:sp>
      <p:grpSp>
        <p:nvGrpSpPr>
          <p:cNvPr id="179" name="Group 178"/>
          <p:cNvGrpSpPr/>
          <p:nvPr/>
        </p:nvGrpSpPr>
        <p:grpSpPr>
          <a:xfrm>
            <a:off x="5953060" y="2000133"/>
            <a:ext cx="757310" cy="1506136"/>
            <a:chOff x="6614146" y="2224088"/>
            <a:chExt cx="841324" cy="1672787"/>
          </a:xfrm>
        </p:grpSpPr>
        <p:cxnSp>
          <p:nvCxnSpPr>
            <p:cNvPr id="180" name="Elbow Connector 179"/>
            <p:cNvCxnSpPr/>
            <p:nvPr/>
          </p:nvCxnSpPr>
          <p:spPr bwMode="auto">
            <a:xfrm rot="16200000" flipH="1">
              <a:off x="6854479" y="1983755"/>
              <a:ext cx="216642" cy="697308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Elbow Connector 180"/>
            <p:cNvCxnSpPr/>
            <p:nvPr/>
          </p:nvCxnSpPr>
          <p:spPr bwMode="auto">
            <a:xfrm rot="10800000" flipV="1">
              <a:off x="6632039" y="2548433"/>
              <a:ext cx="823431" cy="1348442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446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3" grpId="0" animBg="1"/>
      <p:bldP spid="134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50" grpId="0" animBg="1"/>
      <p:bldP spid="185" grpId="0" animBg="1"/>
      <p:bldP spid="199" grpId="0" animBg="1"/>
      <p:bldP spid="143" grpId="0" animBg="1"/>
      <p:bldP spid="144" grpId="0" animBg="1"/>
      <p:bldP spid="145" grpId="0" animBg="1"/>
      <p:bldP spid="197" grpId="0" animBg="1"/>
      <p:bldP spid="198" grpId="0" animBg="1"/>
      <p:bldP spid="148" grpId="0" animBg="1"/>
      <p:bldP spid="142" grpId="0" animBg="1"/>
      <p:bldP spid="152" grpId="0" animBg="1"/>
      <p:bldP spid="149" grpId="0" animBg="1"/>
      <p:bldP spid="147" grpId="0" animBg="1"/>
      <p:bldP spid="146" grpId="0" animBg="1"/>
      <p:bldP spid="153" grpId="0" animBg="1"/>
      <p:bldP spid="1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35" name="Straight Connector 248"/>
          <p:cNvCxnSpPr>
            <a:cxnSpLocks noChangeShapeType="1"/>
          </p:cNvCxnSpPr>
          <p:nvPr/>
        </p:nvCxnSpPr>
        <p:spPr bwMode="auto">
          <a:xfrm>
            <a:off x="8525254" y="1262113"/>
            <a:ext cx="0" cy="1972497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536" name="Group 251"/>
          <p:cNvGrpSpPr>
            <a:grpSpLocks/>
          </p:cNvGrpSpPr>
          <p:nvPr/>
        </p:nvGrpSpPr>
        <p:grpSpPr bwMode="auto">
          <a:xfrm>
            <a:off x="8259461" y="1938742"/>
            <a:ext cx="630301" cy="518853"/>
            <a:chOff x="9169011" y="2152229"/>
            <a:chExt cx="700295" cy="576064"/>
          </a:xfrm>
        </p:grpSpPr>
        <p:sp>
          <p:nvSpPr>
            <p:cNvPr id="239" name="TextBox 238"/>
            <p:cNvSpPr txBox="1"/>
            <p:nvPr/>
          </p:nvSpPr>
          <p:spPr>
            <a:xfrm>
              <a:off x="9169011" y="2209359"/>
              <a:ext cx="700295" cy="5125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+mn-lt"/>
                </a:rPr>
                <a:t>RU</a:t>
              </a:r>
            </a:p>
          </p:txBody>
        </p:sp>
        <p:sp>
          <p:nvSpPr>
            <p:cNvPr id="238" name="Rounded Rectangle 237"/>
            <p:cNvSpPr/>
            <p:nvPr/>
          </p:nvSpPr>
          <p:spPr bwMode="auto">
            <a:xfrm>
              <a:off x="9196002" y="2152229"/>
              <a:ext cx="576320" cy="576064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824572">
                <a:defRPr/>
              </a:pPr>
              <a:endParaRPr lang="en-GB" sz="1000" b="1" dirty="0">
                <a:latin typeface="+mn-lt"/>
              </a:endParaRPr>
            </a:p>
          </p:txBody>
        </p:sp>
      </p:grpSp>
      <p:cxnSp>
        <p:nvCxnSpPr>
          <p:cNvPr id="146" name="Straight Connector 172"/>
          <p:cNvCxnSpPr>
            <a:cxnSpLocks noChangeShapeType="1"/>
          </p:cNvCxnSpPr>
          <p:nvPr/>
        </p:nvCxnSpPr>
        <p:spPr bwMode="auto">
          <a:xfrm>
            <a:off x="5391517" y="4320198"/>
            <a:ext cx="23577" cy="470254"/>
          </a:xfrm>
          <a:prstGeom prst="line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89"/>
          <p:cNvCxnSpPr>
            <a:cxnSpLocks noChangeShapeType="1"/>
          </p:cNvCxnSpPr>
          <p:nvPr/>
        </p:nvCxnSpPr>
        <p:spPr bwMode="auto">
          <a:xfrm flipV="1">
            <a:off x="4839807" y="3695193"/>
            <a:ext cx="1807777" cy="887289"/>
          </a:xfrm>
          <a:prstGeom prst="line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GEANT Plus Coverage</a:t>
            </a:r>
          </a:p>
        </p:txBody>
      </p:sp>
      <p:cxnSp>
        <p:nvCxnSpPr>
          <p:cNvPr id="19473" name="Elbow Connector 108"/>
          <p:cNvCxnSpPr>
            <a:cxnSpLocks noChangeShapeType="1"/>
            <a:stCxn id="11" idx="2"/>
            <a:endCxn id="20" idx="0"/>
          </p:cNvCxnSpPr>
          <p:nvPr/>
        </p:nvCxnSpPr>
        <p:spPr bwMode="auto">
          <a:xfrm rot="5400000">
            <a:off x="5933427" y="1557028"/>
            <a:ext cx="588081" cy="1227488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4" name="Straight Connector 110"/>
          <p:cNvCxnSpPr>
            <a:cxnSpLocks noChangeShapeType="1"/>
            <a:stCxn id="35" idx="3"/>
          </p:cNvCxnSpPr>
          <p:nvPr/>
        </p:nvCxnSpPr>
        <p:spPr bwMode="auto">
          <a:xfrm>
            <a:off x="4336934" y="1625787"/>
            <a:ext cx="2536427" cy="652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8" name="Elbow Connector 118"/>
          <p:cNvCxnSpPr>
            <a:cxnSpLocks noChangeShapeType="1"/>
            <a:stCxn id="35" idx="2"/>
            <a:endCxn id="32" idx="0"/>
          </p:cNvCxnSpPr>
          <p:nvPr/>
        </p:nvCxnSpPr>
        <p:spPr bwMode="auto">
          <a:xfrm rot="16200000" flipH="1">
            <a:off x="4054637" y="1907437"/>
            <a:ext cx="580314" cy="534436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9" name="Elbow Connector 120"/>
          <p:cNvCxnSpPr>
            <a:cxnSpLocks noChangeShapeType="1"/>
            <a:stCxn id="183" idx="1"/>
            <a:endCxn id="38" idx="0"/>
          </p:cNvCxnSpPr>
          <p:nvPr/>
        </p:nvCxnSpPr>
        <p:spPr bwMode="auto">
          <a:xfrm rot="10800000" flipV="1">
            <a:off x="3611734" y="1649364"/>
            <a:ext cx="181570" cy="815448"/>
          </a:xfrm>
          <a:prstGeom prst="bentConnector2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1" name="Straight Connector 126"/>
          <p:cNvCxnSpPr>
            <a:cxnSpLocks noChangeShapeType="1"/>
          </p:cNvCxnSpPr>
          <p:nvPr/>
        </p:nvCxnSpPr>
        <p:spPr bwMode="auto">
          <a:xfrm>
            <a:off x="1604737" y="4012173"/>
            <a:ext cx="11432" cy="518852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2" name="Straight Connector 137"/>
          <p:cNvCxnSpPr>
            <a:cxnSpLocks noChangeShapeType="1"/>
          </p:cNvCxnSpPr>
          <p:nvPr/>
        </p:nvCxnSpPr>
        <p:spPr bwMode="auto">
          <a:xfrm flipV="1">
            <a:off x="1853379" y="2923013"/>
            <a:ext cx="2602160" cy="637488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3" name="Straight Connector 140"/>
          <p:cNvCxnSpPr>
            <a:cxnSpLocks noChangeShapeType="1"/>
            <a:stCxn id="74" idx="3"/>
            <a:endCxn id="15" idx="1"/>
          </p:cNvCxnSpPr>
          <p:nvPr/>
        </p:nvCxnSpPr>
        <p:spPr bwMode="auto">
          <a:xfrm>
            <a:off x="931696" y="4798219"/>
            <a:ext cx="407256" cy="22862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4" name="Elbow Connector 142"/>
          <p:cNvCxnSpPr>
            <a:cxnSpLocks noChangeShapeType="1"/>
            <a:stCxn id="74" idx="0"/>
            <a:endCxn id="30" idx="1"/>
          </p:cNvCxnSpPr>
          <p:nvPr/>
        </p:nvCxnSpPr>
        <p:spPr bwMode="auto">
          <a:xfrm rot="5400000" flipH="1" flipV="1">
            <a:off x="630077" y="3825635"/>
            <a:ext cx="755416" cy="670898"/>
          </a:xfrm>
          <a:prstGeom prst="bentConnector2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6" name="Elbow Connector 153"/>
          <p:cNvCxnSpPr>
            <a:cxnSpLocks noChangeShapeType="1"/>
            <a:endCxn id="56" idx="0"/>
          </p:cNvCxnSpPr>
          <p:nvPr/>
        </p:nvCxnSpPr>
        <p:spPr bwMode="auto">
          <a:xfrm>
            <a:off x="672332" y="2722810"/>
            <a:ext cx="6877648" cy="778278"/>
          </a:xfrm>
          <a:prstGeom prst="bentConnector2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7" name="Straight Connector 155"/>
          <p:cNvCxnSpPr>
            <a:cxnSpLocks noChangeShapeType="1"/>
            <a:stCxn id="56" idx="3"/>
          </p:cNvCxnSpPr>
          <p:nvPr/>
        </p:nvCxnSpPr>
        <p:spPr bwMode="auto">
          <a:xfrm>
            <a:off x="7809339" y="3761228"/>
            <a:ext cx="481564" cy="0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8" name="Elbow Connector 157"/>
          <p:cNvCxnSpPr>
            <a:cxnSpLocks noChangeShapeType="1"/>
          </p:cNvCxnSpPr>
          <p:nvPr/>
        </p:nvCxnSpPr>
        <p:spPr bwMode="auto">
          <a:xfrm rot="5400000">
            <a:off x="7787088" y="4027279"/>
            <a:ext cx="778993" cy="748782"/>
          </a:xfrm>
          <a:prstGeom prst="bentConnector2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9" name="Straight Connector 159"/>
          <p:cNvCxnSpPr>
            <a:cxnSpLocks noChangeShapeType="1"/>
            <a:stCxn id="56" idx="2"/>
          </p:cNvCxnSpPr>
          <p:nvPr/>
        </p:nvCxnSpPr>
        <p:spPr bwMode="auto">
          <a:xfrm flipH="1">
            <a:off x="7542121" y="4019940"/>
            <a:ext cx="7145" cy="518852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0" name="Elbow Connector 163"/>
          <p:cNvCxnSpPr>
            <a:cxnSpLocks noChangeShapeType="1"/>
            <a:endCxn id="94" idx="3"/>
          </p:cNvCxnSpPr>
          <p:nvPr/>
        </p:nvCxnSpPr>
        <p:spPr bwMode="auto">
          <a:xfrm rot="5400000">
            <a:off x="6985290" y="5366275"/>
            <a:ext cx="865461" cy="248203"/>
          </a:xfrm>
          <a:prstGeom prst="bentConnector2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1" name="Elbow Connector 165"/>
          <p:cNvCxnSpPr>
            <a:cxnSpLocks noChangeShapeType="1"/>
            <a:stCxn id="68" idx="2"/>
            <a:endCxn id="93" idx="0"/>
          </p:cNvCxnSpPr>
          <p:nvPr/>
        </p:nvCxnSpPr>
        <p:spPr bwMode="auto">
          <a:xfrm rot="16200000" flipH="1">
            <a:off x="5954321" y="4663904"/>
            <a:ext cx="1620878" cy="33295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2" name="Elbow Connector 168"/>
          <p:cNvCxnSpPr>
            <a:cxnSpLocks noChangeShapeType="1"/>
            <a:stCxn id="71" idx="2"/>
            <a:endCxn id="94" idx="1"/>
          </p:cNvCxnSpPr>
          <p:nvPr/>
        </p:nvCxnSpPr>
        <p:spPr bwMode="auto">
          <a:xfrm rot="16200000" flipH="1">
            <a:off x="5189210" y="4464730"/>
            <a:ext cx="865462" cy="2051292"/>
          </a:xfrm>
          <a:prstGeom prst="bentConnector2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3" name="Straight Connector 172"/>
          <p:cNvCxnSpPr>
            <a:cxnSpLocks noChangeShapeType="1"/>
            <a:stCxn id="65" idx="3"/>
            <a:endCxn id="62" idx="1"/>
          </p:cNvCxnSpPr>
          <p:nvPr/>
        </p:nvCxnSpPr>
        <p:spPr bwMode="auto">
          <a:xfrm>
            <a:off x="5674453" y="4798219"/>
            <a:ext cx="282937" cy="0"/>
          </a:xfrm>
          <a:prstGeom prst="line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4" name="Straight Connector 174"/>
          <p:cNvCxnSpPr>
            <a:cxnSpLocks noChangeShapeType="1"/>
          </p:cNvCxnSpPr>
          <p:nvPr/>
        </p:nvCxnSpPr>
        <p:spPr bwMode="auto">
          <a:xfrm flipV="1">
            <a:off x="6321778" y="3960717"/>
            <a:ext cx="1064585" cy="733254"/>
          </a:xfrm>
          <a:prstGeom prst="line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98" name="Oval 179"/>
          <p:cNvSpPr>
            <a:spLocks noChangeArrowheads="1"/>
          </p:cNvSpPr>
          <p:nvPr/>
        </p:nvSpPr>
        <p:spPr bwMode="auto">
          <a:xfrm>
            <a:off x="5307207" y="4239439"/>
            <a:ext cx="161474" cy="16151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314" tIns="41157" rIns="82314" bIns="41157"/>
          <a:lstStyle/>
          <a:p>
            <a:pPr defTabSz="824572"/>
            <a:endParaRPr lang="en-GB"/>
          </a:p>
        </p:txBody>
      </p:sp>
      <p:sp>
        <p:nvSpPr>
          <p:cNvPr id="188" name="TextBox 187"/>
          <p:cNvSpPr txBox="1"/>
          <p:nvPr/>
        </p:nvSpPr>
        <p:spPr>
          <a:xfrm>
            <a:off x="5115725" y="3947852"/>
            <a:ext cx="558729" cy="333038"/>
          </a:xfrm>
          <a:prstGeom prst="rect">
            <a:avLst/>
          </a:prstGeom>
          <a:noFill/>
        </p:spPr>
        <p:txBody>
          <a:bodyPr wrap="none" lIns="82314" tIns="41157" rIns="82314" bIns="41157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Fink</a:t>
            </a:r>
          </a:p>
        </p:txBody>
      </p:sp>
      <p:cxnSp>
        <p:nvCxnSpPr>
          <p:cNvPr id="19502" name="Straight Connector 189"/>
          <p:cNvCxnSpPr>
            <a:cxnSpLocks noChangeShapeType="1"/>
          </p:cNvCxnSpPr>
          <p:nvPr/>
        </p:nvCxnSpPr>
        <p:spPr bwMode="auto">
          <a:xfrm flipV="1">
            <a:off x="1853379" y="3947853"/>
            <a:ext cx="2602160" cy="634629"/>
          </a:xfrm>
          <a:prstGeom prst="line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07" name="Straight Connector 197"/>
          <p:cNvCxnSpPr>
            <a:cxnSpLocks noChangeShapeType="1"/>
          </p:cNvCxnSpPr>
          <p:nvPr/>
        </p:nvCxnSpPr>
        <p:spPr bwMode="auto">
          <a:xfrm>
            <a:off x="1622599" y="2874414"/>
            <a:ext cx="0" cy="627482"/>
          </a:xfrm>
          <a:prstGeom prst="line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09" name="Straight Connector 207"/>
          <p:cNvCxnSpPr>
            <a:cxnSpLocks noChangeShapeType="1"/>
          </p:cNvCxnSpPr>
          <p:nvPr/>
        </p:nvCxnSpPr>
        <p:spPr bwMode="auto">
          <a:xfrm>
            <a:off x="4612011" y="2887683"/>
            <a:ext cx="715" cy="1967669"/>
          </a:xfrm>
          <a:prstGeom prst="line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906490" y="5691468"/>
            <a:ext cx="2416573" cy="948351"/>
            <a:chOff x="1403350" y="5883275"/>
            <a:chExt cx="2684662" cy="1053284"/>
          </a:xfrm>
        </p:grpSpPr>
        <p:sp>
          <p:nvSpPr>
            <p:cNvPr id="218" name="TextBox 217"/>
            <p:cNvSpPr txBox="1"/>
            <p:nvPr/>
          </p:nvSpPr>
          <p:spPr>
            <a:xfrm>
              <a:off x="1403350" y="5883275"/>
              <a:ext cx="659266" cy="3760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+mn-lt"/>
                </a:rPr>
                <a:t>KEY</a:t>
              </a:r>
            </a:p>
          </p:txBody>
        </p:sp>
        <p:cxnSp>
          <p:nvCxnSpPr>
            <p:cNvPr id="19522" name="Straight Connector 220"/>
            <p:cNvCxnSpPr>
              <a:cxnSpLocks noChangeShapeType="1"/>
            </p:cNvCxnSpPr>
            <p:nvPr/>
          </p:nvCxnSpPr>
          <p:spPr bwMode="auto">
            <a:xfrm>
              <a:off x="1577442" y="6576452"/>
              <a:ext cx="360363" cy="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24" name="Straight Connector 222"/>
            <p:cNvCxnSpPr>
              <a:cxnSpLocks noChangeShapeType="1"/>
            </p:cNvCxnSpPr>
            <p:nvPr/>
          </p:nvCxnSpPr>
          <p:spPr bwMode="auto">
            <a:xfrm>
              <a:off x="1571092" y="6335250"/>
              <a:ext cx="360362" cy="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4" name="TextBox 223"/>
            <p:cNvSpPr txBox="1"/>
            <p:nvPr/>
          </p:nvSpPr>
          <p:spPr>
            <a:xfrm>
              <a:off x="1954213" y="6167438"/>
              <a:ext cx="2133799" cy="7691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300" dirty="0">
                  <a:latin typeface="+mn-lt"/>
                </a:rPr>
                <a:t>Dark Fibre</a:t>
              </a:r>
            </a:p>
            <a:p>
              <a:pPr>
                <a:defRPr/>
              </a:pPr>
              <a:r>
                <a:rPr lang="en-GB" sz="1300" dirty="0">
                  <a:latin typeface="+mn-lt"/>
                </a:rPr>
                <a:t>Nx10G leased lambdas</a:t>
              </a:r>
            </a:p>
            <a:p>
              <a:pPr>
                <a:defRPr/>
              </a:pPr>
              <a:endParaRPr lang="en-GB" sz="1300" dirty="0">
                <a:latin typeface="+mn-lt"/>
              </a:endParaRPr>
            </a:p>
          </p:txBody>
        </p:sp>
      </p:grpSp>
      <p:cxnSp>
        <p:nvCxnSpPr>
          <p:cNvPr id="19526" name="Straight Connector 230"/>
          <p:cNvCxnSpPr>
            <a:cxnSpLocks noChangeShapeType="1"/>
          </p:cNvCxnSpPr>
          <p:nvPr/>
        </p:nvCxnSpPr>
        <p:spPr bwMode="auto">
          <a:xfrm flipH="1">
            <a:off x="6476106" y="1825275"/>
            <a:ext cx="195770" cy="211543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27" name="Straight Connector 231"/>
          <p:cNvCxnSpPr>
            <a:cxnSpLocks noChangeShapeType="1"/>
          </p:cNvCxnSpPr>
          <p:nvPr/>
        </p:nvCxnSpPr>
        <p:spPr bwMode="auto">
          <a:xfrm flipH="1">
            <a:off x="4782774" y="2036818"/>
            <a:ext cx="485851" cy="525999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28" name="Straight Connector 234"/>
          <p:cNvCxnSpPr>
            <a:cxnSpLocks noChangeShapeType="1"/>
          </p:cNvCxnSpPr>
          <p:nvPr/>
        </p:nvCxnSpPr>
        <p:spPr bwMode="auto">
          <a:xfrm>
            <a:off x="5268625" y="2036818"/>
            <a:ext cx="1207482" cy="0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30" name="Straight Connector 240"/>
          <p:cNvCxnSpPr>
            <a:cxnSpLocks noChangeShapeType="1"/>
          </p:cNvCxnSpPr>
          <p:nvPr/>
        </p:nvCxnSpPr>
        <p:spPr bwMode="auto">
          <a:xfrm flipV="1">
            <a:off x="4248338" y="1262113"/>
            <a:ext cx="258644" cy="194391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31" name="Straight Connector 242"/>
          <p:cNvCxnSpPr>
            <a:cxnSpLocks noChangeShapeType="1"/>
          </p:cNvCxnSpPr>
          <p:nvPr/>
        </p:nvCxnSpPr>
        <p:spPr bwMode="auto">
          <a:xfrm>
            <a:off x="4506981" y="1262113"/>
            <a:ext cx="4018273" cy="0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33" name="Straight Connector 244"/>
          <p:cNvCxnSpPr>
            <a:cxnSpLocks noChangeShapeType="1"/>
          </p:cNvCxnSpPr>
          <p:nvPr/>
        </p:nvCxnSpPr>
        <p:spPr bwMode="auto">
          <a:xfrm>
            <a:off x="4767055" y="2880132"/>
            <a:ext cx="387252" cy="361624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34" name="Straight Connector 245"/>
          <p:cNvCxnSpPr>
            <a:cxnSpLocks noChangeShapeType="1"/>
          </p:cNvCxnSpPr>
          <p:nvPr/>
        </p:nvCxnSpPr>
        <p:spPr bwMode="auto">
          <a:xfrm>
            <a:off x="5152877" y="3240327"/>
            <a:ext cx="3372377" cy="0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8266587" y="3493834"/>
            <a:ext cx="646331" cy="518674"/>
            <a:chOff x="1775724" y="2224236"/>
            <a:chExt cx="718033" cy="576064"/>
          </a:xfrm>
          <a:noFill/>
        </p:grpSpPr>
        <p:sp>
          <p:nvSpPr>
            <p:cNvPr id="4" name="Rounded Rectangle 3"/>
            <p:cNvSpPr/>
            <p:nvPr/>
          </p:nvSpPr>
          <p:spPr bwMode="auto">
            <a:xfrm>
              <a:off x="1802842" y="2224236"/>
              <a:ext cx="576064" cy="576064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824572">
                <a:defRPr/>
              </a:pPr>
              <a:endParaRPr lang="en-GB" sz="1000" b="1" dirty="0"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75724" y="2281435"/>
              <a:ext cx="718033" cy="51274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+mn-lt"/>
                </a:rPr>
                <a:t>RO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219570" y="1358759"/>
            <a:ext cx="554575" cy="518674"/>
            <a:chOff x="9028703" y="2785492"/>
            <a:chExt cx="616098" cy="576064"/>
          </a:xfrm>
          <a:noFill/>
        </p:grpSpPr>
        <p:sp>
          <p:nvSpPr>
            <p:cNvPr id="84" name="Rounded Rectangle 83"/>
            <p:cNvSpPr/>
            <p:nvPr/>
          </p:nvSpPr>
          <p:spPr bwMode="auto">
            <a:xfrm>
              <a:off x="9029372" y="2785492"/>
              <a:ext cx="576064" cy="576064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824572">
                <a:defRPr/>
              </a:pPr>
              <a:endParaRPr lang="en-GB" sz="1000" b="1" dirty="0">
                <a:latin typeface="+mn-lt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028703" y="2842691"/>
              <a:ext cx="616098" cy="51274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+mn-lt"/>
                </a:rPr>
                <a:t>LV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258911" y="4531181"/>
            <a:ext cx="646331" cy="518674"/>
            <a:chOff x="1775724" y="2224236"/>
            <a:chExt cx="718033" cy="576064"/>
          </a:xfrm>
          <a:noFill/>
        </p:grpSpPr>
        <p:sp>
          <p:nvSpPr>
            <p:cNvPr id="90" name="Rounded Rectangle 89"/>
            <p:cNvSpPr/>
            <p:nvPr/>
          </p:nvSpPr>
          <p:spPr bwMode="auto">
            <a:xfrm>
              <a:off x="1802842" y="2224236"/>
              <a:ext cx="576064" cy="576064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824572">
                <a:defRPr/>
              </a:pPr>
              <a:endParaRPr lang="en-GB" sz="1000" b="1" dirty="0">
                <a:latin typeface="+mn-l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775724" y="2281435"/>
              <a:ext cx="718033" cy="51274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+mn-lt"/>
                </a:rPr>
                <a:t>BG</a:t>
              </a:r>
            </a:p>
          </p:txBody>
        </p:sp>
      </p:grpSp>
      <p:grpSp>
        <p:nvGrpSpPr>
          <p:cNvPr id="19529" name="Group 235"/>
          <p:cNvGrpSpPr>
            <a:grpSpLocks/>
          </p:cNvGrpSpPr>
          <p:nvPr/>
        </p:nvGrpSpPr>
        <p:grpSpPr bwMode="auto">
          <a:xfrm>
            <a:off x="6581852" y="1359309"/>
            <a:ext cx="577402" cy="517423"/>
            <a:chOff x="7311454" y="1509103"/>
            <a:chExt cx="642725" cy="576064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7311454" y="1509103"/>
              <a:ext cx="577402" cy="576064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824572">
                <a:defRPr/>
              </a:pPr>
              <a:endParaRPr lang="en-GB" sz="1000" b="1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11454" y="1566391"/>
              <a:ext cx="642725" cy="5139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+mn-lt"/>
                </a:rPr>
                <a:t>PL</a:t>
              </a:r>
            </a:p>
          </p:txBody>
        </p:sp>
      </p:grpSp>
      <p:cxnSp>
        <p:nvCxnSpPr>
          <p:cNvPr id="137" name="Straight Connector 189"/>
          <p:cNvCxnSpPr>
            <a:cxnSpLocks noChangeShapeType="1"/>
            <a:stCxn id="29" idx="3"/>
          </p:cNvCxnSpPr>
          <p:nvPr/>
        </p:nvCxnSpPr>
        <p:spPr bwMode="auto">
          <a:xfrm flipV="1">
            <a:off x="1869097" y="3760514"/>
            <a:ext cx="2637885" cy="1"/>
          </a:xfrm>
          <a:prstGeom prst="line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207"/>
          <p:cNvCxnSpPr>
            <a:cxnSpLocks noChangeShapeType="1"/>
          </p:cNvCxnSpPr>
          <p:nvPr/>
        </p:nvCxnSpPr>
        <p:spPr bwMode="auto">
          <a:xfrm>
            <a:off x="6622415" y="2933113"/>
            <a:ext cx="0" cy="627482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" name="Group 24"/>
          <p:cNvGrpSpPr/>
          <p:nvPr/>
        </p:nvGrpSpPr>
        <p:grpSpPr>
          <a:xfrm>
            <a:off x="358673" y="1367075"/>
            <a:ext cx="7553676" cy="4792595"/>
            <a:chOff x="398460" y="1509713"/>
            <a:chExt cx="8391665" cy="5322887"/>
          </a:xfrm>
          <a:solidFill>
            <a:schemeClr val="accent3"/>
          </a:solidFill>
        </p:grpSpPr>
        <p:grpSp>
          <p:nvGrpSpPr>
            <p:cNvPr id="19460" name="Group 52"/>
            <p:cNvGrpSpPr>
              <a:grpSpLocks/>
            </p:cNvGrpSpPr>
            <p:nvPr/>
          </p:nvGrpSpPr>
          <p:grpSpPr bwMode="auto">
            <a:xfrm>
              <a:off x="1492246" y="3879850"/>
              <a:ext cx="661046" cy="576263"/>
              <a:chOff x="5659343" y="5387889"/>
              <a:chExt cx="662505" cy="576064"/>
            </a:xfrm>
            <a:grpFill/>
          </p:grpSpPr>
          <p:sp>
            <p:nvSpPr>
              <p:cNvPr id="29" name="Rounded Rectangle 28"/>
              <p:cNvSpPr/>
              <p:nvPr/>
            </p:nvSpPr>
            <p:spPr bwMode="auto">
              <a:xfrm>
                <a:off x="5668889" y="5387889"/>
                <a:ext cx="575943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659343" y="5445019"/>
                <a:ext cx="662505" cy="5125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FR</a:t>
                </a:r>
              </a:p>
            </p:txBody>
          </p:sp>
        </p:grpSp>
        <p:grpSp>
          <p:nvGrpSpPr>
            <p:cNvPr id="19461" name="Group 48"/>
            <p:cNvGrpSpPr>
              <a:grpSpLocks/>
            </p:cNvGrpSpPr>
            <p:nvPr/>
          </p:nvGrpSpPr>
          <p:grpSpPr bwMode="auto">
            <a:xfrm>
              <a:off x="398460" y="2728915"/>
              <a:ext cx="576262" cy="574675"/>
              <a:chOff x="4791171" y="3501373"/>
              <a:chExt cx="576064" cy="576064"/>
            </a:xfrm>
            <a:grpFill/>
          </p:grpSpPr>
          <p:sp>
            <p:nvSpPr>
              <p:cNvPr id="44" name="Rounded Rectangle 43"/>
              <p:cNvSpPr/>
              <p:nvPr/>
            </p:nvSpPr>
            <p:spPr bwMode="auto">
              <a:xfrm>
                <a:off x="4791171" y="3501373"/>
                <a:ext cx="576064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815555" y="3558660"/>
                <a:ext cx="527303" cy="51398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latin typeface="+mn-lt"/>
                  </a:rPr>
                  <a:t>IE</a:t>
                </a:r>
              </a:p>
            </p:txBody>
          </p:sp>
        </p:grpSp>
        <p:grpSp>
          <p:nvGrpSpPr>
            <p:cNvPr id="19462" name="Group 72"/>
            <p:cNvGrpSpPr>
              <a:grpSpLocks/>
            </p:cNvGrpSpPr>
            <p:nvPr/>
          </p:nvGrpSpPr>
          <p:grpSpPr bwMode="auto">
            <a:xfrm>
              <a:off x="449265" y="5032375"/>
              <a:ext cx="641458" cy="576263"/>
              <a:chOff x="3373390" y="5680620"/>
              <a:chExt cx="641197" cy="576064"/>
            </a:xfrm>
            <a:grpFill/>
          </p:grpSpPr>
          <p:sp>
            <p:nvSpPr>
              <p:cNvPr id="74" name="Rounded Rectangle 73"/>
              <p:cNvSpPr/>
              <p:nvPr/>
            </p:nvSpPr>
            <p:spPr bwMode="auto">
              <a:xfrm>
                <a:off x="3382911" y="5680620"/>
                <a:ext cx="576028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373390" y="5737750"/>
                <a:ext cx="641197" cy="5125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PT</a:t>
                </a:r>
              </a:p>
            </p:txBody>
          </p:sp>
        </p:grpSp>
        <p:grpSp>
          <p:nvGrpSpPr>
            <p:cNvPr id="19467" name="Group 106"/>
            <p:cNvGrpSpPr>
              <a:grpSpLocks/>
            </p:cNvGrpSpPr>
            <p:nvPr/>
          </p:nvGrpSpPr>
          <p:grpSpPr bwMode="auto">
            <a:xfrm>
              <a:off x="7385053" y="6256338"/>
              <a:ext cx="718034" cy="576262"/>
              <a:chOff x="7635421" y="6256684"/>
              <a:chExt cx="718276" cy="576064"/>
            </a:xfrm>
            <a:grpFill/>
          </p:grpSpPr>
          <p:sp>
            <p:nvSpPr>
              <p:cNvPr id="93" name="Rounded Rectangle 92"/>
              <p:cNvSpPr/>
              <p:nvPr/>
            </p:nvSpPr>
            <p:spPr bwMode="auto">
              <a:xfrm>
                <a:off x="7662418" y="6256684"/>
                <a:ext cx="576456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635421" y="6313814"/>
                <a:ext cx="718276" cy="5125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GR</a:t>
                </a:r>
              </a:p>
            </p:txBody>
          </p:sp>
        </p:grpSp>
        <p:grpSp>
          <p:nvGrpSpPr>
            <p:cNvPr id="19495" name="Group 77"/>
            <p:cNvGrpSpPr>
              <a:grpSpLocks/>
            </p:cNvGrpSpPr>
            <p:nvPr/>
          </p:nvGrpSpPr>
          <p:grpSpPr bwMode="auto">
            <a:xfrm>
              <a:off x="8089900" y="3879850"/>
              <a:ext cx="700225" cy="576263"/>
              <a:chOff x="9057417" y="4281175"/>
              <a:chExt cx="700295" cy="576064"/>
            </a:xfrm>
            <a:grpFill/>
          </p:grpSpPr>
          <p:sp>
            <p:nvSpPr>
              <p:cNvPr id="56" name="Rounded Rectangle 55"/>
              <p:cNvSpPr/>
              <p:nvPr/>
            </p:nvSpPr>
            <p:spPr bwMode="auto">
              <a:xfrm>
                <a:off x="9066943" y="4281175"/>
                <a:ext cx="576321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057417" y="4338305"/>
                <a:ext cx="700295" cy="5125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HU</a:t>
                </a:r>
              </a:p>
            </p:txBody>
          </p:sp>
        </p:grpSp>
        <p:grpSp>
          <p:nvGrpSpPr>
            <p:cNvPr id="19503" name="Group 12"/>
            <p:cNvGrpSpPr>
              <a:grpSpLocks/>
            </p:cNvGrpSpPr>
            <p:nvPr/>
          </p:nvGrpSpPr>
          <p:grpSpPr bwMode="auto">
            <a:xfrm>
              <a:off x="1487489" y="5032375"/>
              <a:ext cx="661047" cy="576263"/>
              <a:chOff x="1775724" y="2224236"/>
              <a:chExt cx="660972" cy="576064"/>
            </a:xfrm>
            <a:grpFill/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1802708" y="2224236"/>
                <a:ext cx="576198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75724" y="2281366"/>
                <a:ext cx="660972" cy="5125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ES</a:t>
                </a:r>
              </a:p>
            </p:txBody>
          </p:sp>
        </p:grpSp>
        <p:grpSp>
          <p:nvGrpSpPr>
            <p:cNvPr id="19504" name="Group 190"/>
            <p:cNvGrpSpPr>
              <a:grpSpLocks/>
            </p:cNvGrpSpPr>
            <p:nvPr/>
          </p:nvGrpSpPr>
          <p:grpSpPr bwMode="auto">
            <a:xfrm>
              <a:off x="3052765" y="3357563"/>
              <a:ext cx="661048" cy="576262"/>
              <a:chOff x="3053495" y="3357151"/>
              <a:chExt cx="660740" cy="576064"/>
            </a:xfrm>
            <a:grpFill/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3063016" y="3357151"/>
                <a:ext cx="575994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53495" y="3414281"/>
                <a:ext cx="660740" cy="5125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LU</a:t>
                </a:r>
              </a:p>
            </p:txBody>
          </p:sp>
        </p:grpSp>
        <p:grpSp>
          <p:nvGrpSpPr>
            <p:cNvPr id="19506" name="Group 184"/>
            <p:cNvGrpSpPr>
              <a:grpSpLocks/>
            </p:cNvGrpSpPr>
            <p:nvPr/>
          </p:nvGrpSpPr>
          <p:grpSpPr bwMode="auto">
            <a:xfrm>
              <a:off x="2612232" y="2727326"/>
              <a:ext cx="680637" cy="576262"/>
              <a:chOff x="2603323" y="2728292"/>
              <a:chExt cx="680518" cy="576064"/>
            </a:xfrm>
            <a:grpFill/>
          </p:grpSpPr>
          <p:sp>
            <p:nvSpPr>
              <p:cNvPr id="41" name="Rounded Rectangle 40"/>
              <p:cNvSpPr/>
              <p:nvPr/>
            </p:nvSpPr>
            <p:spPr bwMode="auto">
              <a:xfrm>
                <a:off x="2630306" y="2728292"/>
                <a:ext cx="576161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603323" y="2785422"/>
                <a:ext cx="680518" cy="5125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BE</a:t>
                </a:r>
              </a:p>
            </p:txBody>
          </p:sp>
        </p:grpSp>
        <p:grpSp>
          <p:nvGrpSpPr>
            <p:cNvPr id="19511" name="Group 49"/>
            <p:cNvGrpSpPr>
              <a:grpSpLocks/>
            </p:cNvGrpSpPr>
            <p:nvPr/>
          </p:nvGrpSpPr>
          <p:grpSpPr bwMode="auto">
            <a:xfrm>
              <a:off x="3714752" y="2728913"/>
              <a:ext cx="661048" cy="574675"/>
              <a:chOff x="5155288" y="3525397"/>
              <a:chExt cx="660739" cy="576064"/>
            </a:xfrm>
            <a:grpFill/>
          </p:grpSpPr>
          <p:sp>
            <p:nvSpPr>
              <p:cNvPr id="38" name="Rounded Rectangle 37"/>
              <p:cNvSpPr/>
              <p:nvPr/>
            </p:nvSpPr>
            <p:spPr bwMode="auto">
              <a:xfrm>
                <a:off x="5164809" y="3525397"/>
                <a:ext cx="575994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155288" y="3582685"/>
                <a:ext cx="660739" cy="5139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NL</a:t>
                </a:r>
              </a:p>
            </p:txBody>
          </p:sp>
        </p:grpSp>
        <p:grpSp>
          <p:nvGrpSpPr>
            <p:cNvPr id="19512" name="Group 45"/>
            <p:cNvGrpSpPr>
              <a:grpSpLocks/>
            </p:cNvGrpSpPr>
            <p:nvPr/>
          </p:nvGrpSpPr>
          <p:grpSpPr bwMode="auto">
            <a:xfrm>
              <a:off x="1438206" y="2728913"/>
              <a:ext cx="700225" cy="574675"/>
              <a:chOff x="1740727" y="2224236"/>
              <a:chExt cx="700295" cy="576064"/>
            </a:xfrm>
            <a:grpFill/>
          </p:grpSpPr>
          <p:sp>
            <p:nvSpPr>
              <p:cNvPr id="47" name="Rounded Rectangle 46"/>
              <p:cNvSpPr/>
              <p:nvPr/>
            </p:nvSpPr>
            <p:spPr bwMode="auto">
              <a:xfrm>
                <a:off x="1802715" y="2224236"/>
                <a:ext cx="576320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40727" y="2281524"/>
                <a:ext cx="700295" cy="5139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latin typeface="+mn-lt"/>
                  </a:rPr>
                  <a:t>UK</a:t>
                </a:r>
              </a:p>
            </p:txBody>
          </p:sp>
        </p:grpSp>
        <p:grpSp>
          <p:nvGrpSpPr>
            <p:cNvPr id="19513" name="Group 18"/>
            <p:cNvGrpSpPr>
              <a:grpSpLocks/>
            </p:cNvGrpSpPr>
            <p:nvPr/>
          </p:nvGrpSpPr>
          <p:grpSpPr bwMode="auto">
            <a:xfrm>
              <a:off x="5921376" y="2728913"/>
              <a:ext cx="661047" cy="574675"/>
              <a:chOff x="1775724" y="2224236"/>
              <a:chExt cx="660972" cy="576064"/>
            </a:xfrm>
            <a:grpFill/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1802709" y="2224236"/>
                <a:ext cx="576197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75724" y="2281524"/>
                <a:ext cx="660972" cy="5139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CZ</a:t>
                </a:r>
              </a:p>
            </p:txBody>
          </p:sp>
        </p:grpSp>
        <p:grpSp>
          <p:nvGrpSpPr>
            <p:cNvPr id="19517" name="Group 60"/>
            <p:cNvGrpSpPr>
              <a:grpSpLocks/>
            </p:cNvGrpSpPr>
            <p:nvPr/>
          </p:nvGrpSpPr>
          <p:grpSpPr bwMode="auto">
            <a:xfrm>
              <a:off x="6591300" y="5032375"/>
              <a:ext cx="700225" cy="576263"/>
              <a:chOff x="1775724" y="2224236"/>
              <a:chExt cx="700295" cy="576064"/>
            </a:xfrm>
            <a:grpFill/>
          </p:grpSpPr>
          <p:sp>
            <p:nvSpPr>
              <p:cNvPr id="62" name="Rounded Rectangle 61"/>
              <p:cNvSpPr/>
              <p:nvPr/>
            </p:nvSpPr>
            <p:spPr bwMode="auto">
              <a:xfrm>
                <a:off x="1802715" y="2224236"/>
                <a:ext cx="576320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775724" y="2281366"/>
                <a:ext cx="700295" cy="5125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HR</a:t>
                </a:r>
              </a:p>
            </p:txBody>
          </p:sp>
        </p:grpSp>
        <p:grpSp>
          <p:nvGrpSpPr>
            <p:cNvPr id="19519" name="Group 76"/>
            <p:cNvGrpSpPr>
              <a:grpSpLocks/>
            </p:cNvGrpSpPr>
            <p:nvPr/>
          </p:nvGrpSpPr>
          <p:grpSpPr bwMode="auto">
            <a:xfrm>
              <a:off x="5727704" y="5032375"/>
              <a:ext cx="578284" cy="576263"/>
              <a:chOff x="7061858" y="5393346"/>
              <a:chExt cx="578084" cy="576064"/>
            </a:xfrm>
            <a:grpFill/>
          </p:grpSpPr>
          <p:sp>
            <p:nvSpPr>
              <p:cNvPr id="65" name="Rounded Rectangle 64"/>
              <p:cNvSpPr/>
              <p:nvPr/>
            </p:nvSpPr>
            <p:spPr bwMode="auto">
              <a:xfrm>
                <a:off x="7061858" y="5393346"/>
                <a:ext cx="576064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112640" y="5450476"/>
                <a:ext cx="527302" cy="51257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SI</a:t>
                </a:r>
              </a:p>
            </p:txBody>
          </p:sp>
        </p:grpSp>
        <p:grpSp>
          <p:nvGrpSpPr>
            <p:cNvPr id="19532" name="Group 33"/>
            <p:cNvGrpSpPr>
              <a:grpSpLocks/>
            </p:cNvGrpSpPr>
            <p:nvPr/>
          </p:nvGrpSpPr>
          <p:grpSpPr bwMode="auto">
            <a:xfrm>
              <a:off x="4214813" y="1509713"/>
              <a:ext cx="700225" cy="574675"/>
              <a:chOff x="1775724" y="2224236"/>
              <a:chExt cx="700296" cy="576064"/>
            </a:xfrm>
            <a:grpFill/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1802714" y="2224236"/>
                <a:ext cx="576322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775724" y="2281524"/>
                <a:ext cx="700296" cy="5139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DK</a:t>
                </a:r>
              </a:p>
            </p:txBody>
          </p:sp>
        </p:grpSp>
        <p:grpSp>
          <p:nvGrpSpPr>
            <p:cNvPr id="19537" name="Group 30"/>
            <p:cNvGrpSpPr>
              <a:grpSpLocks/>
            </p:cNvGrpSpPr>
            <p:nvPr/>
          </p:nvGrpSpPr>
          <p:grpSpPr bwMode="auto">
            <a:xfrm>
              <a:off x="4808538" y="2728913"/>
              <a:ext cx="680637" cy="574675"/>
              <a:chOff x="1775724" y="2224236"/>
              <a:chExt cx="680518" cy="576064"/>
            </a:xfrm>
            <a:grpFill/>
          </p:grpSpPr>
          <p:sp>
            <p:nvSpPr>
              <p:cNvPr id="32" name="Rounded Rectangle 31"/>
              <p:cNvSpPr/>
              <p:nvPr/>
            </p:nvSpPr>
            <p:spPr bwMode="auto">
              <a:xfrm>
                <a:off x="1802706" y="2224236"/>
                <a:ext cx="576162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775724" y="2281524"/>
                <a:ext cx="680518" cy="5139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DE</a:t>
                </a:r>
              </a:p>
            </p:txBody>
          </p:sp>
        </p:grpSp>
        <p:grpSp>
          <p:nvGrpSpPr>
            <p:cNvPr id="19540" name="Group 75"/>
            <p:cNvGrpSpPr>
              <a:grpSpLocks/>
            </p:cNvGrpSpPr>
            <p:nvPr/>
          </p:nvGrpSpPr>
          <p:grpSpPr bwMode="auto">
            <a:xfrm>
              <a:off x="4818063" y="5032375"/>
              <a:ext cx="576262" cy="576263"/>
              <a:chOff x="8017974" y="5450546"/>
              <a:chExt cx="576064" cy="576064"/>
            </a:xfrm>
            <a:grpFill/>
          </p:grpSpPr>
          <p:sp>
            <p:nvSpPr>
              <p:cNvPr id="71" name="Rounded Rectangle 70"/>
              <p:cNvSpPr/>
              <p:nvPr/>
            </p:nvSpPr>
            <p:spPr bwMode="auto">
              <a:xfrm>
                <a:off x="8017974" y="5450546"/>
                <a:ext cx="576064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076691" y="5507676"/>
                <a:ext cx="507719" cy="51257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IT</a:t>
                </a:r>
              </a:p>
            </p:txBody>
          </p:sp>
        </p:grpSp>
        <p:grpSp>
          <p:nvGrpSpPr>
            <p:cNvPr id="19539" name="Group 24"/>
            <p:cNvGrpSpPr>
              <a:grpSpLocks/>
            </p:cNvGrpSpPr>
            <p:nvPr/>
          </p:nvGrpSpPr>
          <p:grpSpPr bwMode="auto">
            <a:xfrm>
              <a:off x="4791075" y="3879850"/>
              <a:ext cx="700225" cy="576263"/>
              <a:chOff x="1775724" y="2224236"/>
              <a:chExt cx="700295" cy="576064"/>
            </a:xfrm>
            <a:grpFill/>
          </p:grpSpPr>
          <p:sp>
            <p:nvSpPr>
              <p:cNvPr id="26" name="Rounded Rectangle 25"/>
              <p:cNvSpPr/>
              <p:nvPr/>
            </p:nvSpPr>
            <p:spPr bwMode="auto">
              <a:xfrm>
                <a:off x="1802715" y="2224236"/>
                <a:ext cx="576320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775724" y="2281366"/>
                <a:ext cx="700295" cy="5125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CH</a:t>
                </a:r>
              </a:p>
            </p:txBody>
          </p:sp>
        </p:grpSp>
        <p:grpSp>
          <p:nvGrpSpPr>
            <p:cNvPr id="19518" name="Group 147"/>
            <p:cNvGrpSpPr>
              <a:grpSpLocks/>
            </p:cNvGrpSpPr>
            <p:nvPr/>
          </p:nvGrpSpPr>
          <p:grpSpPr bwMode="auto">
            <a:xfrm>
              <a:off x="7042149" y="3879850"/>
              <a:ext cx="637274" cy="576263"/>
              <a:chOff x="7036981" y="3880420"/>
              <a:chExt cx="637054" cy="576064"/>
            </a:xfrm>
            <a:grpFill/>
          </p:grpSpPr>
          <p:sp>
            <p:nvSpPr>
              <p:cNvPr id="68" name="Rounded Rectangle 67"/>
              <p:cNvSpPr/>
              <p:nvPr/>
            </p:nvSpPr>
            <p:spPr bwMode="auto">
              <a:xfrm>
                <a:off x="7036981" y="3880420"/>
                <a:ext cx="576064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038568" y="3937550"/>
                <a:ext cx="635467" cy="5125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AT</a:t>
                </a:r>
              </a:p>
            </p:txBody>
          </p:sp>
        </p:grpSp>
        <p:grpSp>
          <p:nvGrpSpPr>
            <p:cNvPr id="19516" name="Group 21"/>
            <p:cNvGrpSpPr>
              <a:grpSpLocks/>
            </p:cNvGrpSpPr>
            <p:nvPr/>
          </p:nvGrpSpPr>
          <p:grpSpPr bwMode="auto">
            <a:xfrm>
              <a:off x="7023100" y="2728913"/>
              <a:ext cx="680637" cy="574675"/>
              <a:chOff x="1775724" y="2224236"/>
              <a:chExt cx="680518" cy="576064"/>
            </a:xfrm>
            <a:grpFill/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1802707" y="2224236"/>
                <a:ext cx="576161" cy="57606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75724" y="2281524"/>
                <a:ext cx="680518" cy="5139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SK</a:t>
                </a:r>
              </a:p>
            </p:txBody>
          </p:sp>
        </p:grpSp>
      </p:grpSp>
      <p:grpSp>
        <p:nvGrpSpPr>
          <p:cNvPr id="19542" name="Group 19541"/>
          <p:cNvGrpSpPr/>
          <p:nvPr/>
        </p:nvGrpSpPr>
        <p:grpSpPr>
          <a:xfrm>
            <a:off x="358052" y="1359857"/>
            <a:ext cx="7553676" cy="4799814"/>
            <a:chOff x="397773" y="1510323"/>
            <a:chExt cx="8391662" cy="5330904"/>
          </a:xfrm>
        </p:grpSpPr>
        <p:grpSp>
          <p:nvGrpSpPr>
            <p:cNvPr id="152" name="Group 151"/>
            <p:cNvGrpSpPr/>
            <p:nvPr/>
          </p:nvGrpSpPr>
          <p:grpSpPr>
            <a:xfrm>
              <a:off x="397773" y="1518340"/>
              <a:ext cx="8391662" cy="5322887"/>
              <a:chOff x="398463" y="1509713"/>
              <a:chExt cx="8391662" cy="5322887"/>
            </a:xfrm>
          </p:grpSpPr>
          <p:grpSp>
            <p:nvGrpSpPr>
              <p:cNvPr id="153" name="Group 52"/>
              <p:cNvGrpSpPr>
                <a:grpSpLocks/>
              </p:cNvGrpSpPr>
              <p:nvPr/>
            </p:nvGrpSpPr>
            <p:grpSpPr bwMode="auto">
              <a:xfrm>
                <a:off x="1492246" y="3879850"/>
                <a:ext cx="661046" cy="576263"/>
                <a:chOff x="5659343" y="5387889"/>
                <a:chExt cx="662505" cy="576064"/>
              </a:xfrm>
            </p:grpSpPr>
            <p:sp>
              <p:nvSpPr>
                <p:cNvPr id="209" name="Rounded Rectangle 208"/>
                <p:cNvSpPr/>
                <p:nvPr/>
              </p:nvSpPr>
              <p:spPr bwMode="auto">
                <a:xfrm>
                  <a:off x="5668889" y="5387889"/>
                  <a:ext cx="575943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>
                <a:xfrm>
                  <a:off x="5659343" y="5445019"/>
                  <a:ext cx="662505" cy="51257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FR</a:t>
                  </a:r>
                </a:p>
              </p:txBody>
            </p:sp>
          </p:grpSp>
          <p:grpSp>
            <p:nvGrpSpPr>
              <p:cNvPr id="154" name="Group 48"/>
              <p:cNvGrpSpPr>
                <a:grpSpLocks/>
              </p:cNvGrpSpPr>
              <p:nvPr/>
            </p:nvGrpSpPr>
            <p:grpSpPr bwMode="auto">
              <a:xfrm>
                <a:off x="398463" y="2728913"/>
                <a:ext cx="576262" cy="574675"/>
                <a:chOff x="4791174" y="3501371"/>
                <a:chExt cx="576064" cy="576064"/>
              </a:xfrm>
            </p:grpSpPr>
            <p:sp>
              <p:nvSpPr>
                <p:cNvPr id="207" name="Rounded Rectangle 206"/>
                <p:cNvSpPr/>
                <p:nvPr/>
              </p:nvSpPr>
              <p:spPr bwMode="auto">
                <a:xfrm>
                  <a:off x="4791174" y="3501371"/>
                  <a:ext cx="576064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4815556" y="3558659"/>
                  <a:ext cx="527303" cy="51398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GB" b="1" dirty="0">
                      <a:latin typeface="+mn-lt"/>
                    </a:rPr>
                    <a:t>IE</a:t>
                  </a:r>
                </a:p>
              </p:txBody>
            </p:sp>
          </p:grpSp>
          <p:grpSp>
            <p:nvGrpSpPr>
              <p:cNvPr id="155" name="Group 72"/>
              <p:cNvGrpSpPr>
                <a:grpSpLocks/>
              </p:cNvGrpSpPr>
              <p:nvPr/>
            </p:nvGrpSpPr>
            <p:grpSpPr bwMode="auto">
              <a:xfrm>
                <a:off x="449265" y="5032375"/>
                <a:ext cx="641458" cy="576263"/>
                <a:chOff x="3373390" y="5680620"/>
                <a:chExt cx="641197" cy="576064"/>
              </a:xfrm>
            </p:grpSpPr>
            <p:sp>
              <p:nvSpPr>
                <p:cNvPr id="205" name="Rounded Rectangle 204"/>
                <p:cNvSpPr/>
                <p:nvPr/>
              </p:nvSpPr>
              <p:spPr bwMode="auto">
                <a:xfrm>
                  <a:off x="3382911" y="5680620"/>
                  <a:ext cx="576028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3373390" y="5737750"/>
                  <a:ext cx="641197" cy="51257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PT</a:t>
                  </a:r>
                </a:p>
              </p:txBody>
            </p:sp>
          </p:grpSp>
          <p:grpSp>
            <p:nvGrpSpPr>
              <p:cNvPr id="156" name="Group 106"/>
              <p:cNvGrpSpPr>
                <a:grpSpLocks/>
              </p:cNvGrpSpPr>
              <p:nvPr/>
            </p:nvGrpSpPr>
            <p:grpSpPr bwMode="auto">
              <a:xfrm>
                <a:off x="7385053" y="6256338"/>
                <a:ext cx="718033" cy="576262"/>
                <a:chOff x="7635421" y="6256684"/>
                <a:chExt cx="718275" cy="576064"/>
              </a:xfrm>
            </p:grpSpPr>
            <p:sp>
              <p:nvSpPr>
                <p:cNvPr id="203" name="Rounded Rectangle 202"/>
                <p:cNvSpPr/>
                <p:nvPr/>
              </p:nvSpPr>
              <p:spPr bwMode="auto">
                <a:xfrm>
                  <a:off x="7662418" y="6256684"/>
                  <a:ext cx="576456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204" name="TextBox 203"/>
                <p:cNvSpPr txBox="1"/>
                <p:nvPr/>
              </p:nvSpPr>
              <p:spPr>
                <a:xfrm>
                  <a:off x="7635421" y="6313814"/>
                  <a:ext cx="718275" cy="51257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GR</a:t>
                  </a:r>
                </a:p>
              </p:txBody>
            </p:sp>
          </p:grpSp>
          <p:grpSp>
            <p:nvGrpSpPr>
              <p:cNvPr id="157" name="Group 77"/>
              <p:cNvGrpSpPr>
                <a:grpSpLocks/>
              </p:cNvGrpSpPr>
              <p:nvPr/>
            </p:nvGrpSpPr>
            <p:grpSpPr bwMode="auto">
              <a:xfrm>
                <a:off x="8089900" y="3879850"/>
                <a:ext cx="700225" cy="576263"/>
                <a:chOff x="9057417" y="4281175"/>
                <a:chExt cx="700295" cy="576064"/>
              </a:xfrm>
            </p:grpSpPr>
            <p:sp>
              <p:nvSpPr>
                <p:cNvPr id="201" name="Rounded Rectangle 200"/>
                <p:cNvSpPr/>
                <p:nvPr/>
              </p:nvSpPr>
              <p:spPr bwMode="auto">
                <a:xfrm>
                  <a:off x="9066943" y="4281175"/>
                  <a:ext cx="576321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202" name="TextBox 201"/>
                <p:cNvSpPr txBox="1"/>
                <p:nvPr/>
              </p:nvSpPr>
              <p:spPr>
                <a:xfrm>
                  <a:off x="9057417" y="4338305"/>
                  <a:ext cx="700295" cy="51257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HU</a:t>
                  </a:r>
                </a:p>
              </p:txBody>
            </p:sp>
          </p:grpSp>
          <p:grpSp>
            <p:nvGrpSpPr>
              <p:cNvPr id="158" name="Group 12"/>
              <p:cNvGrpSpPr>
                <a:grpSpLocks/>
              </p:cNvGrpSpPr>
              <p:nvPr/>
            </p:nvGrpSpPr>
            <p:grpSpPr bwMode="auto">
              <a:xfrm>
                <a:off x="1487489" y="5032375"/>
                <a:ext cx="661047" cy="576263"/>
                <a:chOff x="1775724" y="2224236"/>
                <a:chExt cx="660972" cy="576064"/>
              </a:xfrm>
            </p:grpSpPr>
            <p:sp>
              <p:nvSpPr>
                <p:cNvPr id="199" name="Rounded Rectangle 198"/>
                <p:cNvSpPr/>
                <p:nvPr/>
              </p:nvSpPr>
              <p:spPr bwMode="auto">
                <a:xfrm>
                  <a:off x="1802708" y="2224236"/>
                  <a:ext cx="576198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1775724" y="2281366"/>
                  <a:ext cx="660972" cy="51257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ES</a:t>
                  </a:r>
                </a:p>
              </p:txBody>
            </p:sp>
          </p:grpSp>
          <p:grpSp>
            <p:nvGrpSpPr>
              <p:cNvPr id="159" name="Group 190"/>
              <p:cNvGrpSpPr>
                <a:grpSpLocks/>
              </p:cNvGrpSpPr>
              <p:nvPr/>
            </p:nvGrpSpPr>
            <p:grpSpPr bwMode="auto">
              <a:xfrm>
                <a:off x="3052765" y="3357563"/>
                <a:ext cx="661047" cy="576262"/>
                <a:chOff x="3053495" y="3357151"/>
                <a:chExt cx="660739" cy="576064"/>
              </a:xfrm>
            </p:grpSpPr>
            <p:sp>
              <p:nvSpPr>
                <p:cNvPr id="197" name="Rounded Rectangle 196"/>
                <p:cNvSpPr/>
                <p:nvPr/>
              </p:nvSpPr>
              <p:spPr bwMode="auto">
                <a:xfrm>
                  <a:off x="3063016" y="3357151"/>
                  <a:ext cx="575994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3053495" y="3414281"/>
                  <a:ext cx="660739" cy="51257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LU</a:t>
                  </a:r>
                </a:p>
              </p:txBody>
            </p:sp>
          </p:grpSp>
          <p:grpSp>
            <p:nvGrpSpPr>
              <p:cNvPr id="160" name="Group 184"/>
              <p:cNvGrpSpPr>
                <a:grpSpLocks/>
              </p:cNvGrpSpPr>
              <p:nvPr/>
            </p:nvGrpSpPr>
            <p:grpSpPr bwMode="auto">
              <a:xfrm>
                <a:off x="2612232" y="2727326"/>
                <a:ext cx="680636" cy="576262"/>
                <a:chOff x="2603323" y="2728292"/>
                <a:chExt cx="680517" cy="576064"/>
              </a:xfrm>
            </p:grpSpPr>
            <p:sp>
              <p:nvSpPr>
                <p:cNvPr id="195" name="Rounded Rectangle 194"/>
                <p:cNvSpPr/>
                <p:nvPr/>
              </p:nvSpPr>
              <p:spPr bwMode="auto">
                <a:xfrm>
                  <a:off x="2630306" y="2728292"/>
                  <a:ext cx="576161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2603323" y="2785422"/>
                  <a:ext cx="680517" cy="51257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BE</a:t>
                  </a:r>
                </a:p>
              </p:txBody>
            </p:sp>
          </p:grpSp>
          <p:grpSp>
            <p:nvGrpSpPr>
              <p:cNvPr id="161" name="Group 49"/>
              <p:cNvGrpSpPr>
                <a:grpSpLocks/>
              </p:cNvGrpSpPr>
              <p:nvPr/>
            </p:nvGrpSpPr>
            <p:grpSpPr bwMode="auto">
              <a:xfrm>
                <a:off x="3714752" y="2728913"/>
                <a:ext cx="661048" cy="574675"/>
                <a:chOff x="5155288" y="3525397"/>
                <a:chExt cx="660739" cy="576064"/>
              </a:xfrm>
            </p:grpSpPr>
            <p:sp>
              <p:nvSpPr>
                <p:cNvPr id="193" name="Rounded Rectangle 192"/>
                <p:cNvSpPr/>
                <p:nvPr/>
              </p:nvSpPr>
              <p:spPr bwMode="auto">
                <a:xfrm>
                  <a:off x="5164809" y="3525397"/>
                  <a:ext cx="575994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5155288" y="3582685"/>
                  <a:ext cx="660739" cy="51398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NL</a:t>
                  </a:r>
                </a:p>
              </p:txBody>
            </p:sp>
          </p:grpSp>
          <p:grpSp>
            <p:nvGrpSpPr>
              <p:cNvPr id="162" name="Group 45"/>
              <p:cNvGrpSpPr>
                <a:grpSpLocks/>
              </p:cNvGrpSpPr>
              <p:nvPr/>
            </p:nvGrpSpPr>
            <p:grpSpPr bwMode="auto">
              <a:xfrm>
                <a:off x="1438206" y="2728913"/>
                <a:ext cx="700225" cy="574675"/>
                <a:chOff x="1740727" y="2224236"/>
                <a:chExt cx="700295" cy="576064"/>
              </a:xfrm>
            </p:grpSpPr>
            <p:sp>
              <p:nvSpPr>
                <p:cNvPr id="191" name="Rounded Rectangle 190"/>
                <p:cNvSpPr/>
                <p:nvPr/>
              </p:nvSpPr>
              <p:spPr bwMode="auto">
                <a:xfrm>
                  <a:off x="1802715" y="2224236"/>
                  <a:ext cx="576320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192" name="TextBox 191"/>
                <p:cNvSpPr txBox="1"/>
                <p:nvPr/>
              </p:nvSpPr>
              <p:spPr>
                <a:xfrm>
                  <a:off x="1740727" y="2281524"/>
                  <a:ext cx="700295" cy="51398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GB" b="1" dirty="0">
                      <a:latin typeface="+mn-lt"/>
                    </a:rPr>
                    <a:t>UK</a:t>
                  </a:r>
                </a:p>
              </p:txBody>
            </p:sp>
          </p:grpSp>
          <p:grpSp>
            <p:nvGrpSpPr>
              <p:cNvPr id="163" name="Group 18"/>
              <p:cNvGrpSpPr>
                <a:grpSpLocks/>
              </p:cNvGrpSpPr>
              <p:nvPr/>
            </p:nvGrpSpPr>
            <p:grpSpPr bwMode="auto">
              <a:xfrm>
                <a:off x="5921376" y="2728913"/>
                <a:ext cx="661047" cy="574675"/>
                <a:chOff x="1775724" y="2224236"/>
                <a:chExt cx="660972" cy="576064"/>
              </a:xfrm>
            </p:grpSpPr>
            <p:sp>
              <p:nvSpPr>
                <p:cNvPr id="189" name="Rounded Rectangle 188"/>
                <p:cNvSpPr/>
                <p:nvPr/>
              </p:nvSpPr>
              <p:spPr bwMode="auto">
                <a:xfrm>
                  <a:off x="1802709" y="2224236"/>
                  <a:ext cx="576197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190" name="TextBox 189"/>
                <p:cNvSpPr txBox="1"/>
                <p:nvPr/>
              </p:nvSpPr>
              <p:spPr>
                <a:xfrm>
                  <a:off x="1775724" y="2281524"/>
                  <a:ext cx="660972" cy="51398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CZ</a:t>
                  </a:r>
                </a:p>
              </p:txBody>
            </p:sp>
          </p:grpSp>
          <p:grpSp>
            <p:nvGrpSpPr>
              <p:cNvPr id="164" name="Group 60"/>
              <p:cNvGrpSpPr>
                <a:grpSpLocks/>
              </p:cNvGrpSpPr>
              <p:nvPr/>
            </p:nvGrpSpPr>
            <p:grpSpPr bwMode="auto">
              <a:xfrm>
                <a:off x="6591300" y="5032375"/>
                <a:ext cx="700225" cy="576263"/>
                <a:chOff x="1775724" y="2224236"/>
                <a:chExt cx="700295" cy="576064"/>
              </a:xfrm>
            </p:grpSpPr>
            <p:sp>
              <p:nvSpPr>
                <p:cNvPr id="186" name="Rounded Rectangle 185"/>
                <p:cNvSpPr/>
                <p:nvPr/>
              </p:nvSpPr>
              <p:spPr bwMode="auto">
                <a:xfrm>
                  <a:off x="1802715" y="2224236"/>
                  <a:ext cx="576320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1775724" y="2281366"/>
                  <a:ext cx="700295" cy="51257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HR</a:t>
                  </a:r>
                </a:p>
              </p:txBody>
            </p:sp>
          </p:grpSp>
          <p:grpSp>
            <p:nvGrpSpPr>
              <p:cNvPr id="165" name="Group 76"/>
              <p:cNvGrpSpPr>
                <a:grpSpLocks/>
              </p:cNvGrpSpPr>
              <p:nvPr/>
            </p:nvGrpSpPr>
            <p:grpSpPr bwMode="auto">
              <a:xfrm>
                <a:off x="5727704" y="5032375"/>
                <a:ext cx="578284" cy="576263"/>
                <a:chOff x="7061858" y="5393346"/>
                <a:chExt cx="578084" cy="576064"/>
              </a:xfrm>
            </p:grpSpPr>
            <p:sp>
              <p:nvSpPr>
                <p:cNvPr id="184" name="Rounded Rectangle 183"/>
                <p:cNvSpPr/>
                <p:nvPr/>
              </p:nvSpPr>
              <p:spPr bwMode="auto">
                <a:xfrm>
                  <a:off x="7061858" y="5393346"/>
                  <a:ext cx="576064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185" name="TextBox 184"/>
                <p:cNvSpPr txBox="1"/>
                <p:nvPr/>
              </p:nvSpPr>
              <p:spPr>
                <a:xfrm>
                  <a:off x="7112640" y="5450476"/>
                  <a:ext cx="527302" cy="51257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SI</a:t>
                  </a:r>
                </a:p>
              </p:txBody>
            </p:sp>
          </p:grpSp>
          <p:grpSp>
            <p:nvGrpSpPr>
              <p:cNvPr id="166" name="Group 33"/>
              <p:cNvGrpSpPr>
                <a:grpSpLocks/>
              </p:cNvGrpSpPr>
              <p:nvPr/>
            </p:nvGrpSpPr>
            <p:grpSpPr bwMode="auto">
              <a:xfrm>
                <a:off x="4214813" y="1509713"/>
                <a:ext cx="700225" cy="574675"/>
                <a:chOff x="1775724" y="2224236"/>
                <a:chExt cx="700296" cy="576064"/>
              </a:xfrm>
            </p:grpSpPr>
            <p:sp>
              <p:nvSpPr>
                <p:cNvPr id="182" name="Rounded Rectangle 181"/>
                <p:cNvSpPr/>
                <p:nvPr/>
              </p:nvSpPr>
              <p:spPr bwMode="auto">
                <a:xfrm>
                  <a:off x="1802714" y="2224236"/>
                  <a:ext cx="576322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183" name="TextBox 182"/>
                <p:cNvSpPr txBox="1"/>
                <p:nvPr/>
              </p:nvSpPr>
              <p:spPr>
                <a:xfrm>
                  <a:off x="1775724" y="2281524"/>
                  <a:ext cx="700296" cy="51398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DK</a:t>
                  </a:r>
                </a:p>
              </p:txBody>
            </p:sp>
          </p:grpSp>
          <p:grpSp>
            <p:nvGrpSpPr>
              <p:cNvPr id="167" name="Group 30"/>
              <p:cNvGrpSpPr>
                <a:grpSpLocks/>
              </p:cNvGrpSpPr>
              <p:nvPr/>
            </p:nvGrpSpPr>
            <p:grpSpPr bwMode="auto">
              <a:xfrm>
                <a:off x="4808538" y="2728913"/>
                <a:ext cx="680636" cy="574675"/>
                <a:chOff x="1775724" y="2224236"/>
                <a:chExt cx="680517" cy="576064"/>
              </a:xfrm>
            </p:grpSpPr>
            <p:sp>
              <p:nvSpPr>
                <p:cNvPr id="180" name="Rounded Rectangle 179"/>
                <p:cNvSpPr/>
                <p:nvPr/>
              </p:nvSpPr>
              <p:spPr bwMode="auto">
                <a:xfrm>
                  <a:off x="1802706" y="2224236"/>
                  <a:ext cx="576162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1775724" y="2281524"/>
                  <a:ext cx="680517" cy="51398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DE</a:t>
                  </a:r>
                </a:p>
              </p:txBody>
            </p:sp>
          </p:grpSp>
          <p:grpSp>
            <p:nvGrpSpPr>
              <p:cNvPr id="168" name="Group 75"/>
              <p:cNvGrpSpPr>
                <a:grpSpLocks/>
              </p:cNvGrpSpPr>
              <p:nvPr/>
            </p:nvGrpSpPr>
            <p:grpSpPr bwMode="auto">
              <a:xfrm>
                <a:off x="4818063" y="5032375"/>
                <a:ext cx="576262" cy="576263"/>
                <a:chOff x="8017974" y="5450546"/>
                <a:chExt cx="576064" cy="576064"/>
              </a:xfrm>
            </p:grpSpPr>
            <p:sp>
              <p:nvSpPr>
                <p:cNvPr id="178" name="Rounded Rectangle 177"/>
                <p:cNvSpPr/>
                <p:nvPr/>
              </p:nvSpPr>
              <p:spPr bwMode="auto">
                <a:xfrm>
                  <a:off x="8017974" y="5450546"/>
                  <a:ext cx="576064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>
                  <a:off x="8076691" y="5507676"/>
                  <a:ext cx="507719" cy="51257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IT</a:t>
                  </a:r>
                </a:p>
              </p:txBody>
            </p:sp>
          </p:grpSp>
          <p:grpSp>
            <p:nvGrpSpPr>
              <p:cNvPr id="169" name="Group 24"/>
              <p:cNvGrpSpPr>
                <a:grpSpLocks/>
              </p:cNvGrpSpPr>
              <p:nvPr/>
            </p:nvGrpSpPr>
            <p:grpSpPr bwMode="auto">
              <a:xfrm>
                <a:off x="4791075" y="3879850"/>
                <a:ext cx="700225" cy="576263"/>
                <a:chOff x="1775724" y="2224236"/>
                <a:chExt cx="700295" cy="576064"/>
              </a:xfrm>
            </p:grpSpPr>
            <p:sp>
              <p:nvSpPr>
                <p:cNvPr id="176" name="Rounded Rectangle 175"/>
                <p:cNvSpPr/>
                <p:nvPr/>
              </p:nvSpPr>
              <p:spPr bwMode="auto">
                <a:xfrm>
                  <a:off x="1802715" y="2224236"/>
                  <a:ext cx="576320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1775724" y="2281366"/>
                  <a:ext cx="700295" cy="51257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CH</a:t>
                  </a:r>
                </a:p>
              </p:txBody>
            </p:sp>
          </p:grpSp>
          <p:grpSp>
            <p:nvGrpSpPr>
              <p:cNvPr id="170" name="Group 147"/>
              <p:cNvGrpSpPr>
                <a:grpSpLocks/>
              </p:cNvGrpSpPr>
              <p:nvPr/>
            </p:nvGrpSpPr>
            <p:grpSpPr bwMode="auto">
              <a:xfrm>
                <a:off x="7042149" y="3879850"/>
                <a:ext cx="637274" cy="576263"/>
                <a:chOff x="7036981" y="3880420"/>
                <a:chExt cx="637054" cy="576064"/>
              </a:xfrm>
            </p:grpSpPr>
            <p:sp>
              <p:nvSpPr>
                <p:cNvPr id="174" name="Rounded Rectangle 173"/>
                <p:cNvSpPr/>
                <p:nvPr/>
              </p:nvSpPr>
              <p:spPr bwMode="auto">
                <a:xfrm>
                  <a:off x="7036981" y="3880420"/>
                  <a:ext cx="576064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7038568" y="3937550"/>
                  <a:ext cx="635467" cy="51257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AT</a:t>
                  </a:r>
                </a:p>
              </p:txBody>
            </p:sp>
          </p:grpSp>
          <p:grpSp>
            <p:nvGrpSpPr>
              <p:cNvPr id="171" name="Group 21"/>
              <p:cNvGrpSpPr>
                <a:grpSpLocks/>
              </p:cNvGrpSpPr>
              <p:nvPr/>
            </p:nvGrpSpPr>
            <p:grpSpPr bwMode="auto">
              <a:xfrm>
                <a:off x="7023100" y="2728913"/>
                <a:ext cx="680636" cy="574675"/>
                <a:chOff x="1775724" y="2224236"/>
                <a:chExt cx="680517" cy="576064"/>
              </a:xfrm>
            </p:grpSpPr>
            <p:sp>
              <p:nvSpPr>
                <p:cNvPr id="172" name="Rounded Rectangle 171"/>
                <p:cNvSpPr/>
                <p:nvPr/>
              </p:nvSpPr>
              <p:spPr bwMode="auto">
                <a:xfrm>
                  <a:off x="1802707" y="2224236"/>
                  <a:ext cx="576161" cy="576064"/>
                </a:xfrm>
                <a:prstGeom prst="roundRect">
                  <a:avLst/>
                </a:prstGeom>
                <a:solidFill>
                  <a:srgbClr val="EEE53A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24572">
                    <a:defRPr/>
                  </a:pPr>
                  <a:endParaRPr lang="en-GB" sz="1000" b="1" dirty="0">
                    <a:latin typeface="+mn-lt"/>
                  </a:endParaRPr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1775724" y="2281524"/>
                  <a:ext cx="680517" cy="51398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b="1" dirty="0">
                      <a:latin typeface="+mn-lt"/>
                    </a:rPr>
                    <a:t>SK</a:t>
                  </a:r>
                </a:p>
              </p:txBody>
            </p:sp>
          </p:grpSp>
        </p:grpSp>
        <p:grpSp>
          <p:nvGrpSpPr>
            <p:cNvPr id="217" name="Group 235"/>
            <p:cNvGrpSpPr>
              <a:grpSpLocks/>
            </p:cNvGrpSpPr>
            <p:nvPr/>
          </p:nvGrpSpPr>
          <p:grpSpPr bwMode="auto">
            <a:xfrm>
              <a:off x="7318371" y="1510323"/>
              <a:ext cx="641457" cy="574675"/>
              <a:chOff x="7311454" y="1509103"/>
              <a:chExt cx="642725" cy="576064"/>
            </a:xfrm>
          </p:grpSpPr>
          <p:sp>
            <p:nvSpPr>
              <p:cNvPr id="222" name="Rounded Rectangle 221"/>
              <p:cNvSpPr/>
              <p:nvPr/>
            </p:nvSpPr>
            <p:spPr bwMode="auto">
              <a:xfrm>
                <a:off x="7311454" y="1509103"/>
                <a:ext cx="577402" cy="576064"/>
              </a:xfrm>
              <a:prstGeom prst="roundRect">
                <a:avLst/>
              </a:prstGeom>
              <a:solidFill>
                <a:srgbClr val="EEE53A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7311454" y="1566391"/>
                <a:ext cx="642725" cy="5139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PL</a:t>
                </a:r>
              </a:p>
            </p:txBody>
          </p:sp>
        </p:grpSp>
      </p:grpSp>
      <p:grpSp>
        <p:nvGrpSpPr>
          <p:cNvPr id="247" name="Group 246"/>
          <p:cNvGrpSpPr/>
          <p:nvPr/>
        </p:nvGrpSpPr>
        <p:grpSpPr>
          <a:xfrm>
            <a:off x="2303363" y="1895893"/>
            <a:ext cx="5314635" cy="3329214"/>
            <a:chOff x="1111510" y="2080220"/>
            <a:chExt cx="5904228" cy="3697585"/>
          </a:xfrm>
        </p:grpSpPr>
        <p:graphicFrame>
          <p:nvGraphicFramePr>
            <p:cNvPr id="248" name="Chart 247"/>
            <p:cNvGraphicFramePr/>
            <p:nvPr>
              <p:extLst>
                <p:ext uri="{D42A27DB-BD31-4B8C-83A1-F6EECF244321}">
                  <p14:modId xmlns:p14="http://schemas.microsoft.com/office/powerpoint/2010/main" val="2144411913"/>
                </p:ext>
              </p:extLst>
            </p:nvPr>
          </p:nvGraphicFramePr>
          <p:xfrm>
            <a:off x="1111510" y="2080220"/>
            <a:ext cx="5330353" cy="36975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9" name="Rectangle 248"/>
            <p:cNvSpPr/>
            <p:nvPr/>
          </p:nvSpPr>
          <p:spPr>
            <a:xfrm>
              <a:off x="3120264" y="2387850"/>
              <a:ext cx="389547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86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75%</a:t>
              </a:r>
              <a:endParaRPr lang="en-GB" sz="8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1653669" y="3880420"/>
              <a:ext cx="4752528" cy="8640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824572"/>
              <a:r>
                <a:rPr lang="en-GB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rPr>
                <a:t>GEANT Plus was covering only 75% of </a:t>
              </a:r>
            </a:p>
            <a:p>
              <a:pPr defTabSz="824572"/>
              <a:r>
                <a:rPr lang="en-GB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</a:t>
              </a:r>
              <a:r>
                <a:rPr lang="en-GB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rPr>
                <a:t>the GEANT footprint </a:t>
              </a: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2301430" y="1876731"/>
            <a:ext cx="4798067" cy="3329214"/>
            <a:chOff x="989906" y="1922525"/>
            <a:chExt cx="5330353" cy="3697585"/>
          </a:xfrm>
        </p:grpSpPr>
        <p:graphicFrame>
          <p:nvGraphicFramePr>
            <p:cNvPr id="252" name="Chart 251"/>
            <p:cNvGraphicFramePr/>
            <p:nvPr>
              <p:extLst>
                <p:ext uri="{D42A27DB-BD31-4B8C-83A1-F6EECF244321}">
                  <p14:modId xmlns:p14="http://schemas.microsoft.com/office/powerpoint/2010/main" val="3507030800"/>
                </p:ext>
              </p:extLst>
            </p:nvPr>
          </p:nvGraphicFramePr>
          <p:xfrm>
            <a:off x="989906" y="1922525"/>
            <a:ext cx="5330353" cy="36975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3" name="Rectangle 252"/>
            <p:cNvSpPr/>
            <p:nvPr/>
          </p:nvSpPr>
          <p:spPr>
            <a:xfrm>
              <a:off x="2082196" y="2224236"/>
              <a:ext cx="389547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86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100%</a:t>
              </a:r>
              <a:endParaRPr lang="en-GB" sz="8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1843816" y="3723746"/>
              <a:ext cx="4186152" cy="8640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824572"/>
              <a:r>
                <a:rPr lang="en-GB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rPr>
                <a:t>GEANT Plus now offers full coverage </a:t>
              </a:r>
            </a:p>
            <a:p>
              <a:pPr defTabSz="824572"/>
              <a:r>
                <a:rPr lang="en-GB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giving access to GEANT Plus to</a:t>
              </a:r>
            </a:p>
            <a:p>
              <a:pPr defTabSz="824572"/>
              <a:r>
                <a:rPr lang="en-GB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ALL NRENs               </a:t>
              </a:r>
              <a:endPara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874057" y="1367102"/>
            <a:ext cx="536942" cy="518674"/>
            <a:chOff x="9028703" y="2785492"/>
            <a:chExt cx="596509" cy="576064"/>
          </a:xfrm>
          <a:noFill/>
        </p:grpSpPr>
        <p:sp>
          <p:nvSpPr>
            <p:cNvPr id="81" name="Rounded Rectangle 80"/>
            <p:cNvSpPr/>
            <p:nvPr/>
          </p:nvSpPr>
          <p:spPr bwMode="auto">
            <a:xfrm>
              <a:off x="9029372" y="2785492"/>
              <a:ext cx="576064" cy="576064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824572">
                <a:defRPr/>
              </a:pPr>
              <a:endParaRPr lang="en-GB" sz="1000" b="1" dirty="0">
                <a:latin typeface="+mn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028703" y="2842691"/>
              <a:ext cx="596509" cy="51274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+mn-lt"/>
                </a:rPr>
                <a:t>LT</a:t>
              </a: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2264591" y="2417981"/>
            <a:ext cx="4696269" cy="2204363"/>
            <a:chOff x="902742" y="3952428"/>
            <a:chExt cx="5217262" cy="2448272"/>
          </a:xfrm>
        </p:grpSpPr>
        <p:sp>
          <p:nvSpPr>
            <p:cNvPr id="256" name="Rounded Rectangle 255"/>
            <p:cNvSpPr/>
            <p:nvPr/>
          </p:nvSpPr>
          <p:spPr bwMode="auto">
            <a:xfrm>
              <a:off x="902742" y="3952428"/>
              <a:ext cx="5217262" cy="244827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824572"/>
              <a:endParaRPr lang="en-GB" sz="2200">
                <a:latin typeface="Times"/>
              </a:endParaRPr>
            </a:p>
          </p:txBody>
        </p:sp>
        <p:sp>
          <p:nvSpPr>
            <p:cNvPr id="257" name="Rounded Rectangle 256"/>
            <p:cNvSpPr/>
            <p:nvPr/>
          </p:nvSpPr>
          <p:spPr bwMode="auto">
            <a:xfrm>
              <a:off x="2630934" y="4024436"/>
              <a:ext cx="3417062" cy="2304256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824572"/>
              <a:r>
                <a:rPr lang="en-GB" sz="2200" dirty="0">
                  <a:latin typeface="Times"/>
                </a:rPr>
                <a:t>This </a:t>
              </a:r>
              <a:r>
                <a:rPr lang="en-GB" dirty="0" smtClean="0"/>
                <a:t>means:</a:t>
              </a:r>
            </a:p>
            <a:p>
              <a:pPr defTabSz="824572"/>
              <a:r>
                <a:rPr lang="en-GB" i="1" dirty="0"/>
                <a:t>B</a:t>
              </a:r>
              <a:r>
                <a:rPr lang="en-GB" i="1" dirty="0" smtClean="0"/>
                <a:t>andwidth on Demand Available</a:t>
              </a:r>
              <a:r>
                <a:rPr lang="en-GB" dirty="0" smtClean="0"/>
                <a:t> to </a:t>
              </a:r>
              <a:r>
                <a:rPr lang="en-GB" i="1" dirty="0" smtClean="0"/>
                <a:t>everyone</a:t>
              </a:r>
              <a:r>
                <a:rPr lang="en-GB" dirty="0" smtClean="0"/>
                <a:t> thanks to GEANT Plus</a:t>
              </a:r>
              <a:endParaRPr lang="en-GB" sz="2200" dirty="0">
                <a:latin typeface="Times"/>
              </a:endParaRPr>
            </a:p>
          </p:txBody>
        </p:sp>
        <p:pic>
          <p:nvPicPr>
            <p:cNvPr id="258" name="Picture 2" descr="http://upload.wikimedia.org/wikipedia/commons/thumb/b/b4/Zeichen_330.svg/170px-Zeichen_330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08" y="4366938"/>
              <a:ext cx="1619250" cy="1619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oup 85"/>
          <p:cNvGrpSpPr/>
          <p:nvPr/>
        </p:nvGrpSpPr>
        <p:grpSpPr>
          <a:xfrm>
            <a:off x="4575367" y="1359857"/>
            <a:ext cx="595035" cy="518674"/>
            <a:chOff x="9028703" y="2785492"/>
            <a:chExt cx="661047" cy="576064"/>
          </a:xfrm>
          <a:noFill/>
        </p:grpSpPr>
        <p:sp>
          <p:nvSpPr>
            <p:cNvPr id="87" name="Rounded Rectangle 86"/>
            <p:cNvSpPr/>
            <p:nvPr/>
          </p:nvSpPr>
          <p:spPr bwMode="auto">
            <a:xfrm>
              <a:off x="9029372" y="2785492"/>
              <a:ext cx="576064" cy="576064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824572">
                <a:defRPr/>
              </a:pPr>
              <a:endParaRPr lang="en-GB" sz="1000" b="1" dirty="0">
                <a:latin typeface="+mn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028703" y="2842691"/>
              <a:ext cx="661047" cy="51274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+mn-lt"/>
                </a:rPr>
                <a:t>EE</a:t>
              </a:r>
            </a:p>
          </p:txBody>
        </p:sp>
      </p:grpSp>
      <p:grpSp>
        <p:nvGrpSpPr>
          <p:cNvPr id="19544" name="Group 19543"/>
          <p:cNvGrpSpPr/>
          <p:nvPr/>
        </p:nvGrpSpPr>
        <p:grpSpPr>
          <a:xfrm>
            <a:off x="4572209" y="1357972"/>
            <a:ext cx="4340918" cy="3691096"/>
            <a:chOff x="5085554" y="1509713"/>
            <a:chExt cx="4822489" cy="4099509"/>
          </a:xfrm>
        </p:grpSpPr>
        <p:grpSp>
          <p:nvGrpSpPr>
            <p:cNvPr id="213" name="Group 212"/>
            <p:cNvGrpSpPr/>
            <p:nvPr/>
          </p:nvGrpSpPr>
          <p:grpSpPr>
            <a:xfrm>
              <a:off x="6525045" y="1509713"/>
              <a:ext cx="596509" cy="576064"/>
              <a:chOff x="9028703" y="2785492"/>
              <a:chExt cx="596509" cy="576064"/>
            </a:xfrm>
            <a:noFill/>
          </p:grpSpPr>
          <p:sp>
            <p:nvSpPr>
              <p:cNvPr id="231" name="Rounded Rectangle 230"/>
              <p:cNvSpPr/>
              <p:nvPr/>
            </p:nvSpPr>
            <p:spPr bwMode="auto">
              <a:xfrm>
                <a:off x="9029372" y="2785492"/>
                <a:ext cx="576064" cy="576064"/>
              </a:xfrm>
              <a:prstGeom prst="roundRect">
                <a:avLst/>
              </a:prstGeom>
              <a:solidFill>
                <a:srgbClr val="B4DE8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9028703" y="2842691"/>
                <a:ext cx="596509" cy="51274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LT</a:t>
                </a: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5085554" y="1509713"/>
              <a:ext cx="661047" cy="576064"/>
              <a:chOff x="9028703" y="2785492"/>
              <a:chExt cx="661047" cy="576064"/>
            </a:xfrm>
            <a:noFill/>
          </p:grpSpPr>
          <p:sp>
            <p:nvSpPr>
              <p:cNvPr id="227" name="Rounded Rectangle 226"/>
              <p:cNvSpPr/>
              <p:nvPr/>
            </p:nvSpPr>
            <p:spPr bwMode="auto">
              <a:xfrm>
                <a:off x="9029372" y="2785492"/>
                <a:ext cx="576064" cy="576064"/>
              </a:xfrm>
              <a:prstGeom prst="roundRect">
                <a:avLst/>
              </a:prstGeom>
              <a:solidFill>
                <a:srgbClr val="B4DE8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9028703" y="2842691"/>
                <a:ext cx="661047" cy="51274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EE</a:t>
                </a:r>
              </a:p>
            </p:txBody>
          </p:sp>
        </p:grpSp>
        <p:sp>
          <p:nvSpPr>
            <p:cNvPr id="220" name="Rounded Rectangle 219"/>
            <p:cNvSpPr/>
            <p:nvPr/>
          </p:nvSpPr>
          <p:spPr bwMode="auto">
            <a:xfrm>
              <a:off x="9202748" y="2153260"/>
              <a:ext cx="576263" cy="576263"/>
            </a:xfrm>
            <a:prstGeom prst="roundRect">
              <a:avLst/>
            </a:prstGeom>
            <a:solidFill>
              <a:srgbClr val="B4DE8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824572">
                <a:defRPr/>
              </a:pPr>
              <a:endParaRPr lang="en-GB" sz="1000" b="1" dirty="0">
                <a:latin typeface="+mn-lt"/>
              </a:endParaRPr>
            </a:p>
          </p:txBody>
        </p:sp>
        <p:grpSp>
          <p:nvGrpSpPr>
            <p:cNvPr id="212" name="Group 211"/>
            <p:cNvGrpSpPr/>
            <p:nvPr/>
          </p:nvGrpSpPr>
          <p:grpSpPr>
            <a:xfrm>
              <a:off x="9190010" y="3881030"/>
              <a:ext cx="718033" cy="576064"/>
              <a:chOff x="1775724" y="2224236"/>
              <a:chExt cx="718033" cy="576064"/>
            </a:xfrm>
            <a:noFill/>
          </p:grpSpPr>
          <p:sp>
            <p:nvSpPr>
              <p:cNvPr id="233" name="Rounded Rectangle 232"/>
              <p:cNvSpPr/>
              <p:nvPr/>
            </p:nvSpPr>
            <p:spPr bwMode="auto">
              <a:xfrm>
                <a:off x="1802842" y="2224236"/>
                <a:ext cx="576064" cy="576064"/>
              </a:xfrm>
              <a:prstGeom prst="roundRect">
                <a:avLst/>
              </a:prstGeom>
              <a:solidFill>
                <a:srgbClr val="B4DE8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1775724" y="2281435"/>
                <a:ext cx="718033" cy="51274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RO</a:t>
                </a:r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5804965" y="1509713"/>
              <a:ext cx="616098" cy="576064"/>
              <a:chOff x="9028703" y="2785492"/>
              <a:chExt cx="616098" cy="576064"/>
            </a:xfrm>
            <a:noFill/>
          </p:grpSpPr>
          <p:sp>
            <p:nvSpPr>
              <p:cNvPr id="229" name="Rounded Rectangle 228"/>
              <p:cNvSpPr/>
              <p:nvPr/>
            </p:nvSpPr>
            <p:spPr bwMode="auto">
              <a:xfrm>
                <a:off x="9029372" y="2785492"/>
                <a:ext cx="576064" cy="576064"/>
              </a:xfrm>
              <a:prstGeom prst="roundRect">
                <a:avLst/>
              </a:prstGeom>
              <a:solidFill>
                <a:srgbClr val="B4DE8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9028703" y="2842691"/>
                <a:ext cx="616098" cy="51274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LV</a:t>
                </a: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8070544" y="5033158"/>
              <a:ext cx="718033" cy="576064"/>
              <a:chOff x="1775724" y="2224236"/>
              <a:chExt cx="718033" cy="576064"/>
            </a:xfrm>
            <a:noFill/>
          </p:grpSpPr>
          <p:sp>
            <p:nvSpPr>
              <p:cNvPr id="225" name="Rounded Rectangle 224"/>
              <p:cNvSpPr/>
              <p:nvPr/>
            </p:nvSpPr>
            <p:spPr bwMode="auto">
              <a:xfrm>
                <a:off x="1802842" y="2224236"/>
                <a:ext cx="576064" cy="576064"/>
              </a:xfrm>
              <a:prstGeom prst="roundRect">
                <a:avLst/>
              </a:prstGeom>
              <a:solidFill>
                <a:srgbClr val="B4DE8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24572">
                  <a:defRPr/>
                </a:pP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1775724" y="2281435"/>
                <a:ext cx="718033" cy="51274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b="1" dirty="0">
                    <a:latin typeface="+mn-lt"/>
                  </a:rPr>
                  <a:t>BG</a:t>
                </a:r>
              </a:p>
            </p:txBody>
          </p:sp>
        </p:grpSp>
      </p:grpSp>
      <p:sp>
        <p:nvSpPr>
          <p:cNvPr id="263" name="TextBox 262"/>
          <p:cNvSpPr txBox="1"/>
          <p:nvPr/>
        </p:nvSpPr>
        <p:spPr bwMode="auto">
          <a:xfrm>
            <a:off x="8259463" y="1966684"/>
            <a:ext cx="611871" cy="452450"/>
          </a:xfrm>
          <a:prstGeom prst="rect">
            <a:avLst/>
          </a:prstGeom>
          <a:noFill/>
        </p:spPr>
        <p:txBody>
          <a:bodyPr wrap="none" lIns="82314" tIns="41157" rIns="82314" bIns="41157"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</a:rPr>
              <a:t>RU</a:t>
            </a:r>
          </a:p>
        </p:txBody>
      </p:sp>
    </p:spTree>
    <p:extLst>
      <p:ext uri="{BB962C8B-B14F-4D97-AF65-F5344CB8AC3E}">
        <p14:creationId xmlns:p14="http://schemas.microsoft.com/office/powerpoint/2010/main" val="37875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are we now?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6107" y="3364679"/>
            <a:ext cx="6859071" cy="1715215"/>
          </a:xfrm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435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Today: MX installation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430251"/>
              </p:ext>
            </p:extLst>
          </p:nvPr>
        </p:nvGraphicFramePr>
        <p:xfrm>
          <a:off x="553326" y="1030134"/>
          <a:ext cx="7842896" cy="569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636817" y="2067481"/>
            <a:ext cx="3506474" cy="1413283"/>
          </a:xfrm>
          <a:prstGeom prst="rect">
            <a:avLst/>
          </a:prstGeom>
          <a:noFill/>
        </p:spPr>
        <p:txBody>
          <a:bodyPr wrap="square" lIns="82314" tIns="41157" rIns="82314" bIns="41157">
            <a:spAutoFit/>
          </a:bodyPr>
          <a:lstStyle/>
          <a:p>
            <a:pPr algn="ctr"/>
            <a:r>
              <a:rPr lang="en-GB" sz="8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80%</a:t>
            </a:r>
            <a:endParaRPr lang="en-GB" sz="8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8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Today: GEANT Plus Circuits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524269"/>
              </p:ext>
            </p:extLst>
          </p:nvPr>
        </p:nvGraphicFramePr>
        <p:xfrm>
          <a:off x="553326" y="1030134"/>
          <a:ext cx="7842896" cy="569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636817" y="2067481"/>
            <a:ext cx="3506474" cy="1413283"/>
          </a:xfrm>
          <a:prstGeom prst="rect">
            <a:avLst/>
          </a:prstGeom>
          <a:noFill/>
        </p:spPr>
        <p:txBody>
          <a:bodyPr wrap="square" lIns="82314" tIns="41157" rIns="82314" bIns="41157">
            <a:spAutoFit/>
          </a:bodyPr>
          <a:lstStyle/>
          <a:p>
            <a:pPr algn="ctr"/>
            <a:r>
              <a:rPr lang="en-GB" sz="8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80%</a:t>
            </a:r>
            <a:endParaRPr lang="en-GB" sz="8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0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74359"/>
      </a:dk1>
      <a:lt1>
        <a:srgbClr val="FFFFFF"/>
      </a:lt1>
      <a:dk2>
        <a:srgbClr val="FFFFFF"/>
      </a:dk2>
      <a:lt2>
        <a:srgbClr val="0D8B9F"/>
      </a:lt2>
      <a:accent1>
        <a:srgbClr val="00899F"/>
      </a:accent1>
      <a:accent2>
        <a:srgbClr val="E0C300"/>
      </a:accent2>
      <a:accent3>
        <a:srgbClr val="FFFFFF"/>
      </a:accent3>
      <a:accent4>
        <a:srgbClr val="05384B"/>
      </a:accent4>
      <a:accent5>
        <a:srgbClr val="AAC4CD"/>
      </a:accent5>
      <a:accent6>
        <a:srgbClr val="CBB000"/>
      </a:accent6>
      <a:hlink>
        <a:srgbClr val="EE5019"/>
      </a:hlink>
      <a:folHlink>
        <a:srgbClr val="BFDD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ant Activity Documents" ma:contentTypeID="0x010100FA1BFFF113E449A7AAD7B6B4371AA11700EA577CA868CF4AD8BA2FBC8F46036BD800E4B77BAC258E7144A4DADC3473299F9B" ma:contentTypeVersion="1" ma:contentTypeDescription="Geant Documents" ma:contentTypeScope="" ma:versionID="2ab9b98f4260aa8d85eec9a32be1b8b0">
  <xsd:schema xmlns:xsd="http://www.w3.org/2001/XMLSchema" xmlns:xs="http://www.w3.org/2001/XMLSchema" xmlns:p="http://schemas.microsoft.com/office/2006/metadata/properties" xmlns:ns2="4e355e34-44e2-40d0-8034-95cfb0ef8e67" targetNamespace="http://schemas.microsoft.com/office/2006/metadata/properties" ma:root="true" ma:fieldsID="8d6a91ca5cbba17b2b887d3196140d07" ns2:_="">
    <xsd:import namespace="4e355e34-44e2-40d0-8034-95cfb0ef8e67"/>
    <xsd:element name="properties">
      <xsd:complexType>
        <xsd:sequence>
          <xsd:element name="documentManagement">
            <xsd:complexType>
              <xsd:all>
                <xsd:element ref="ns2:Activity" minOccurs="0"/>
                <xsd:element ref="ns2:Task" minOccurs="0"/>
                <xsd:element ref="ns2:Sub_x002d_Task" minOccurs="0"/>
                <xsd:element ref="ns2:ActivityDocumentType"/>
                <xsd:element ref="ns2:DocumentComment" minOccurs="0"/>
                <xsd:element ref="ns2:Yea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55e34-44e2-40d0-8034-95cfb0ef8e67" elementFormDefault="qualified">
    <xsd:import namespace="http://schemas.microsoft.com/office/2006/documentManagement/types"/>
    <xsd:import namespace="http://schemas.microsoft.com/office/infopath/2007/PartnerControls"/>
    <xsd:element name="Activity" ma:index="8" nillable="true" ma:displayName="Activity" ma:default="NA2" ma:description="Activity number" ma:format="Dropdown" ma:internalName="Activity">
      <xsd:simpleType>
        <xsd:restriction base="dms:Choice">
          <xsd:enumeration value="JRA1"/>
          <xsd:enumeration value="JRA2"/>
          <xsd:enumeration value="JRA3"/>
          <xsd:enumeration value="JRA4"/>
          <xsd:enumeration value="SA1"/>
          <xsd:enumeration value="SA2"/>
          <xsd:enumeration value="SA3"/>
          <xsd:enumeration value="SA4"/>
          <xsd:enumeration value="NA1"/>
          <xsd:enumeration value="NA2"/>
          <xsd:enumeration value="NA3"/>
          <xsd:enumeration value="NA4"/>
        </xsd:restriction>
      </xsd:simpleType>
    </xsd:element>
    <xsd:element name="Task" ma:index="9" nillable="true" ma:displayName="Task" ma:default="Task4" ma:description="Task number" ma:format="Dropdown" ma:internalName="Task">
      <xsd:simpleType>
        <xsd:restriction base="dms:Choice">
          <xsd:enumeration value="Task1"/>
          <xsd:enumeration value="Task2"/>
          <xsd:enumeration value="Task3"/>
          <xsd:enumeration value="Task4"/>
          <xsd:enumeration value="Task5"/>
          <xsd:enumeration value="Task6"/>
          <xsd:enumeration value="Task7"/>
          <xsd:enumeration value="Task8"/>
          <xsd:enumeration value="Task9"/>
          <xsd:enumeration value="Task10"/>
        </xsd:restriction>
      </xsd:simpleType>
    </xsd:element>
    <xsd:element name="Sub_x002d_Task" ma:index="10" nillable="true" ma:displayName="Sub Task" ma:description="Sub-Task number" ma:internalName="Sub_x002d_Task">
      <xsd:simpleType>
        <xsd:restriction base="dms:Choice">
          <xsd:enumeration value="SubTask1"/>
          <xsd:enumeration value="SubTask2"/>
          <xsd:enumeration value="SubTask3"/>
          <xsd:enumeration value="SubTask4"/>
          <xsd:enumeration value="SubTask5"/>
          <xsd:enumeration value="SubTask6"/>
          <xsd:enumeration value="SubTask7"/>
          <xsd:enumeration value="SubTask8"/>
          <xsd:enumeration value="SubTask9"/>
          <xsd:enumeration value="SubTask10"/>
        </xsd:restriction>
      </xsd:simpleType>
    </xsd:element>
    <xsd:element name="ActivityDocumentType" ma:index="11" ma:displayName="Activity Document Type" ma:description="Type of the document" ma:format="Dropdown" ma:internalName="ActivityDocumentType">
      <xsd:simpleType>
        <xsd:restriction base="dms:Choice">
          <xsd:enumeration value="Admin Guide"/>
          <xsd:enumeration value="Architecture Document"/>
          <xsd:enumeration value="Business Case"/>
          <xsd:enumeration value="Code"/>
          <xsd:enumeration value="Design Document"/>
          <xsd:enumeration value="Issues"/>
          <xsd:enumeration value="IPR"/>
          <xsd:enumeration value="Meeting Agenda"/>
          <xsd:enumeration value="Meeting Minutes"/>
          <xsd:enumeration value="Meeting Notes"/>
          <xsd:enumeration value="Newsletter"/>
          <xsd:enumeration value="Policy"/>
          <xsd:enumeration value="Poster"/>
          <xsd:enumeration value="Presentation"/>
          <xsd:enumeration value="Project Plan"/>
          <xsd:enumeration value="Report"/>
          <xsd:enumeration value="Requirements"/>
          <xsd:enumeration value="Roadmap"/>
          <xsd:enumeration value="Scope Definition"/>
          <xsd:enumeration value="Service Portfolio"/>
          <xsd:enumeration value="Status Report"/>
          <xsd:enumeration value="Survey"/>
          <xsd:enumeration value="Technical Document"/>
          <xsd:enumeration value="Template"/>
          <xsd:enumeration value="Training Material"/>
          <xsd:enumeration value="Timesheet"/>
          <xsd:enumeration value="Use Cases"/>
          <xsd:enumeration value="User Guide"/>
          <xsd:enumeration value="Work Plan"/>
          <xsd:enumeration value="Other"/>
        </xsd:restriction>
      </xsd:simpleType>
    </xsd:element>
    <xsd:element name="DocumentComment" ma:index="12" nillable="true" ma:displayName="Document Comment" ma:description="Comments" ma:internalName="DocumentComment">
      <xsd:simpleType>
        <xsd:restriction base="dms:Text"/>
      </xsd:simpleType>
    </xsd:element>
    <xsd:element name="Year" ma:index="13" ma:displayName="Year" ma:description="Project year (Y1 = April 2009 to Mar 2010)" ma:internalName="Year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_x002d_Task xmlns="4e355e34-44e2-40d0-8034-95cfb0ef8e67" xsi:nil="true"/>
    <Activity xmlns="4e355e34-44e2-40d0-8034-95cfb0ef8e67">NA2</Activity>
    <Task xmlns="4e355e34-44e2-40d0-8034-95cfb0ef8e67">Task4</Task>
    <DocumentComment xmlns="4e355e34-44e2-40d0-8034-95cfb0ef8e67">GÉANT slide template - including up to date maps </DocumentComment>
    <Year xmlns="4e355e34-44e2-40d0-8034-95cfb0ef8e67">3</Year>
    <ActivityDocumentType xmlns="4e355e34-44e2-40d0-8034-95cfb0ef8e67">Presentation</ActivityDocumentType>
  </documentManagement>
</p:properties>
</file>

<file path=customXml/itemProps1.xml><?xml version="1.0" encoding="utf-8"?>
<ds:datastoreItem xmlns:ds="http://schemas.openxmlformats.org/officeDocument/2006/customXml" ds:itemID="{9FFD3343-CB14-415C-A689-0A61D9A2073F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069BD46-8388-443D-9CA8-C47D17F2B3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355e34-44e2-40d0-8034-95cfb0ef8e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293596-BFD8-4A6E-9A91-DA041119E70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7FA537C-6CA1-4009-9C83-6F7A0DE80058}">
  <ds:schemaRefs>
    <ds:schemaRef ds:uri="4e355e34-44e2-40d0-8034-95cfb0ef8e67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GEANT template 030909</Template>
  <TotalTime>7458</TotalTime>
  <Words>1550</Words>
  <Application>Microsoft Office PowerPoint</Application>
  <PresentationFormat>On-screen Show (4:3)</PresentationFormat>
  <Paragraphs>363</Paragraphs>
  <Slides>30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Blank Presentation</vt:lpstr>
      <vt:lpstr>Acrobat Document</vt:lpstr>
      <vt:lpstr>GÉANT &amp; Regional Networks – An Update</vt:lpstr>
      <vt:lpstr>The GÉANT Network: A little more detail</vt:lpstr>
      <vt:lpstr>GÉANT Network Equipment Procurement</vt:lpstr>
      <vt:lpstr>The GÉANT Equipment Migration</vt:lpstr>
      <vt:lpstr>GEANTPlus – Lot 2 Migration Stages</vt:lpstr>
      <vt:lpstr>GEANT Plus Coverage</vt:lpstr>
      <vt:lpstr> Where are we now?  </vt:lpstr>
      <vt:lpstr>Today: MX installation</vt:lpstr>
      <vt:lpstr>Today: GEANT Plus Circuits</vt:lpstr>
      <vt:lpstr>Trunk Migration</vt:lpstr>
      <vt:lpstr> Almost done!  </vt:lpstr>
      <vt:lpstr>What is left?</vt:lpstr>
      <vt:lpstr>Outage analysis</vt:lpstr>
      <vt:lpstr>A lot of travel</vt:lpstr>
      <vt:lpstr>GÉANT Open – new pilot project</vt:lpstr>
      <vt:lpstr>GÉANT Open – new pilot project</vt:lpstr>
      <vt:lpstr>perfSONAR MDM adoption</vt:lpstr>
      <vt:lpstr>perfSONAR MDM deployment in Asia/Pacific</vt:lpstr>
      <vt:lpstr>perfSONAR MDM deployment in Latin America</vt:lpstr>
      <vt:lpstr>eduPERT Perfomance U!</vt:lpstr>
      <vt:lpstr>Beyond GN3: GN3+</vt:lpstr>
      <vt:lpstr>GÉANT NREN PC Chairperson </vt:lpstr>
      <vt:lpstr>GÉANT: Global Reach</vt:lpstr>
      <vt:lpstr>Central Asia: CAREN (Central Asia  Research and Education Network </vt:lpstr>
      <vt:lpstr>Sub-Saharan Africa: AfricaConnect</vt:lpstr>
      <vt:lpstr>PowerPoint Presentation</vt:lpstr>
      <vt:lpstr>Asia-Pacific TEIN4 and ORIENTplus</vt:lpstr>
      <vt:lpstr>GÉANT-RedCLARA Cost Share after ALICE2</vt:lpstr>
      <vt:lpstr>School Collaborations</vt:lpstr>
      <vt:lpstr>Anniversaries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GÉANT</dc:title>
  <dc:creator>pmaurice</dc:creator>
  <cp:lastModifiedBy>Tom Fryer</cp:lastModifiedBy>
  <cp:revision>397</cp:revision>
  <dcterms:created xsi:type="dcterms:W3CDTF">2010-01-25T15:57:09Z</dcterms:created>
  <dcterms:modified xsi:type="dcterms:W3CDTF">2012-11-15T21:02:18Z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Geant Activity Documents</vt:lpwstr>
  </property>
</Properties>
</file>