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392" r:id="rId2"/>
    <p:sldId id="393" r:id="rId3"/>
    <p:sldId id="402" r:id="rId4"/>
    <p:sldId id="395" r:id="rId5"/>
    <p:sldId id="403" r:id="rId6"/>
    <p:sldId id="400" r:id="rId7"/>
    <p:sldId id="423" r:id="rId8"/>
    <p:sldId id="424" r:id="rId9"/>
    <p:sldId id="425" r:id="rId10"/>
    <p:sldId id="426" r:id="rId11"/>
    <p:sldId id="427" r:id="rId12"/>
    <p:sldId id="428" r:id="rId13"/>
    <p:sldId id="430" r:id="rId14"/>
    <p:sldId id="391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47" r:id="rId24"/>
    <p:sldId id="448" r:id="rId25"/>
    <p:sldId id="449" r:id="rId26"/>
    <p:sldId id="450" r:id="rId27"/>
    <p:sldId id="431" r:id="rId28"/>
    <p:sldId id="433" r:id="rId29"/>
    <p:sldId id="412" r:id="rId30"/>
    <p:sldId id="413" r:id="rId31"/>
    <p:sldId id="414" r:id="rId32"/>
    <p:sldId id="415" r:id="rId33"/>
    <p:sldId id="416" r:id="rId34"/>
    <p:sldId id="439" r:id="rId35"/>
    <p:sldId id="440" r:id="rId36"/>
    <p:sldId id="441" r:id="rId37"/>
    <p:sldId id="442" r:id="rId38"/>
    <p:sldId id="445" r:id="rId39"/>
    <p:sldId id="443" r:id="rId40"/>
    <p:sldId id="444" r:id="rId41"/>
    <p:sldId id="446" r:id="rId42"/>
  </p:sldIdLst>
  <p:sldSz cx="9144000" cy="6858000" type="screen4x3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FF0000"/>
    <a:srgbClr val="333333"/>
    <a:srgbClr val="000066"/>
    <a:srgbClr val="B64A00"/>
    <a:srgbClr val="FFFF00"/>
    <a:srgbClr val="13F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4" autoAdjust="0"/>
    <p:restoredTop sz="94719" autoAdjust="0"/>
  </p:normalViewPr>
  <p:slideViewPr>
    <p:cSldViewPr snapToObjects="1">
      <p:cViewPr>
        <p:scale>
          <a:sx n="70" d="100"/>
          <a:sy n="70" d="100"/>
        </p:scale>
        <p:origin x="-1278" y="-186"/>
      </p:cViewPr>
      <p:guideLst>
        <p:guide orient="horz" pos="16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91549-B677-4871-9659-915874EEDC57}" type="datetime1">
              <a:rPr lang="es-ES"/>
              <a:pPr/>
              <a:t>15/11/2012</a:t>
            </a:fld>
            <a:endParaRPr lang="es-ES"/>
          </a:p>
        </p:txBody>
      </p:sp>
      <p:sp>
        <p:nvSpPr>
          <p:cNvPr id="153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D694F2-24FB-4448-9A2C-24DA5410ECC2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840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5CAEBE66-F6E5-45AB-A1F1-0027AFFE7210}" type="slidenum">
              <a:rPr lang="pt-BR" sz="1300" smtClean="0">
                <a:latin typeface="Times New Roman" pitchFamily="18" charset="0"/>
              </a:rPr>
              <a:pPr/>
              <a:t>1</a:t>
            </a:fld>
            <a:endParaRPr lang="pt-BR" sz="1300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F6E73A-7B1B-485A-9D9A-BF283E3995B8}" type="slidenum">
              <a:rPr lang="pt-BR" sz="1300" smtClean="0">
                <a:latin typeface="Times New Roman" pitchFamily="18" charset="0"/>
              </a:rPr>
              <a:pPr/>
              <a:t>2</a:t>
            </a:fld>
            <a:endParaRPr lang="pt-BR" sz="130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F6E73A-7B1B-485A-9D9A-BF283E3995B8}" type="slidenum">
              <a:rPr lang="pt-BR" sz="1300" smtClean="0">
                <a:latin typeface="Times New Roman" pitchFamily="18" charset="0"/>
              </a:rPr>
              <a:pPr/>
              <a:t>3</a:t>
            </a:fld>
            <a:endParaRPr lang="pt-BR" sz="130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6D4F986-3DA2-486A-B1E2-F7D2DC741076}" type="slidenum">
              <a:rPr lang="pt-BR" sz="1300" smtClean="0">
                <a:latin typeface="Times New Roman" pitchFamily="18" charset="0"/>
              </a:rPr>
              <a:pPr/>
              <a:t>4</a:t>
            </a:fld>
            <a:endParaRPr lang="pt-BR" sz="13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46D4F986-3DA2-486A-B1E2-F7D2DC741076}" type="slidenum">
              <a:rPr lang="pt-BR" sz="1300" smtClean="0">
                <a:latin typeface="Times New Roman" pitchFamily="18" charset="0"/>
              </a:rPr>
              <a:pPr/>
              <a:t>5</a:t>
            </a:fld>
            <a:endParaRPr lang="pt-BR" sz="130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FC50354-6925-4EAC-883C-C87616C4A768}" type="slidenum">
              <a:rPr lang="pt-BR" sz="1300" smtClean="0">
                <a:latin typeface="Times New Roman" pitchFamily="18" charset="0"/>
              </a:rPr>
              <a:pPr/>
              <a:t>6</a:t>
            </a:fld>
            <a:endParaRPr lang="pt-BR" sz="130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F6E73A-7B1B-485A-9D9A-BF283E3995B8}" type="slidenum">
              <a:rPr lang="pt-BR" sz="1300" smtClean="0">
                <a:latin typeface="Times New Roman" pitchFamily="18" charset="0"/>
              </a:rPr>
              <a:pPr/>
              <a:t>29</a:t>
            </a:fld>
            <a:endParaRPr lang="pt-BR" sz="130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C909F93-6021-48A7-ABA3-14E284256923}" type="slidenum">
              <a:rPr lang="pt-BR" sz="1300" smtClean="0">
                <a:latin typeface="Times New Roman" pitchFamily="18" charset="0"/>
              </a:rPr>
              <a:pPr/>
              <a:t>30</a:t>
            </a:fld>
            <a:endParaRPr lang="pt-BR" sz="13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C909F93-6021-48A7-ABA3-14E284256923}" type="slidenum">
              <a:rPr lang="pt-BR" sz="1300" smtClean="0">
                <a:latin typeface="Times New Roman" pitchFamily="18" charset="0"/>
              </a:rPr>
              <a:pPr/>
              <a:t>31</a:t>
            </a:fld>
            <a:endParaRPr lang="pt-BR" sz="130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54A72B-DC35-493E-BFDD-F0689A691547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1F9FC-0E6D-42B7-B3B8-FF5FEF2A7EF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9F89BB-6CCB-4588-895B-4CDBC1D703EA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AB017-2678-430F-974D-9920CC3975C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48C6D7-6193-4B2D-B33A-7DD848839D82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252D5-021B-49FB-8A7E-50B33C45304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8400" y="0"/>
            <a:ext cx="6248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ED52A15-8FDD-4474-8EE3-3871E4D1F4FC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83E97FE-B23F-49D5-B423-FC7B06B67E77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E30F1C-2992-4F82-B900-03CFC38FF84F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F6EE7-E1B7-459C-B3F0-047FD39C01D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71CC5D-E8B3-4360-9E00-E2346B048721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FE815-CF0E-49AE-BF57-CF5C682ED935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C349F-539E-48CD-8F2E-BF36EDB2507A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B7240-3BEC-4012-8063-96ADDAFF654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0D05D-407F-421A-B8FA-E7008896D59C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78CF9-F1DF-47D3-A6D1-6B60AEAF68A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CA2C7-899D-418D-AB8B-C8983411A0B4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A2651-3328-4D44-BCC4-C98261C5DD1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D9B28B-165D-44FB-B95E-C5B43B3D7278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FEECC-B43B-477E-8354-2CAE452B46C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C524F2-FB60-4809-8AA2-E5F8F8B25051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599506-160F-40B0-8AAA-A419DCBC9B3F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8F81E7-DE21-45B4-A65D-09FA7FEE59A5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A07ED-855D-47E7-B986-999C27BF4B16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interior_PPT_ALICE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94513"/>
          </a:xfrm>
          <a:prstGeom prst="rect">
            <a:avLst/>
          </a:prstGeom>
          <a:noFill/>
        </p:spPr>
      </p:pic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2438400" y="0"/>
            <a:ext cx="6248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83AC815-D4DE-407D-94A8-D0D446945CB7}" type="datetime1">
              <a:rPr lang="es-ES_tradnl"/>
              <a:pPr/>
              <a:t>15/11/2012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26A34B8-347C-4E68-B139-89F5FDF5845B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ヒラギノ角ゴ Pro W3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ヒラギノ角ゴ Pro W3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ヒラギノ角ゴ Pro W3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ヒラギノ角ゴ Pro W3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at-test.eduroam.org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clara.net/indico/evento/19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196752"/>
            <a:ext cx="6434138" cy="1872207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Foro Técnico de CLARA</a:t>
            </a:r>
            <a:r>
              <a:rPr lang="es-ES" sz="2000" dirty="0" smtClean="0">
                <a:solidFill>
                  <a:schemeClr val="tx1"/>
                </a:solidFill>
              </a:rPr>
              <a:t/>
            </a:r>
            <a:br>
              <a:rPr lang="es-ES" sz="2000" dirty="0" smtClean="0">
                <a:solidFill>
                  <a:schemeClr val="tx1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/>
            </a:r>
            <a:br>
              <a:rPr lang="es-ES" sz="2000" dirty="0" smtClean="0">
                <a:solidFill>
                  <a:schemeClr val="tx1"/>
                </a:solidFill>
              </a:rPr>
            </a:br>
            <a:r>
              <a:rPr lang="es-ES" sz="2000" b="1" dirty="0" smtClean="0">
                <a:solidFill>
                  <a:schemeClr val="tx1"/>
                </a:solidFill>
              </a:rPr>
              <a:t>17</a:t>
            </a:r>
            <a:r>
              <a:rPr lang="es-ES" sz="2000" b="1" baseline="30000" dirty="0" smtClean="0">
                <a:solidFill>
                  <a:schemeClr val="tx1"/>
                </a:solidFill>
              </a:rPr>
              <a:t>va</a:t>
            </a:r>
            <a:r>
              <a:rPr lang="es-ES" sz="2000" b="1" dirty="0" smtClean="0">
                <a:solidFill>
                  <a:schemeClr val="tx1"/>
                </a:solidFill>
              </a:rPr>
              <a:t> Reunión Técnica de CLARA </a:t>
            </a:r>
            <a:br>
              <a:rPr lang="es-ES" sz="2000" b="1" dirty="0" smtClean="0">
                <a:solidFill>
                  <a:schemeClr val="tx1"/>
                </a:solidFill>
              </a:rPr>
            </a:br>
            <a:r>
              <a:rPr lang="es-ES" sz="2000" b="1" dirty="0" smtClean="0">
                <a:solidFill>
                  <a:schemeClr val="tx1"/>
                </a:solidFill>
              </a:rPr>
              <a:t>Nov 2012</a:t>
            </a:r>
            <a:br>
              <a:rPr lang="es-ES" sz="2000" b="1" dirty="0" smtClean="0">
                <a:solidFill>
                  <a:schemeClr val="tx1"/>
                </a:solidFill>
              </a:rPr>
            </a:br>
            <a:r>
              <a:rPr lang="es-ES" sz="2000" b="1" dirty="0" smtClean="0">
                <a:solidFill>
                  <a:schemeClr val="tx1"/>
                </a:solidFill>
              </a:rPr>
              <a:t>Cuenca, Ecuador</a:t>
            </a:r>
            <a:r>
              <a:rPr lang="es-ES" sz="2000" b="1" dirty="0" smtClean="0"/>
              <a:t>,</a:t>
            </a:r>
            <a:br>
              <a:rPr lang="es-ES" sz="2000" b="1" dirty="0" smtClean="0"/>
            </a:br>
            <a:r>
              <a:rPr lang="es-ES" sz="2000" dirty="0" smtClean="0"/>
              <a:t>Mayo </a:t>
            </a:r>
            <a:r>
              <a:rPr lang="es-ES" sz="1800" dirty="0" smtClean="0"/>
              <a:t>2008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4938" y="3284984"/>
            <a:ext cx="6400800" cy="2133600"/>
          </a:xfrm>
        </p:spPr>
        <p:txBody>
          <a:bodyPr/>
          <a:lstStyle/>
          <a:p>
            <a:pPr algn="l"/>
            <a:endParaRPr lang="en-US" sz="1800" dirty="0" smtClean="0">
              <a:solidFill>
                <a:srgbClr val="009900"/>
              </a:solidFill>
            </a:endParaRPr>
          </a:p>
          <a:p>
            <a:pPr algn="l"/>
            <a:r>
              <a:rPr lang="es-ES" sz="2000" dirty="0" err="1" smtClean="0"/>
              <a:t>Iara</a:t>
            </a:r>
            <a:r>
              <a:rPr lang="es-ES" sz="2000" dirty="0" smtClean="0"/>
              <a:t> Machado</a:t>
            </a:r>
            <a:br>
              <a:rPr lang="es-ES" sz="2000" dirty="0" smtClean="0"/>
            </a:br>
            <a:r>
              <a:rPr lang="es-ES" sz="2000" dirty="0" smtClean="0"/>
              <a:t>Comisión Técnica de CLARA</a:t>
            </a:r>
          </a:p>
          <a:p>
            <a:pPr algn="l"/>
            <a:r>
              <a:rPr lang="es-ES" sz="2000" dirty="0" smtClean="0"/>
              <a:t>Rede Nacional de </a:t>
            </a:r>
            <a:r>
              <a:rPr lang="es-ES" sz="2000" dirty="0" err="1" smtClean="0"/>
              <a:t>Ensino</a:t>
            </a:r>
            <a:r>
              <a:rPr lang="es-ES" sz="2000" dirty="0" smtClean="0"/>
              <a:t> e Pesquisa do Brasil - RNP</a:t>
            </a:r>
            <a:br>
              <a:rPr lang="es-ES" sz="2000" dirty="0" smtClean="0"/>
            </a:br>
            <a:r>
              <a:rPr lang="es-ES" sz="2000" b="1" dirty="0" smtClean="0">
                <a:solidFill>
                  <a:srgbClr val="0000CC"/>
                </a:solidFill>
              </a:rPr>
              <a:t>www.rnp.br </a:t>
            </a:r>
            <a:br>
              <a:rPr lang="es-ES" sz="2000" b="1" dirty="0" smtClean="0">
                <a:solidFill>
                  <a:srgbClr val="0000CC"/>
                </a:solidFill>
              </a:rPr>
            </a:br>
            <a:r>
              <a:rPr lang="es-ES" sz="2000" b="1" i="1" dirty="0" smtClean="0">
                <a:solidFill>
                  <a:schemeClr val="accent2"/>
                </a:solidFill>
              </a:rPr>
              <a:t>iara@rnp.br</a:t>
            </a:r>
          </a:p>
        </p:txBody>
      </p:sp>
      <p:pic>
        <p:nvPicPr>
          <p:cNvPr id="2053" name="Picture 5" descr="rnp_115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450524"/>
            <a:ext cx="14605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8375861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Trabajos</a:t>
            </a:r>
            <a:r>
              <a:rPr lang="pt-BR" dirty="0" smtClean="0"/>
              <a:t> em 2007-2008 </a:t>
            </a:r>
          </a:p>
          <a:p>
            <a:pPr lvl="1"/>
            <a:r>
              <a:rPr lang="es-ES" dirty="0"/>
              <a:t>GT IPv6 </a:t>
            </a:r>
          </a:p>
          <a:p>
            <a:pPr lvl="1"/>
            <a:r>
              <a:rPr lang="es-ES" dirty="0"/>
              <a:t>GT </a:t>
            </a:r>
            <a:r>
              <a:rPr lang="es-ES" dirty="0" err="1"/>
              <a:t>Enrutiamento</a:t>
            </a:r>
            <a:r>
              <a:rPr lang="es-ES" dirty="0"/>
              <a:t> Avanzado </a:t>
            </a:r>
          </a:p>
          <a:p>
            <a:pPr lvl="1"/>
            <a:r>
              <a:rPr lang="es-ES" dirty="0"/>
              <a:t>GT </a:t>
            </a:r>
            <a:r>
              <a:rPr lang="es-ES" dirty="0" err="1"/>
              <a:t>Multicast</a:t>
            </a:r>
            <a:r>
              <a:rPr lang="es-ES" dirty="0"/>
              <a:t> </a:t>
            </a:r>
          </a:p>
          <a:p>
            <a:pPr lvl="1"/>
            <a:r>
              <a:rPr lang="es-ES" dirty="0"/>
              <a:t>GT Seguridad</a:t>
            </a:r>
          </a:p>
          <a:p>
            <a:pPr lvl="1"/>
            <a:r>
              <a:rPr lang="es-ES" dirty="0"/>
              <a:t>GT </a:t>
            </a:r>
            <a:r>
              <a:rPr lang="es-ES" dirty="0" err="1"/>
              <a:t>VoIP</a:t>
            </a:r>
            <a:endParaRPr lang="es-ES" dirty="0"/>
          </a:p>
          <a:p>
            <a:pPr lvl="1"/>
            <a:r>
              <a:rPr lang="es-ES" dirty="0"/>
              <a:t>GT </a:t>
            </a:r>
            <a:r>
              <a:rPr lang="es-ES" dirty="0" smtClean="0"/>
              <a:t>Videoconferencia</a:t>
            </a:r>
          </a:p>
          <a:p>
            <a:pPr lvl="1"/>
            <a:r>
              <a:rPr lang="es-ES" dirty="0" smtClean="0"/>
              <a:t>GT Capacitación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46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375995"/>
            <a:ext cx="8391872" cy="5482005"/>
          </a:xfrm>
        </p:spPr>
        <p:txBody>
          <a:bodyPr/>
          <a:lstStyle/>
          <a:p>
            <a:r>
              <a:rPr lang="es-ES" sz="2800" dirty="0" smtClean="0"/>
              <a:t>En 2009 , hicimos la primera convocatoria para seleccionar nuevos grupos</a:t>
            </a:r>
          </a:p>
          <a:p>
            <a:r>
              <a:rPr lang="es-ES" sz="2800" dirty="0" smtClean="0"/>
              <a:t>Fueron creados reglamentos, términos de referencias, modelo de propuestas y una comisión para evaluar los proyectos</a:t>
            </a:r>
          </a:p>
          <a:p>
            <a:r>
              <a:rPr lang="es-ES" sz="2800" dirty="0" smtClean="0"/>
              <a:t>Solicitamos cartas de los directivos para apoyar el coordinador</a:t>
            </a:r>
          </a:p>
          <a:p>
            <a:r>
              <a:rPr lang="es-ES" sz="2800" dirty="0" smtClean="0"/>
              <a:t>Recursos:</a:t>
            </a:r>
          </a:p>
          <a:p>
            <a:pPr lvl="1"/>
            <a:r>
              <a:rPr lang="es-ES" sz="2400" dirty="0" smtClean="0"/>
              <a:t>Asistente </a:t>
            </a:r>
            <a:r>
              <a:rPr lang="es-ES" sz="2400" dirty="0"/>
              <a:t>por GT </a:t>
            </a:r>
            <a:r>
              <a:rPr lang="es-ES" sz="2400" dirty="0" smtClean="0"/>
              <a:t>, Maquinas virtuales, WIKI, Lista </a:t>
            </a:r>
            <a:r>
              <a:rPr lang="es-ES" sz="2400" dirty="0"/>
              <a:t>de </a:t>
            </a:r>
            <a:r>
              <a:rPr lang="es-ES" sz="2400" dirty="0" smtClean="0"/>
              <a:t>correo, Participación </a:t>
            </a:r>
            <a:r>
              <a:rPr lang="es-ES" sz="2400" dirty="0"/>
              <a:t>en las reuniones de CLARA-</a:t>
            </a:r>
            <a:r>
              <a:rPr lang="es-ES" sz="2400" dirty="0" err="1"/>
              <a:t>Tec</a:t>
            </a:r>
            <a:endParaRPr lang="es-ES" sz="2400" dirty="0"/>
          </a:p>
          <a:p>
            <a:pPr lvl="1"/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85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Grupos </a:t>
            </a:r>
            <a:r>
              <a:rPr lang="pt-BR" dirty="0" err="1" smtClean="0"/>
              <a:t>Trabajo</a:t>
            </a:r>
            <a:r>
              <a:rPr lang="pt-BR" dirty="0" smtClean="0"/>
              <a:t> 2009 – 2010</a:t>
            </a:r>
          </a:p>
          <a:p>
            <a:pPr lvl="1">
              <a:lnSpc>
                <a:spcPct val="90000"/>
              </a:lnSpc>
            </a:pPr>
            <a:r>
              <a:rPr lang="es-MX" i="1" dirty="0"/>
              <a:t>GT IPTV</a:t>
            </a:r>
          </a:p>
          <a:p>
            <a:pPr lvl="1">
              <a:lnSpc>
                <a:spcPct val="90000"/>
              </a:lnSpc>
            </a:pPr>
            <a:r>
              <a:rPr lang="es-MX" i="1" dirty="0"/>
              <a:t>GT Videoconferencia</a:t>
            </a:r>
          </a:p>
          <a:p>
            <a:pPr lvl="1">
              <a:lnSpc>
                <a:spcPct val="90000"/>
              </a:lnSpc>
            </a:pPr>
            <a:r>
              <a:rPr lang="es-MX" i="1" dirty="0"/>
              <a:t>GT </a:t>
            </a:r>
            <a:r>
              <a:rPr lang="es-MX" i="1" dirty="0" err="1"/>
              <a:t>Eduroam</a:t>
            </a:r>
            <a:endParaRPr lang="es-MX" i="1" dirty="0"/>
          </a:p>
          <a:p>
            <a:pPr lvl="1">
              <a:lnSpc>
                <a:spcPct val="90000"/>
              </a:lnSpc>
            </a:pPr>
            <a:r>
              <a:rPr lang="es-MX" i="1" dirty="0"/>
              <a:t>GT Seguridad</a:t>
            </a:r>
          </a:p>
          <a:p>
            <a:pPr lvl="1">
              <a:lnSpc>
                <a:spcPct val="90000"/>
              </a:lnSpc>
            </a:pPr>
            <a:r>
              <a:rPr lang="es-MX" i="1" dirty="0"/>
              <a:t>GT Redes Híbridas</a:t>
            </a:r>
          </a:p>
          <a:p>
            <a:pPr lvl="1">
              <a:lnSpc>
                <a:spcPct val="90000"/>
              </a:lnSpc>
            </a:pPr>
            <a:r>
              <a:rPr lang="es-MX" i="1" dirty="0"/>
              <a:t>GT Mediciones</a:t>
            </a:r>
          </a:p>
          <a:p>
            <a:pPr lvl="1">
              <a:lnSpc>
                <a:spcPct val="90000"/>
              </a:lnSpc>
            </a:pPr>
            <a:r>
              <a:rPr lang="es-MX" i="1" dirty="0"/>
              <a:t>GT Serv-IPv6</a:t>
            </a:r>
          </a:p>
          <a:p>
            <a:pPr lvl="1">
              <a:lnSpc>
                <a:spcPct val="90000"/>
              </a:lnSpc>
            </a:pPr>
            <a:r>
              <a:rPr lang="es-MX" i="1" dirty="0"/>
              <a:t>GT </a:t>
            </a:r>
            <a:r>
              <a:rPr lang="es-MX" i="1" dirty="0" err="1" smtClean="0"/>
              <a:t>VoIP</a:t>
            </a:r>
            <a:endParaRPr lang="es-MX" i="1" dirty="0"/>
          </a:p>
        </p:txBody>
      </p:sp>
    </p:spTree>
    <p:extLst>
      <p:ext uri="{BB962C8B-B14F-4D97-AF65-F5344CB8AC3E}">
        <p14:creationId xmlns:p14="http://schemas.microsoft.com/office/powerpoint/2010/main" val="6417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Historico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final de 2010, hicimos una segunda convocatoria y creamos tres categorías de GT</a:t>
            </a:r>
          </a:p>
          <a:p>
            <a:pPr lvl="1"/>
            <a:r>
              <a:rPr lang="es-ES" dirty="0" smtClean="0"/>
              <a:t>Estudios, despliegues y aplicación</a:t>
            </a:r>
          </a:p>
          <a:p>
            <a:r>
              <a:rPr lang="es-ES" dirty="0" smtClean="0"/>
              <a:t>Revisamos los reglamentos y términos de referencias</a:t>
            </a:r>
          </a:p>
          <a:p>
            <a:r>
              <a:rPr lang="es-ES" dirty="0" smtClean="0"/>
              <a:t>Recursos</a:t>
            </a:r>
          </a:p>
          <a:p>
            <a:pPr lvl="1"/>
            <a:r>
              <a:rPr lang="es-ES" dirty="0" smtClean="0"/>
              <a:t>Asistente por GT , Maquinas virtuales, WIKI, Lista de correo, Participación en las reuniones de CLARA-</a:t>
            </a:r>
            <a:r>
              <a:rPr lang="es-ES" dirty="0" err="1" smtClean="0"/>
              <a:t>Tec</a:t>
            </a:r>
            <a:endParaRPr lang="es-ES" dirty="0" smtClean="0"/>
          </a:p>
          <a:p>
            <a:pPr lvl="1"/>
            <a:endParaRPr lang="es-ES" dirty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2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</a:t>
            </a:r>
            <a:r>
              <a:rPr lang="pt-BR" dirty="0" err="1"/>
              <a:t>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77520"/>
            <a:ext cx="8229600" cy="5419832"/>
          </a:xfrm>
        </p:spPr>
        <p:txBody>
          <a:bodyPr/>
          <a:lstStyle/>
          <a:p>
            <a:r>
              <a:rPr lang="es-ES" sz="2400" b="1" dirty="0"/>
              <a:t>GT-SCIFI </a:t>
            </a:r>
            <a:r>
              <a:rPr lang="es-ES" sz="2400" b="1" dirty="0" smtClean="0"/>
              <a:t>- Sistema </a:t>
            </a:r>
            <a:r>
              <a:rPr lang="es-ES" sz="2400" b="1" dirty="0"/>
              <a:t>de Controle Inteligente para redes </a:t>
            </a:r>
            <a:r>
              <a:rPr lang="es-ES" sz="2400" b="1" dirty="0" err="1"/>
              <a:t>sem</a:t>
            </a:r>
            <a:r>
              <a:rPr lang="es-ES" sz="2400" b="1" dirty="0"/>
              <a:t> Fio (Sistema de control inteligente para redes inalámbricas) 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b="1" dirty="0"/>
              <a:t>Objetivo:</a:t>
            </a:r>
            <a:r>
              <a:rPr lang="es-ES" sz="2400" dirty="0"/>
              <a:t> Desarrollo de una plataforma abierta para el control centralizado de los puntos de acceso.</a:t>
            </a:r>
            <a:br>
              <a:rPr lang="es-ES" sz="2400" dirty="0"/>
            </a:br>
            <a:r>
              <a:rPr lang="es-ES" sz="2400" b="1" dirty="0"/>
              <a:t>Coordinador:</a:t>
            </a:r>
            <a:r>
              <a:rPr lang="es-ES" sz="2400" dirty="0"/>
              <a:t> </a:t>
            </a:r>
            <a:r>
              <a:rPr lang="es-ES" sz="2400" dirty="0" err="1"/>
              <a:t>Luiz</a:t>
            </a:r>
            <a:r>
              <a:rPr lang="es-ES" sz="2400" dirty="0"/>
              <a:t> Claudio </a:t>
            </a:r>
            <a:r>
              <a:rPr lang="es-ES" sz="2400" dirty="0" err="1"/>
              <a:t>Schara</a:t>
            </a:r>
            <a:r>
              <a:rPr lang="es-ES" sz="2400" dirty="0"/>
              <a:t> </a:t>
            </a:r>
            <a:r>
              <a:rPr lang="es-ES" sz="2400" dirty="0" err="1"/>
              <a:t>Magalhães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b="1" dirty="0" smtClean="0"/>
              <a:t>Institución </a:t>
            </a:r>
            <a:r>
              <a:rPr lang="es-ES" sz="2400" b="1" dirty="0"/>
              <a:t>proponente:</a:t>
            </a:r>
            <a:r>
              <a:rPr lang="es-ES" sz="2400" dirty="0"/>
              <a:t> UFF - Universidad Federal Fluminense</a:t>
            </a:r>
            <a:br>
              <a:rPr lang="es-ES" sz="2400" dirty="0"/>
            </a:br>
            <a:r>
              <a:rPr lang="es-ES" sz="2400" b="1" dirty="0"/>
              <a:t>Categoría:</a:t>
            </a:r>
            <a:r>
              <a:rPr lang="es-ES" sz="2400" dirty="0"/>
              <a:t> Despliegue de un piloto de nueva tecnología</a:t>
            </a:r>
            <a:br>
              <a:rPr lang="es-ES" sz="2400" dirty="0"/>
            </a:br>
            <a:r>
              <a:rPr lang="es-ES" sz="2400" b="1" dirty="0"/>
              <a:t>RNIE:</a:t>
            </a:r>
            <a:r>
              <a:rPr lang="es-ES" sz="2400" dirty="0"/>
              <a:t> </a:t>
            </a:r>
            <a:r>
              <a:rPr lang="es-ES" sz="2400" dirty="0" smtClean="0"/>
              <a:t>RNP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Aplicación está lista para uso por las universidades, necesita difusión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0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351" y="1143000"/>
            <a:ext cx="8435280" cy="5238328"/>
          </a:xfrm>
        </p:spPr>
        <p:txBody>
          <a:bodyPr/>
          <a:lstStyle/>
          <a:p>
            <a:r>
              <a:rPr lang="es-ES" sz="2400" b="1" dirty="0"/>
              <a:t>GT- PIT VOIP </a:t>
            </a:r>
            <a:r>
              <a:rPr lang="es-ES" sz="2400" dirty="0" smtClean="0"/>
              <a:t>- </a:t>
            </a:r>
            <a:r>
              <a:rPr lang="es-ES" sz="2400" b="1" dirty="0" smtClean="0"/>
              <a:t>Punto </a:t>
            </a:r>
            <a:r>
              <a:rPr lang="es-ES" sz="2400" b="1" dirty="0"/>
              <a:t>de Intercambio de Tráfico de Voz sobre IP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b="1" dirty="0"/>
              <a:t>Objetivo: </a:t>
            </a:r>
            <a:r>
              <a:rPr lang="es-ES" sz="2400" dirty="0"/>
              <a:t>Modelar y implantar un punto de intercambio de tráfico de </a:t>
            </a:r>
            <a:r>
              <a:rPr lang="es-ES" sz="2400" dirty="0" err="1"/>
              <a:t>VoIP</a:t>
            </a:r>
            <a:r>
              <a:rPr lang="es-ES" sz="2400" dirty="0"/>
              <a:t> en </a:t>
            </a:r>
            <a:r>
              <a:rPr lang="es-ES" sz="2400" dirty="0" err="1"/>
              <a:t>RedCLARA</a:t>
            </a:r>
            <a:r>
              <a:rPr lang="es-ES" sz="2400" dirty="0"/>
              <a:t> a través de la interconexión de las redes de telefonía de las redes nacionales. </a:t>
            </a:r>
            <a:br>
              <a:rPr lang="es-ES" sz="2400" dirty="0"/>
            </a:br>
            <a:r>
              <a:rPr lang="es-ES" sz="2400" b="1" dirty="0"/>
              <a:t>Coordinador: </a:t>
            </a:r>
            <a:r>
              <a:rPr lang="es-ES" sz="2400" dirty="0"/>
              <a:t>Alex </a:t>
            </a:r>
            <a:r>
              <a:rPr lang="es-ES" sz="2400" dirty="0" err="1"/>
              <a:t>Galhano</a:t>
            </a:r>
            <a:r>
              <a:rPr lang="es-ES" sz="2400" dirty="0"/>
              <a:t> </a:t>
            </a:r>
            <a:r>
              <a:rPr lang="es-ES" sz="2400" dirty="0" smtClean="0"/>
              <a:t>Robertson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b="1" dirty="0"/>
              <a:t>Institución proponente: </a:t>
            </a:r>
            <a:r>
              <a:rPr lang="es-ES" sz="2400" dirty="0"/>
              <a:t>RNP </a:t>
            </a:r>
            <a:br>
              <a:rPr lang="es-ES" sz="2400" dirty="0"/>
            </a:br>
            <a:r>
              <a:rPr lang="es-ES" sz="2400" b="1" dirty="0"/>
              <a:t>Categoría: </a:t>
            </a:r>
            <a:r>
              <a:rPr lang="es-ES" sz="2400" dirty="0"/>
              <a:t>Despliegue de un piloto de nueva tecnología</a:t>
            </a:r>
            <a:br>
              <a:rPr lang="es-ES" sz="2400" dirty="0"/>
            </a:br>
            <a:r>
              <a:rPr lang="es-ES" sz="2400" dirty="0"/>
              <a:t>RNIE: </a:t>
            </a:r>
            <a:r>
              <a:rPr lang="es-ES" sz="2400" dirty="0" smtClean="0"/>
              <a:t>RNP</a:t>
            </a:r>
          </a:p>
          <a:p>
            <a:r>
              <a:rPr lang="es-ES" sz="2400" b="1" dirty="0">
                <a:solidFill>
                  <a:srgbClr val="FF0000"/>
                </a:solidFill>
              </a:rPr>
              <a:t>El sistema PIT </a:t>
            </a:r>
            <a:r>
              <a:rPr lang="es-ES" sz="2400" b="1" dirty="0" err="1">
                <a:solidFill>
                  <a:srgbClr val="FF0000"/>
                </a:solidFill>
              </a:rPr>
              <a:t>VoIP</a:t>
            </a:r>
            <a:r>
              <a:rPr lang="es-ES" sz="2400" b="1" dirty="0">
                <a:solidFill>
                  <a:srgbClr val="FF0000"/>
                </a:solidFill>
              </a:rPr>
              <a:t> está instalado y funcionando</a:t>
            </a:r>
            <a:r>
              <a:rPr lang="es-ES" sz="2400" b="1" dirty="0" smtClean="0">
                <a:solidFill>
                  <a:srgbClr val="FF0000"/>
                </a:solidFill>
              </a:rPr>
              <a:t>!</a:t>
            </a:r>
          </a:p>
          <a:p>
            <a:r>
              <a:rPr lang="es-ES" sz="2400" b="1" dirty="0">
                <a:solidFill>
                  <a:srgbClr val="FF0000"/>
                </a:solidFill>
              </a:rPr>
              <a:t>Fuerte incentivo para </a:t>
            </a:r>
            <a:r>
              <a:rPr lang="es-ES" sz="2400" b="1" dirty="0" err="1">
                <a:solidFill>
                  <a:srgbClr val="FF0000"/>
                </a:solidFill>
              </a:rPr>
              <a:t>RNEIs</a:t>
            </a:r>
            <a:r>
              <a:rPr lang="es-ES" sz="2400" b="1" dirty="0">
                <a:solidFill>
                  <a:srgbClr val="FF0000"/>
                </a:solidFill>
              </a:rPr>
              <a:t> crearen DE FACTO sus servicios nacionales de interconexión telefónica</a:t>
            </a:r>
          </a:p>
          <a:p>
            <a:r>
              <a:rPr lang="es-ES" sz="2400" b="1" dirty="0">
                <a:solidFill>
                  <a:srgbClr val="FF0000"/>
                </a:solidFill>
              </a:rPr>
              <a:t>Incentivo también para poner </a:t>
            </a:r>
            <a:r>
              <a:rPr lang="es-ES" sz="2400" b="1" dirty="0" err="1">
                <a:solidFill>
                  <a:srgbClr val="FF0000"/>
                </a:solidFill>
              </a:rPr>
              <a:t>VoIP</a:t>
            </a:r>
            <a:r>
              <a:rPr lang="es-ES" sz="2400" b="1" dirty="0">
                <a:solidFill>
                  <a:srgbClr val="FF0000"/>
                </a:solidFill>
              </a:rPr>
              <a:t> en sus </a:t>
            </a:r>
            <a:r>
              <a:rPr lang="es-ES" sz="2400" b="1" dirty="0" smtClean="0">
                <a:solidFill>
                  <a:srgbClr val="FF0000"/>
                </a:solidFill>
              </a:rPr>
              <a:t>oficinas</a:t>
            </a:r>
            <a:endParaRPr lang="es-ES" sz="2400" b="1" dirty="0">
              <a:solidFill>
                <a:srgbClr val="FF0000"/>
              </a:solidFill>
            </a:endParaRPr>
          </a:p>
          <a:p>
            <a:r>
              <a:rPr lang="es-ES" sz="2400" b="1" dirty="0">
                <a:solidFill>
                  <a:srgbClr val="FF0000"/>
                </a:solidFill>
              </a:rPr>
              <a:t>Ejecutar las acciones de divulgación</a:t>
            </a:r>
          </a:p>
          <a:p>
            <a:endParaRPr lang="es-ES" sz="2400" b="1" dirty="0">
              <a:solidFill>
                <a:srgbClr val="FF000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653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857403"/>
          </a:xfrm>
        </p:spPr>
        <p:txBody>
          <a:bodyPr/>
          <a:lstStyle/>
          <a:p>
            <a:r>
              <a:rPr lang="es-ES" sz="2400" b="1" dirty="0"/>
              <a:t>GT-MOF </a:t>
            </a:r>
            <a:r>
              <a:rPr lang="es-ES" sz="2400" b="1" dirty="0" smtClean="0"/>
              <a:t>- Movilidad </a:t>
            </a:r>
            <a:r>
              <a:rPr lang="es-ES" sz="2400" b="1" dirty="0"/>
              <a:t>con </a:t>
            </a:r>
            <a:r>
              <a:rPr lang="es-ES" sz="2400" b="1" dirty="0" err="1"/>
              <a:t>OpenFlow</a:t>
            </a:r>
            <a:endParaRPr lang="es-ES" sz="2400" b="1" dirty="0"/>
          </a:p>
          <a:p>
            <a:r>
              <a:rPr lang="es-ES" sz="2400" b="1" dirty="0"/>
              <a:t>Objetivo: </a:t>
            </a:r>
            <a:r>
              <a:rPr lang="es-ES" sz="2400" dirty="0"/>
              <a:t>Promover la investigación y el desarrollo de una solución capaz de ofrecer movilidad a los usuarios de una red </a:t>
            </a:r>
            <a:r>
              <a:rPr lang="es-ES" sz="2400" dirty="0" err="1"/>
              <a:t>Wi</a:t>
            </a:r>
            <a:r>
              <a:rPr lang="es-ES" sz="2400" dirty="0"/>
              <a:t>-Fi usando tecnologías como </a:t>
            </a:r>
            <a:r>
              <a:rPr lang="es-ES" sz="2400" dirty="0" err="1"/>
              <a:t>OpenFlow</a:t>
            </a:r>
            <a:r>
              <a:rPr lang="es-ES" sz="2400" dirty="0"/>
              <a:t> </a:t>
            </a:r>
            <a:r>
              <a:rPr lang="es-ES" sz="2400" dirty="0" err="1"/>
              <a:t>Wireless</a:t>
            </a:r>
            <a:r>
              <a:rPr lang="es-ES" sz="2400" dirty="0"/>
              <a:t> y IPv6.</a:t>
            </a:r>
          </a:p>
          <a:p>
            <a:r>
              <a:rPr lang="es-ES" sz="2400" b="1" dirty="0"/>
              <a:t>Coordinadora: </a:t>
            </a:r>
            <a:r>
              <a:rPr lang="es-ES" sz="2400" dirty="0" err="1"/>
              <a:t>Liane</a:t>
            </a:r>
            <a:r>
              <a:rPr lang="es-ES" sz="2400" dirty="0"/>
              <a:t> </a:t>
            </a:r>
            <a:r>
              <a:rPr lang="es-ES" sz="2400" dirty="0" err="1"/>
              <a:t>Margarida</a:t>
            </a:r>
            <a:r>
              <a:rPr lang="es-ES" sz="2400" dirty="0"/>
              <a:t> </a:t>
            </a:r>
            <a:r>
              <a:rPr lang="es-ES" sz="2400" dirty="0" err="1"/>
              <a:t>Rockenbach</a:t>
            </a:r>
            <a:r>
              <a:rPr lang="es-ES" sz="2400" dirty="0"/>
              <a:t> </a:t>
            </a:r>
            <a:r>
              <a:rPr lang="es-ES" sz="2400" dirty="0" err="1" smtClean="0"/>
              <a:t>Tarouco</a:t>
            </a:r>
            <a:r>
              <a:rPr lang="es-ES" sz="2400" dirty="0" smtClean="0"/>
              <a:t>/ Leandro </a:t>
            </a:r>
            <a:r>
              <a:rPr lang="es-ES" sz="2400" dirty="0" err="1"/>
              <a:t>B</a:t>
            </a:r>
            <a:r>
              <a:rPr lang="es-ES" sz="2400" dirty="0" err="1" smtClean="0"/>
              <a:t>ertholdo</a:t>
            </a:r>
            <a:endParaRPr lang="es-ES" sz="2400" dirty="0"/>
          </a:p>
          <a:p>
            <a:r>
              <a:rPr lang="es-ES" sz="2400" b="1" dirty="0" smtClean="0"/>
              <a:t>Institución </a:t>
            </a:r>
            <a:r>
              <a:rPr lang="es-ES" sz="2400" b="1" dirty="0"/>
              <a:t>proponente: </a:t>
            </a:r>
            <a:r>
              <a:rPr lang="es-ES" sz="2400" dirty="0"/>
              <a:t>UFRGS - </a:t>
            </a:r>
            <a:r>
              <a:rPr lang="es-ES" sz="2400" dirty="0" err="1"/>
              <a:t>Universidade</a:t>
            </a:r>
            <a:r>
              <a:rPr lang="es-ES" sz="2400" dirty="0"/>
              <a:t> Federal do Rio Grande do Sul</a:t>
            </a:r>
          </a:p>
          <a:p>
            <a:r>
              <a:rPr lang="es-ES" sz="2400" b="1" dirty="0"/>
              <a:t>Categoría: </a:t>
            </a:r>
            <a:r>
              <a:rPr lang="es-ES" sz="2400" dirty="0" smtClean="0"/>
              <a:t>Prospección / desarrollo prototipo</a:t>
            </a:r>
            <a:endParaRPr lang="es-ES" sz="2400" dirty="0"/>
          </a:p>
          <a:p>
            <a:r>
              <a:rPr lang="es-ES" sz="2400" b="1" dirty="0"/>
              <a:t>RNIE: </a:t>
            </a:r>
            <a:r>
              <a:rPr lang="es-ES" sz="2400" dirty="0" smtClean="0"/>
              <a:t>RNP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Capacitación – Open </a:t>
            </a:r>
            <a:r>
              <a:rPr lang="es-ES" sz="2400" b="1" dirty="0" err="1" smtClean="0">
                <a:solidFill>
                  <a:srgbClr val="FF0000"/>
                </a:solidFill>
              </a:rPr>
              <a:t>Flow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5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3824" y="1143000"/>
            <a:ext cx="8435280" cy="5526360"/>
          </a:xfrm>
        </p:spPr>
        <p:txBody>
          <a:bodyPr/>
          <a:lstStyle/>
          <a:p>
            <a:r>
              <a:rPr lang="es-ES" sz="2400" b="1" dirty="0"/>
              <a:t>GT - Mediciones</a:t>
            </a:r>
          </a:p>
          <a:p>
            <a:r>
              <a:rPr lang="es-ES" sz="2400" b="1" dirty="0"/>
              <a:t>Objetivo: </a:t>
            </a:r>
            <a:r>
              <a:rPr lang="es-ES" sz="2400" dirty="0" smtClean="0"/>
              <a:t>Desarrollo </a:t>
            </a:r>
            <a:r>
              <a:rPr lang="es-ES" sz="2400" dirty="0"/>
              <a:t>de una infraestructura de monitoreo basada en </a:t>
            </a:r>
            <a:r>
              <a:rPr lang="es-ES" sz="2400" dirty="0" err="1"/>
              <a:t>perfSONAR</a:t>
            </a:r>
            <a:r>
              <a:rPr lang="es-ES" sz="2400" dirty="0"/>
              <a:t> (</a:t>
            </a:r>
            <a:r>
              <a:rPr lang="es-ES" sz="2400" dirty="0" err="1"/>
              <a:t>PERFormance</a:t>
            </a:r>
            <a:r>
              <a:rPr lang="es-ES" sz="2400" dirty="0"/>
              <a:t> </a:t>
            </a:r>
            <a:r>
              <a:rPr lang="es-ES" sz="2400" dirty="0" err="1"/>
              <a:t>Service</a:t>
            </a:r>
            <a:r>
              <a:rPr lang="es-ES" sz="2400" dirty="0"/>
              <a:t> </a:t>
            </a:r>
            <a:r>
              <a:rPr lang="es-ES" sz="2400" dirty="0" err="1"/>
              <a:t>Oriented</a:t>
            </a:r>
            <a:r>
              <a:rPr lang="es-ES" sz="2400" dirty="0"/>
              <a:t> Network </a:t>
            </a:r>
            <a:r>
              <a:rPr lang="es-ES" sz="2400" dirty="0" err="1"/>
              <a:t>monitoring</a:t>
            </a:r>
            <a:r>
              <a:rPr lang="es-ES" sz="2400" dirty="0"/>
              <a:t> </a:t>
            </a:r>
            <a:r>
              <a:rPr lang="es-ES" sz="2400" dirty="0" err="1"/>
              <a:t>ARchitecture</a:t>
            </a:r>
            <a:r>
              <a:rPr lang="es-ES" sz="2400" dirty="0"/>
              <a:t>) .</a:t>
            </a:r>
          </a:p>
          <a:p>
            <a:r>
              <a:rPr lang="es-ES" sz="2400" b="1" dirty="0"/>
              <a:t>Coordinador: </a:t>
            </a:r>
            <a:r>
              <a:rPr lang="es-ES" sz="2400" dirty="0"/>
              <a:t>José Augusto </a:t>
            </a:r>
            <a:r>
              <a:rPr lang="es-ES" sz="2400" dirty="0" err="1"/>
              <a:t>Suruagy</a:t>
            </a:r>
            <a:r>
              <a:rPr lang="es-ES" sz="2400" dirty="0"/>
              <a:t> </a:t>
            </a:r>
            <a:r>
              <a:rPr lang="es-ES" sz="2400" dirty="0" err="1"/>
              <a:t>Monteiro</a:t>
            </a:r>
            <a:endParaRPr lang="es-ES" sz="2400" dirty="0"/>
          </a:p>
          <a:p>
            <a:r>
              <a:rPr lang="es-ES" sz="2400" b="1" dirty="0" smtClean="0"/>
              <a:t>Institución </a:t>
            </a:r>
            <a:r>
              <a:rPr lang="es-ES" sz="2400" b="1" dirty="0"/>
              <a:t>proponente: </a:t>
            </a:r>
            <a:r>
              <a:rPr lang="es-ES" sz="2400" b="1" dirty="0" smtClean="0"/>
              <a:t>UFPE </a:t>
            </a:r>
            <a:r>
              <a:rPr lang="es-ES" sz="2400" b="1" dirty="0"/>
              <a:t>- </a:t>
            </a:r>
            <a:r>
              <a:rPr lang="es-ES" sz="2400" dirty="0" err="1"/>
              <a:t>Universidade</a:t>
            </a:r>
            <a:r>
              <a:rPr lang="es-ES" sz="2400" dirty="0"/>
              <a:t> </a:t>
            </a:r>
            <a:r>
              <a:rPr lang="es-ES" sz="2400" dirty="0" smtClean="0"/>
              <a:t>Federal de Pernambuco</a:t>
            </a:r>
            <a:endParaRPr lang="es-ES" sz="2400" dirty="0"/>
          </a:p>
          <a:p>
            <a:r>
              <a:rPr lang="es-ES" sz="2400" b="1" dirty="0"/>
              <a:t>Categoría: </a:t>
            </a:r>
            <a:r>
              <a:rPr lang="es-ES" sz="2400" dirty="0"/>
              <a:t>Despliegue de un piloto de nueva tecnología</a:t>
            </a:r>
          </a:p>
          <a:p>
            <a:r>
              <a:rPr lang="es-ES" sz="2400" b="1" dirty="0"/>
              <a:t>RNIE: </a:t>
            </a:r>
            <a:r>
              <a:rPr lang="es-ES" sz="2400" dirty="0" smtClean="0"/>
              <a:t>RNP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El piloto está listo : RAAP, RAGIE, RAU, REUNA</a:t>
            </a:r>
            <a:r>
              <a:rPr lang="es-ES" sz="2400" b="1" smtClean="0">
                <a:solidFill>
                  <a:srgbClr val="FF0000"/>
                </a:solidFill>
              </a:rPr>
              <a:t>, </a:t>
            </a:r>
            <a:r>
              <a:rPr lang="es-ES" sz="2400" b="1" smtClean="0">
                <a:solidFill>
                  <a:srgbClr val="FF0000"/>
                </a:solidFill>
              </a:rPr>
              <a:t>RNP,CEDIA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r>
              <a:rPr lang="es-ES" sz="2400" b="1" dirty="0" smtClean="0">
                <a:solidFill>
                  <a:srgbClr val="FF0000"/>
                </a:solidFill>
              </a:rPr>
              <a:t> pero necesita involucrar más gente para uso de las mediciones </a:t>
            </a:r>
            <a:endParaRPr lang="es-ES" sz="2000" b="1" dirty="0" smtClean="0">
              <a:solidFill>
                <a:srgbClr val="FF0000"/>
              </a:solidFill>
            </a:endParaRPr>
          </a:p>
          <a:p>
            <a:r>
              <a:rPr lang="es-ES" sz="2400" b="1" dirty="0" smtClean="0">
                <a:solidFill>
                  <a:srgbClr val="FF0000"/>
                </a:solidFill>
              </a:rPr>
              <a:t>Participar de la iniciativa PERT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5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1141" y="1143000"/>
            <a:ext cx="8435280" cy="5112568"/>
          </a:xfrm>
        </p:spPr>
        <p:txBody>
          <a:bodyPr/>
          <a:lstStyle/>
          <a:p>
            <a:r>
              <a:rPr lang="es-ES" sz="2000" b="1" dirty="0"/>
              <a:t>GT </a:t>
            </a:r>
            <a:r>
              <a:rPr lang="es-ES" sz="2000" b="1" dirty="0" smtClean="0"/>
              <a:t>– MCONF - Sistema </a:t>
            </a:r>
            <a:r>
              <a:rPr lang="es-ES" sz="2000" b="1" dirty="0"/>
              <a:t>de </a:t>
            </a:r>
            <a:r>
              <a:rPr lang="es-ES" sz="2000" b="1" dirty="0" err="1"/>
              <a:t>multiconferencia</a:t>
            </a:r>
            <a:r>
              <a:rPr lang="es-ES" sz="2000" b="1" dirty="0"/>
              <a:t> para acceso interoperable Web y dispositivos móviles</a:t>
            </a:r>
          </a:p>
          <a:p>
            <a:r>
              <a:rPr lang="es-ES" sz="2000" b="1" dirty="0"/>
              <a:t>Objetivo: </a:t>
            </a:r>
            <a:r>
              <a:rPr lang="es-ES" sz="2000" dirty="0"/>
              <a:t>Poner a disposición un sistema de conferencia WEB de facilidad de utilización, que se integre con dispositivos móviles, a través de la creación de una aplicación para </a:t>
            </a:r>
            <a:r>
              <a:rPr lang="es-ES" sz="2000" dirty="0" err="1"/>
              <a:t>Android</a:t>
            </a:r>
            <a:r>
              <a:rPr lang="es-ES" sz="2000" dirty="0"/>
              <a:t> y el desarrollo de un sistema de gestión integrado en la web.</a:t>
            </a:r>
          </a:p>
          <a:p>
            <a:r>
              <a:rPr lang="es-ES" sz="2000" b="1" dirty="0"/>
              <a:t>Coordinador: </a:t>
            </a:r>
            <a:r>
              <a:rPr lang="es-ES" sz="2000" dirty="0" err="1"/>
              <a:t>Valter</a:t>
            </a:r>
            <a:r>
              <a:rPr lang="es-ES" sz="2000" dirty="0"/>
              <a:t> </a:t>
            </a:r>
            <a:r>
              <a:rPr lang="es-ES" sz="2000" dirty="0" err="1"/>
              <a:t>Roesler</a:t>
            </a:r>
            <a:endParaRPr lang="es-ES" sz="2000" dirty="0"/>
          </a:p>
          <a:p>
            <a:r>
              <a:rPr lang="es-ES" sz="2000" b="1" dirty="0" smtClean="0"/>
              <a:t>Institución </a:t>
            </a:r>
            <a:r>
              <a:rPr lang="es-ES" sz="2000" b="1" dirty="0"/>
              <a:t>proponente: </a:t>
            </a:r>
            <a:r>
              <a:rPr lang="es-ES" sz="2000" dirty="0"/>
              <a:t>UFRGS - </a:t>
            </a:r>
            <a:r>
              <a:rPr lang="es-ES" sz="2000" dirty="0" err="1"/>
              <a:t>Universidade</a:t>
            </a:r>
            <a:r>
              <a:rPr lang="es-ES" sz="2000" dirty="0"/>
              <a:t> Federal do Rio Grande do Sul</a:t>
            </a:r>
          </a:p>
          <a:p>
            <a:r>
              <a:rPr lang="es-ES" sz="2000" b="1" dirty="0"/>
              <a:t>Categoría: </a:t>
            </a:r>
            <a:r>
              <a:rPr lang="es-ES" sz="2000" dirty="0"/>
              <a:t>Desarrollo de nuevas aplicaciones que promueven la colaboración en red</a:t>
            </a:r>
          </a:p>
          <a:p>
            <a:r>
              <a:rPr lang="es-ES" sz="2000" b="1" dirty="0"/>
              <a:t>RNIE: </a:t>
            </a:r>
            <a:r>
              <a:rPr lang="es-ES" sz="2000" dirty="0" smtClean="0"/>
              <a:t>RNP</a:t>
            </a:r>
          </a:p>
          <a:p>
            <a:r>
              <a:rPr lang="es-ES" sz="2000" b="1" dirty="0" smtClean="0">
                <a:solidFill>
                  <a:srgbClr val="FF0000"/>
                </a:solidFill>
              </a:rPr>
              <a:t>La aplicación está lista para uso</a:t>
            </a:r>
          </a:p>
          <a:p>
            <a:r>
              <a:rPr lang="es-ES" sz="2000" b="1" dirty="0" smtClean="0">
                <a:solidFill>
                  <a:srgbClr val="FF0000"/>
                </a:solidFill>
              </a:rPr>
              <a:t>El coordinador hice la propuesta  de crear una rede mundial colaborativa  – necesita definir el modelo de uso, colaboración</a:t>
            </a:r>
          </a:p>
          <a:p>
            <a:r>
              <a:rPr lang="es-ES" sz="2000" b="1" dirty="0" smtClean="0">
                <a:solidFill>
                  <a:srgbClr val="FF0000"/>
                </a:solidFill>
              </a:rPr>
              <a:t>Rede académica BELNET adoptó MCONF como servicio</a:t>
            </a:r>
            <a:r>
              <a:rPr lang="es-ES" dirty="0"/>
              <a:t/>
            </a:r>
            <a:br>
              <a:rPr lang="es-ES" dirty="0"/>
            </a:b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5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8435280" cy="5382344"/>
          </a:xfrm>
        </p:spPr>
        <p:txBody>
          <a:bodyPr/>
          <a:lstStyle/>
          <a:p>
            <a:r>
              <a:rPr lang="es-ES" sz="2400" b="1" dirty="0"/>
              <a:t>GT-IPTV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b="1" dirty="0"/>
              <a:t>Objetivo:</a:t>
            </a:r>
            <a:r>
              <a:rPr lang="es-ES" sz="2400" dirty="0"/>
              <a:t> Implementar y poner en producción en las RNEI una plataforma de transmisión IPTV que permita ofrecer TV-IP multicanal a través de red CLARA con soporte a </a:t>
            </a:r>
            <a:r>
              <a:rPr lang="es-ES" sz="2400" dirty="0" err="1"/>
              <a:t>multicast</a:t>
            </a:r>
            <a:r>
              <a:rPr lang="es-ES" sz="2400" dirty="0"/>
              <a:t> e IPv6.</a:t>
            </a:r>
            <a:br>
              <a:rPr lang="es-ES" sz="2400" dirty="0"/>
            </a:br>
            <a:r>
              <a:rPr lang="es-ES" sz="2400" b="1" dirty="0"/>
              <a:t>Coordinador:</a:t>
            </a:r>
            <a:r>
              <a:rPr lang="es-ES" sz="2400" dirty="0"/>
              <a:t> Jaime Leonardo Martínez Rodríguez </a:t>
            </a:r>
            <a:br>
              <a:rPr lang="es-ES" sz="2400" dirty="0"/>
            </a:br>
            <a:r>
              <a:rPr lang="es-ES" sz="2400" b="1" dirty="0"/>
              <a:t>Institución proponente: </a:t>
            </a:r>
            <a:r>
              <a:rPr lang="es-ES" sz="2400" dirty="0" err="1"/>
              <a:t>Unicauca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b="1" dirty="0"/>
              <a:t>Categoría:</a:t>
            </a:r>
            <a:r>
              <a:rPr lang="es-ES" sz="2400" dirty="0"/>
              <a:t> Desarrollo de nuevas aplicaciones que promueven la colaboración en red</a:t>
            </a:r>
            <a:br>
              <a:rPr lang="es-ES" sz="2400" dirty="0"/>
            </a:br>
            <a:r>
              <a:rPr lang="es-ES" sz="2400" b="1" dirty="0"/>
              <a:t>RNIE:</a:t>
            </a:r>
            <a:r>
              <a:rPr lang="es-ES" sz="2400" dirty="0"/>
              <a:t> </a:t>
            </a:r>
            <a:r>
              <a:rPr lang="es-ES" sz="2400" dirty="0" smtClean="0"/>
              <a:t>RENATA</a:t>
            </a:r>
          </a:p>
          <a:p>
            <a:r>
              <a:rPr lang="es-ES" sz="2000" b="1" dirty="0" smtClean="0">
                <a:solidFill>
                  <a:srgbClr val="FF0000"/>
                </a:solidFill>
              </a:rPr>
              <a:t>Aplicación lista y probada – necesita difusión y crear un modelo de uso y de colaboración entre las </a:t>
            </a:r>
            <a:r>
              <a:rPr lang="es-ES" sz="2000" b="1" dirty="0" err="1" smtClean="0">
                <a:solidFill>
                  <a:srgbClr val="FF0000"/>
                </a:solidFill>
              </a:rPr>
              <a:t>NRENs</a:t>
            </a:r>
            <a:r>
              <a:rPr lang="es-ES" sz="2000" b="1" dirty="0" smtClean="0">
                <a:solidFill>
                  <a:srgbClr val="FF0000"/>
                </a:solidFill>
              </a:rPr>
              <a:t> para crear el canal </a:t>
            </a:r>
          </a:p>
          <a:p>
            <a:r>
              <a:rPr lang="es-ES" sz="2000" b="1" dirty="0" smtClean="0">
                <a:solidFill>
                  <a:srgbClr val="FF0000"/>
                </a:solidFill>
              </a:rPr>
              <a:t>Fue realizada una capacitación para las </a:t>
            </a:r>
            <a:r>
              <a:rPr lang="es-ES" sz="2000" b="1" dirty="0" err="1" smtClean="0">
                <a:solidFill>
                  <a:srgbClr val="FF0000"/>
                </a:solidFill>
              </a:rPr>
              <a:t>RNIEs</a:t>
            </a:r>
            <a:r>
              <a:rPr lang="es-ES" sz="2000" b="1" dirty="0" smtClean="0">
                <a:solidFill>
                  <a:srgbClr val="FF0000"/>
                </a:solidFill>
              </a:rPr>
              <a:t> – 103 inscriptos!!</a:t>
            </a:r>
          </a:p>
          <a:p>
            <a:r>
              <a:rPr lang="es-ES" sz="2000" b="1" dirty="0" smtClean="0">
                <a:solidFill>
                  <a:srgbClr val="FF0000"/>
                </a:solidFill>
              </a:rPr>
              <a:t>Hacer la transferencia para </a:t>
            </a:r>
            <a:r>
              <a:rPr lang="es-ES" sz="2000" b="1" dirty="0" err="1" smtClean="0">
                <a:solidFill>
                  <a:srgbClr val="FF0000"/>
                </a:solidFill>
              </a:rPr>
              <a:t>redCLARA</a:t>
            </a:r>
            <a:r>
              <a:rPr lang="es-ES" sz="2000" b="1" dirty="0" smtClean="0">
                <a:solidFill>
                  <a:srgbClr val="FF0000"/>
                </a:solidFill>
              </a:rPr>
              <a:t> crear el  canal IPTV </a:t>
            </a:r>
            <a:r>
              <a:rPr lang="es-ES" dirty="0"/>
              <a:t/>
            </a:r>
            <a:br>
              <a:rPr lang="es-ES" dirty="0"/>
            </a:b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5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8F3F9BC-F3A6-4A12-96BD-3E4F1A9EF82C}" type="slidenum">
              <a:rPr lang="pt-BR" sz="1400" smtClean="0"/>
              <a:pPr/>
              <a:t>2</a:t>
            </a:fld>
            <a:endParaRPr lang="pt-BR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003232" cy="1143000"/>
          </a:xfrm>
        </p:spPr>
        <p:txBody>
          <a:bodyPr/>
          <a:lstStyle/>
          <a:p>
            <a:r>
              <a:rPr lang="es-ES" dirty="0" smtClean="0"/>
              <a:t>Histórico de las reuniones técnicas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4213796" cy="2862064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ES" sz="2000" dirty="0" smtClean="0"/>
              <a:t>Rio de Janeiro, noviembre de 2004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ES" sz="2000" dirty="0" smtClean="0"/>
              <a:t>Veracruz, abril de 2005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ES" sz="2000" dirty="0" smtClean="0"/>
              <a:t>Caracas, octubre de 2005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ES" sz="2000" dirty="0" smtClean="0"/>
              <a:t>Quito, julio de 2006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ES" sz="2000" dirty="0" smtClean="0"/>
              <a:t>San Salvador, noviembre de 2006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ES" sz="2000" dirty="0" smtClean="0"/>
              <a:t>Bogotá, junio de 2007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ES" sz="2000" dirty="0" smtClean="0"/>
              <a:t>Cd. Panamá, noviembre de 2007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s-ES" sz="2000" dirty="0" smtClean="0"/>
              <a:t>Rio de Janeiro, mayo de 2008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914483" y="1875405"/>
            <a:ext cx="4213796" cy="342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es-ES" sz="2000" dirty="0" smtClean="0"/>
              <a:t>Rio de Janeiro, noviembre de 2008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9"/>
            </a:pPr>
            <a:r>
              <a:rPr lang="es-ES" sz="2000" dirty="0" smtClean="0"/>
              <a:t>San José, agosto de 2009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9"/>
            </a:pPr>
            <a:r>
              <a:rPr lang="es-ES" sz="2000" dirty="0" smtClean="0"/>
              <a:t>Asunción, noviembre de 2009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9"/>
            </a:pPr>
            <a:r>
              <a:rPr lang="es-ES" sz="2000" dirty="0" smtClean="0"/>
              <a:t>Santa Cruz, abril de 2010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9"/>
            </a:pPr>
            <a:r>
              <a:rPr lang="es-ES" sz="2000" dirty="0" smtClean="0"/>
              <a:t>Managua, septiembre de 2010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9"/>
            </a:pPr>
            <a:r>
              <a:rPr lang="es-ES" sz="2000" dirty="0" smtClean="0"/>
              <a:t>Tegucigalpa, junio de 2011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9"/>
            </a:pPr>
            <a:r>
              <a:rPr lang="es-ES" sz="2000" dirty="0" smtClean="0"/>
              <a:t>Montevideo, noviembre de 2011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9"/>
            </a:pPr>
            <a:r>
              <a:rPr lang="es-ES" sz="2000" dirty="0" smtClean="0"/>
              <a:t>Lima, julio de 2012</a:t>
            </a:r>
          </a:p>
          <a:p>
            <a:pPr marL="457200" indent="-457200">
              <a:lnSpc>
                <a:spcPct val="90000"/>
              </a:lnSpc>
              <a:buFontTx/>
              <a:buAutoNum type="arabicPeriod" startAt="9"/>
            </a:pPr>
            <a:r>
              <a:rPr lang="es-ES" sz="2000" dirty="0" smtClean="0"/>
              <a:t>Cuenca, noviembre de 2012</a:t>
            </a:r>
          </a:p>
        </p:txBody>
      </p:sp>
      <p:sp>
        <p:nvSpPr>
          <p:cNvPr id="2" name="Seta para a direita 1"/>
          <p:cNvSpPr/>
          <p:nvPr/>
        </p:nvSpPr>
        <p:spPr>
          <a:xfrm rot="20071267">
            <a:off x="3498115" y="4848910"/>
            <a:ext cx="1540345" cy="90459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44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87355"/>
            <a:ext cx="8435280" cy="5121965"/>
          </a:xfrm>
        </p:spPr>
        <p:txBody>
          <a:bodyPr/>
          <a:lstStyle/>
          <a:p>
            <a:r>
              <a:rPr lang="es-ES" sz="2400" b="1" dirty="0"/>
              <a:t>GT-DEIM-IPV6</a:t>
            </a:r>
          </a:p>
          <a:p>
            <a:r>
              <a:rPr lang="es-ES" sz="2400" b="1" dirty="0"/>
              <a:t>Objetivos: </a:t>
            </a:r>
            <a:r>
              <a:rPr lang="es-ES" sz="2400" dirty="0"/>
              <a:t>La coordinación y ejecución de actividades - proyectos que permitan el diseño, planeación y finalmente habilitación e implementación de IPv6 en los segmentos de red de los servicios y aplicaciones de la </a:t>
            </a:r>
            <a:r>
              <a:rPr lang="es-ES" sz="2400" dirty="0" err="1"/>
              <a:t>RedCLARA</a:t>
            </a:r>
            <a:r>
              <a:rPr lang="es-ES" sz="2400" dirty="0"/>
              <a:t> y de las </a:t>
            </a:r>
            <a:r>
              <a:rPr lang="es-ES" sz="2400" dirty="0" err="1"/>
              <a:t>NRENs</a:t>
            </a:r>
            <a:r>
              <a:rPr lang="es-ES" sz="2400" dirty="0"/>
              <a:t> que la integran.</a:t>
            </a:r>
          </a:p>
          <a:p>
            <a:r>
              <a:rPr lang="es-ES" sz="2400" b="1" dirty="0"/>
              <a:t>Coordinador: </a:t>
            </a:r>
            <a:r>
              <a:rPr lang="es-ES" sz="2400" dirty="0" err="1"/>
              <a:t>Azael</a:t>
            </a:r>
            <a:r>
              <a:rPr lang="es-ES" sz="2400" dirty="0"/>
              <a:t> Fernández Alcántara</a:t>
            </a:r>
          </a:p>
          <a:p>
            <a:r>
              <a:rPr lang="es-ES" sz="2400" b="1" dirty="0" smtClean="0"/>
              <a:t>Institución </a:t>
            </a:r>
            <a:r>
              <a:rPr lang="es-ES" sz="2400" b="1" dirty="0"/>
              <a:t>proponente: </a:t>
            </a:r>
            <a:r>
              <a:rPr lang="es-ES" sz="2400" dirty="0"/>
              <a:t>UNAM</a:t>
            </a:r>
          </a:p>
          <a:p>
            <a:r>
              <a:rPr lang="es-ES" sz="2400" b="1" dirty="0"/>
              <a:t>Categoría: </a:t>
            </a:r>
            <a:r>
              <a:rPr lang="es-ES" sz="2400" dirty="0"/>
              <a:t>Prospección Tecnológica</a:t>
            </a:r>
          </a:p>
          <a:p>
            <a:r>
              <a:rPr lang="es-ES" sz="2400" b="1" dirty="0"/>
              <a:t>RNIE: </a:t>
            </a:r>
            <a:r>
              <a:rPr lang="es-ES" sz="2400" dirty="0" smtClean="0"/>
              <a:t>CUDI</a:t>
            </a:r>
          </a:p>
          <a:p>
            <a:r>
              <a:rPr lang="es-ES" sz="2400" dirty="0" smtClean="0">
                <a:solidFill>
                  <a:srgbClr val="FF0000"/>
                </a:solidFill>
              </a:rPr>
              <a:t>Sigue en la difusión.</a:t>
            </a:r>
          </a:p>
          <a:p>
            <a:pPr marL="0" indent="0">
              <a:buNone/>
            </a:pPr>
            <a:endParaRPr lang="es-ES" sz="2400" dirty="0">
              <a:solidFill>
                <a:srgbClr val="FF000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5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43000"/>
            <a:ext cx="8435280" cy="5526360"/>
          </a:xfrm>
        </p:spPr>
        <p:txBody>
          <a:bodyPr/>
          <a:lstStyle/>
          <a:p>
            <a:r>
              <a:rPr lang="es-ES" sz="2400" b="1" dirty="0"/>
              <a:t>GT-CSIRT </a:t>
            </a:r>
            <a:r>
              <a:rPr lang="es-ES" sz="2400" b="1" dirty="0" smtClean="0"/>
              <a:t>- </a:t>
            </a:r>
            <a:r>
              <a:rPr lang="es-ES" sz="2400" b="1" dirty="0" err="1" smtClean="0"/>
              <a:t>Computer</a:t>
            </a:r>
            <a:r>
              <a:rPr lang="es-ES" sz="2400" b="1" dirty="0" smtClean="0"/>
              <a:t> </a:t>
            </a:r>
            <a:r>
              <a:rPr lang="es-ES" sz="2400" b="1" dirty="0"/>
              <a:t>Security </a:t>
            </a:r>
            <a:r>
              <a:rPr lang="es-ES" sz="2400" b="1" dirty="0" err="1"/>
              <a:t>Incident</a:t>
            </a:r>
            <a:r>
              <a:rPr lang="es-ES" sz="2400" b="1" dirty="0"/>
              <a:t> Response </a:t>
            </a:r>
            <a:r>
              <a:rPr lang="es-ES" sz="2400" b="1" dirty="0" err="1"/>
              <a:t>Team</a:t>
            </a:r>
            <a:endParaRPr lang="es-ES" sz="2400" b="1" dirty="0"/>
          </a:p>
          <a:p>
            <a:r>
              <a:rPr lang="es-ES" sz="2400" b="1" dirty="0"/>
              <a:t>Objetivos: </a:t>
            </a:r>
            <a:r>
              <a:rPr lang="es-ES" sz="2400" dirty="0"/>
              <a:t>Implantar una infra-estructura de monitoreo para </a:t>
            </a:r>
            <a:r>
              <a:rPr lang="es-ES" sz="2400" dirty="0" err="1"/>
              <a:t>RedCLARA</a:t>
            </a:r>
            <a:r>
              <a:rPr lang="es-ES" sz="2400" dirty="0"/>
              <a:t>, con sensores, que permita obtener datos sobre actividad maliciosa y con ello generar notificaciones de incidentes de seguridad. Promover la respuesta a incidentes de seguridad de manera ágil y coordinada. Crear y diseminar mejores prácticas en seguridad, enfocadas a ambientes académicos.</a:t>
            </a:r>
          </a:p>
          <a:p>
            <a:r>
              <a:rPr lang="es-ES" sz="2400" b="1" dirty="0"/>
              <a:t>Coordinador: Liliana </a:t>
            </a:r>
            <a:r>
              <a:rPr lang="es-ES" sz="2400" b="1" dirty="0" err="1"/>
              <a:t>Solha</a:t>
            </a:r>
            <a:endParaRPr lang="es-ES" sz="2400" b="1" dirty="0"/>
          </a:p>
          <a:p>
            <a:r>
              <a:rPr lang="es-ES" sz="2400" b="1" dirty="0" smtClean="0"/>
              <a:t>Institución </a:t>
            </a:r>
            <a:r>
              <a:rPr lang="es-ES" sz="2400" b="1" dirty="0"/>
              <a:t>proponente: </a:t>
            </a:r>
            <a:r>
              <a:rPr lang="es-ES" sz="2400" dirty="0"/>
              <a:t>RNP</a:t>
            </a:r>
          </a:p>
          <a:p>
            <a:r>
              <a:rPr lang="es-ES" sz="2400" b="1" dirty="0"/>
              <a:t>Categoría: </a:t>
            </a:r>
            <a:r>
              <a:rPr lang="es-ES" sz="2400" dirty="0"/>
              <a:t>Despliegue de un piloto de nueva tecnología</a:t>
            </a:r>
          </a:p>
          <a:p>
            <a:r>
              <a:rPr lang="es-ES" sz="2400" b="1" dirty="0"/>
              <a:t>RNIE: </a:t>
            </a:r>
            <a:r>
              <a:rPr lang="es-ES" sz="2400" dirty="0" smtClean="0"/>
              <a:t>RNP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CEDIA despliegue el CSIRT. 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Motivar otras </a:t>
            </a:r>
            <a:r>
              <a:rPr lang="es-ES" sz="2400" b="1" dirty="0" err="1" smtClean="0">
                <a:solidFill>
                  <a:srgbClr val="FF0000"/>
                </a:solidFill>
              </a:rPr>
              <a:t>NRENs</a:t>
            </a:r>
            <a:r>
              <a:rPr lang="es-ES" sz="2400" b="1" dirty="0" smtClean="0">
                <a:solidFill>
                  <a:srgbClr val="FF0000"/>
                </a:solidFill>
              </a:rPr>
              <a:t> ??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459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184856"/>
            <a:ext cx="8435280" cy="5268480"/>
          </a:xfrm>
        </p:spPr>
        <p:txBody>
          <a:bodyPr/>
          <a:lstStyle/>
          <a:p>
            <a:r>
              <a:rPr lang="es-ES" sz="2400" b="1" dirty="0"/>
              <a:t>GT-Movilidad</a:t>
            </a:r>
          </a:p>
          <a:p>
            <a:r>
              <a:rPr lang="es-ES" sz="2400" b="1" dirty="0"/>
              <a:t>Objetivo: </a:t>
            </a:r>
            <a:r>
              <a:rPr lang="es-ES" sz="2400" dirty="0"/>
              <a:t>Aplicar tecnologías móviles y </a:t>
            </a:r>
            <a:r>
              <a:rPr lang="es-ES" sz="2400" dirty="0" err="1"/>
              <a:t>midlewarede</a:t>
            </a:r>
            <a:r>
              <a:rPr lang="es-ES" sz="2400" dirty="0"/>
              <a:t> red para proporcionar servicios de </a:t>
            </a:r>
            <a:r>
              <a:rPr lang="es-ES" sz="2400" dirty="0" err="1"/>
              <a:t>itinerancia</a:t>
            </a:r>
            <a:r>
              <a:rPr lang="es-ES" sz="2400" dirty="0"/>
              <a:t> en arquitecturas seguras en </a:t>
            </a:r>
            <a:r>
              <a:rPr lang="es-ES" sz="2400" dirty="0" err="1"/>
              <a:t>RedCLARA</a:t>
            </a:r>
            <a:r>
              <a:rPr lang="es-ES" sz="2400" dirty="0"/>
              <a:t>.</a:t>
            </a:r>
          </a:p>
          <a:p>
            <a:r>
              <a:rPr lang="es-ES" sz="2400" b="1" dirty="0"/>
              <a:t>Coordinador: </a:t>
            </a:r>
            <a:r>
              <a:rPr lang="es-ES" sz="2400" dirty="0"/>
              <a:t>José Luis Quiroz Arroyo</a:t>
            </a:r>
          </a:p>
          <a:p>
            <a:r>
              <a:rPr lang="es-ES" sz="2400" b="1" dirty="0" smtClean="0"/>
              <a:t>Institución </a:t>
            </a:r>
            <a:r>
              <a:rPr lang="es-ES" sz="2400" b="1" dirty="0"/>
              <a:t>proponente: </a:t>
            </a:r>
            <a:r>
              <a:rPr lang="es-ES" sz="2400" dirty="0"/>
              <a:t>INICTEL-UNI/RAAP</a:t>
            </a:r>
          </a:p>
          <a:p>
            <a:r>
              <a:rPr lang="es-ES" sz="2400" b="1" dirty="0"/>
              <a:t>Categoría: </a:t>
            </a:r>
            <a:r>
              <a:rPr lang="es-ES" sz="2400" dirty="0"/>
              <a:t>Desarrollo de nuevas aplicaciones que promueven la colaboración en red</a:t>
            </a:r>
          </a:p>
          <a:p>
            <a:r>
              <a:rPr lang="es-ES" sz="2400" b="1" dirty="0"/>
              <a:t>RNIE: </a:t>
            </a:r>
            <a:r>
              <a:rPr lang="es-ES" sz="2400" dirty="0" smtClean="0"/>
              <a:t>RAAP</a:t>
            </a:r>
          </a:p>
          <a:p>
            <a:r>
              <a:rPr lang="es-ES" sz="2400" b="1" dirty="0" smtClean="0">
                <a:solidFill>
                  <a:srgbClr val="FF0000"/>
                </a:solidFill>
              </a:rPr>
              <a:t>Sigue coordinando el despliegue junto a otras RNIE</a:t>
            </a:r>
          </a:p>
          <a:p>
            <a:pPr lvl="1"/>
            <a:r>
              <a:rPr lang="es-ES" sz="2400" b="1" dirty="0" smtClean="0">
                <a:solidFill>
                  <a:srgbClr val="FF0000"/>
                </a:solidFill>
              </a:rPr>
              <a:t>RNP y RAAP hacen parte de la comunidad global </a:t>
            </a:r>
            <a:r>
              <a:rPr lang="es-ES" sz="2400" b="1" dirty="0" err="1" smtClean="0">
                <a:solidFill>
                  <a:srgbClr val="FF0000"/>
                </a:solidFill>
              </a:rPr>
              <a:t>eduROAM</a:t>
            </a:r>
            <a:endParaRPr lang="es-ES" sz="2400" b="1" dirty="0" smtClean="0">
              <a:solidFill>
                <a:srgbClr val="FF0000"/>
              </a:solidFill>
            </a:endParaRPr>
          </a:p>
          <a:p>
            <a:pPr lvl="1"/>
            <a:r>
              <a:rPr lang="es-ES" sz="2400" b="1" dirty="0" smtClean="0">
                <a:solidFill>
                  <a:srgbClr val="FF0000"/>
                </a:solidFill>
              </a:rPr>
              <a:t>Transferir para CLARA la operación del servicio Global</a:t>
            </a:r>
            <a:endParaRPr lang="pt-BR" sz="2400" b="1" dirty="0">
              <a:solidFill>
                <a:srgbClr val="FF000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 </a:t>
            </a:r>
            <a:r>
              <a:rPr lang="pt-BR" dirty="0" err="1" smtClean="0"/>
              <a:t>Trabajo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38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2963" y="0"/>
            <a:ext cx="7843837" cy="1143000"/>
          </a:xfrm>
        </p:spPr>
        <p:txBody>
          <a:bodyPr/>
          <a:lstStyle/>
          <a:p>
            <a:pPr>
              <a:defRPr/>
            </a:pPr>
            <a:r>
              <a:rPr lang="es-ES" dirty="0"/>
              <a:t>Estado actual de </a:t>
            </a:r>
            <a:r>
              <a:rPr lang="es-ES" dirty="0" err="1"/>
              <a:t>eduroam</a:t>
            </a:r>
            <a:r>
              <a:rPr lang="es-ES" dirty="0"/>
              <a:t>-LA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7288"/>
            <a:ext cx="84963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30" descr="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868863"/>
            <a:ext cx="431800" cy="325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2" name="Picture 30" descr="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941888"/>
            <a:ext cx="431800" cy="325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366" name="62 CuadroTexto"/>
          <p:cNvSpPr txBox="1">
            <a:spLocks noChangeArrowheads="1"/>
          </p:cNvSpPr>
          <p:nvPr/>
        </p:nvSpPr>
        <p:spPr bwMode="auto">
          <a:xfrm>
            <a:off x="395288" y="4386263"/>
            <a:ext cx="425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.br</a:t>
            </a:r>
          </a:p>
        </p:txBody>
      </p:sp>
      <p:sp>
        <p:nvSpPr>
          <p:cNvPr id="15367" name="63 CuadroTexto"/>
          <p:cNvSpPr txBox="1">
            <a:spLocks noChangeArrowheads="1"/>
          </p:cNvSpPr>
          <p:nvPr/>
        </p:nvSpPr>
        <p:spPr bwMode="auto">
          <a:xfrm>
            <a:off x="1116013" y="4386263"/>
            <a:ext cx="469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.pe</a:t>
            </a:r>
          </a:p>
        </p:txBody>
      </p:sp>
      <p:sp>
        <p:nvSpPr>
          <p:cNvPr id="15368" name="64 CuadroTexto"/>
          <p:cNvSpPr txBox="1">
            <a:spLocks noChangeArrowheads="1"/>
          </p:cNvSpPr>
          <p:nvPr/>
        </p:nvSpPr>
        <p:spPr bwMode="auto">
          <a:xfrm>
            <a:off x="4976813" y="4314825"/>
            <a:ext cx="458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.uy</a:t>
            </a:r>
          </a:p>
        </p:txBody>
      </p:sp>
      <p:sp>
        <p:nvSpPr>
          <p:cNvPr id="15369" name="65 CuadroTexto"/>
          <p:cNvSpPr txBox="1">
            <a:spLocks noChangeArrowheads="1"/>
          </p:cNvSpPr>
          <p:nvPr/>
        </p:nvSpPr>
        <p:spPr bwMode="auto">
          <a:xfrm>
            <a:off x="4184650" y="4314825"/>
            <a:ext cx="458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.ve</a:t>
            </a:r>
          </a:p>
        </p:txBody>
      </p:sp>
      <p:sp>
        <p:nvSpPr>
          <p:cNvPr id="15370" name="66 CuadroTexto"/>
          <p:cNvSpPr txBox="1">
            <a:spLocks noChangeArrowheads="1"/>
          </p:cNvSpPr>
          <p:nvPr/>
        </p:nvSpPr>
        <p:spPr bwMode="auto">
          <a:xfrm>
            <a:off x="5697538" y="4292600"/>
            <a:ext cx="458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.ec</a:t>
            </a:r>
          </a:p>
        </p:txBody>
      </p:sp>
      <p:sp>
        <p:nvSpPr>
          <p:cNvPr id="15371" name="67 CuadroTexto"/>
          <p:cNvSpPr txBox="1">
            <a:spLocks noChangeArrowheads="1"/>
          </p:cNvSpPr>
          <p:nvPr/>
        </p:nvSpPr>
        <p:spPr bwMode="auto">
          <a:xfrm>
            <a:off x="6500813" y="4292600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.sv</a:t>
            </a:r>
          </a:p>
        </p:txBody>
      </p:sp>
      <p:sp>
        <p:nvSpPr>
          <p:cNvPr id="15372" name="68 CuadroTexto"/>
          <p:cNvSpPr txBox="1">
            <a:spLocks noChangeArrowheads="1"/>
          </p:cNvSpPr>
          <p:nvPr/>
        </p:nvSpPr>
        <p:spPr bwMode="auto">
          <a:xfrm>
            <a:off x="3498850" y="4365625"/>
            <a:ext cx="425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.ar</a:t>
            </a:r>
          </a:p>
        </p:txBody>
      </p:sp>
      <p:sp>
        <p:nvSpPr>
          <p:cNvPr id="15373" name="69 CuadroTexto"/>
          <p:cNvSpPr txBox="1">
            <a:spLocks noChangeArrowheads="1"/>
          </p:cNvSpPr>
          <p:nvPr/>
        </p:nvSpPr>
        <p:spPr bwMode="auto">
          <a:xfrm>
            <a:off x="2717800" y="4386263"/>
            <a:ext cx="414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.cr</a:t>
            </a:r>
          </a:p>
        </p:txBody>
      </p:sp>
      <p:sp>
        <p:nvSpPr>
          <p:cNvPr id="15374" name="70 CuadroTexto"/>
          <p:cNvSpPr txBox="1">
            <a:spLocks noChangeArrowheads="1"/>
          </p:cNvSpPr>
          <p:nvPr/>
        </p:nvSpPr>
        <p:spPr bwMode="auto">
          <a:xfrm>
            <a:off x="1908175" y="4386263"/>
            <a:ext cx="388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.cl</a:t>
            </a:r>
          </a:p>
        </p:txBody>
      </p:sp>
      <p:sp>
        <p:nvSpPr>
          <p:cNvPr id="15375" name="71 CuadroTexto"/>
          <p:cNvSpPr txBox="1">
            <a:spLocks noChangeArrowheads="1"/>
          </p:cNvSpPr>
          <p:nvPr/>
        </p:nvSpPr>
        <p:spPr bwMode="auto">
          <a:xfrm>
            <a:off x="7558088" y="3738563"/>
            <a:ext cx="4016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.ni</a:t>
            </a:r>
          </a:p>
        </p:txBody>
      </p:sp>
      <p:cxnSp>
        <p:nvCxnSpPr>
          <p:cNvPr id="77" name="76 Conector recto"/>
          <p:cNvCxnSpPr/>
          <p:nvPr/>
        </p:nvCxnSpPr>
        <p:spPr>
          <a:xfrm>
            <a:off x="900113" y="4581525"/>
            <a:ext cx="0" cy="287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1619250" y="4581525"/>
            <a:ext cx="0" cy="360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78" name="90 CuadroTexto"/>
          <p:cNvSpPr txBox="1">
            <a:spLocks noChangeArrowheads="1"/>
          </p:cNvSpPr>
          <p:nvPr/>
        </p:nvSpPr>
        <p:spPr bwMode="auto">
          <a:xfrm>
            <a:off x="755650" y="3830638"/>
            <a:ext cx="455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RNP</a:t>
            </a:r>
          </a:p>
        </p:txBody>
      </p:sp>
      <p:sp>
        <p:nvSpPr>
          <p:cNvPr id="15379" name="91 CuadroTexto"/>
          <p:cNvSpPr txBox="1">
            <a:spLocks noChangeArrowheads="1"/>
          </p:cNvSpPr>
          <p:nvPr/>
        </p:nvSpPr>
        <p:spPr bwMode="auto">
          <a:xfrm>
            <a:off x="1431925" y="3830638"/>
            <a:ext cx="547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RAAP</a:t>
            </a:r>
          </a:p>
        </p:txBody>
      </p:sp>
      <p:sp>
        <p:nvSpPr>
          <p:cNvPr id="15380" name="92 CuadroTexto"/>
          <p:cNvSpPr txBox="1">
            <a:spLocks noChangeArrowheads="1"/>
          </p:cNvSpPr>
          <p:nvPr/>
        </p:nvSpPr>
        <p:spPr bwMode="auto">
          <a:xfrm>
            <a:off x="2124075" y="3830638"/>
            <a:ext cx="641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REUNA</a:t>
            </a:r>
          </a:p>
        </p:txBody>
      </p:sp>
      <p:sp>
        <p:nvSpPr>
          <p:cNvPr id="15381" name="93 CuadroTexto"/>
          <p:cNvSpPr txBox="1">
            <a:spLocks noChangeArrowheads="1"/>
          </p:cNvSpPr>
          <p:nvPr/>
        </p:nvSpPr>
        <p:spPr bwMode="auto">
          <a:xfrm>
            <a:off x="2700338" y="3830638"/>
            <a:ext cx="1011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REDCONARE</a:t>
            </a:r>
          </a:p>
        </p:txBody>
      </p:sp>
      <p:sp>
        <p:nvSpPr>
          <p:cNvPr id="15382" name="94 CuadroTexto"/>
          <p:cNvSpPr txBox="1">
            <a:spLocks noChangeArrowheads="1"/>
          </p:cNvSpPr>
          <p:nvPr/>
        </p:nvSpPr>
        <p:spPr bwMode="auto">
          <a:xfrm>
            <a:off x="5332413" y="3830638"/>
            <a:ext cx="463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RAU</a:t>
            </a:r>
          </a:p>
        </p:txBody>
      </p:sp>
      <p:sp>
        <p:nvSpPr>
          <p:cNvPr id="15383" name="95 CuadroTexto"/>
          <p:cNvSpPr txBox="1">
            <a:spLocks noChangeArrowheads="1"/>
          </p:cNvSpPr>
          <p:nvPr/>
        </p:nvSpPr>
        <p:spPr bwMode="auto">
          <a:xfrm>
            <a:off x="3563938" y="3830638"/>
            <a:ext cx="9540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INNOVARED</a:t>
            </a:r>
          </a:p>
        </p:txBody>
      </p:sp>
      <p:sp>
        <p:nvSpPr>
          <p:cNvPr id="15384" name="96 CuadroTexto"/>
          <p:cNvSpPr txBox="1">
            <a:spLocks noChangeArrowheads="1"/>
          </p:cNvSpPr>
          <p:nvPr/>
        </p:nvSpPr>
        <p:spPr bwMode="auto">
          <a:xfrm>
            <a:off x="4427538" y="3830638"/>
            <a:ext cx="863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REACCIUN</a:t>
            </a:r>
          </a:p>
        </p:txBody>
      </p:sp>
      <p:sp>
        <p:nvSpPr>
          <p:cNvPr id="15385" name="97 CuadroTexto"/>
          <p:cNvSpPr txBox="1">
            <a:spLocks noChangeArrowheads="1"/>
          </p:cNvSpPr>
          <p:nvPr/>
        </p:nvSpPr>
        <p:spPr bwMode="auto">
          <a:xfrm>
            <a:off x="6011863" y="3830638"/>
            <a:ext cx="584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CEDIA</a:t>
            </a:r>
          </a:p>
        </p:txBody>
      </p:sp>
      <p:sp>
        <p:nvSpPr>
          <p:cNvPr id="15386" name="98 CuadroTexto"/>
          <p:cNvSpPr txBox="1">
            <a:spLocks noChangeArrowheads="1"/>
          </p:cNvSpPr>
          <p:nvPr/>
        </p:nvSpPr>
        <p:spPr bwMode="auto">
          <a:xfrm>
            <a:off x="6732588" y="3830638"/>
            <a:ext cx="6683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RAICES</a:t>
            </a:r>
          </a:p>
        </p:txBody>
      </p:sp>
      <p:sp>
        <p:nvSpPr>
          <p:cNvPr id="15387" name="99 CuadroTexto"/>
          <p:cNvSpPr txBox="1">
            <a:spLocks noChangeArrowheads="1"/>
          </p:cNvSpPr>
          <p:nvPr/>
        </p:nvSpPr>
        <p:spPr bwMode="auto">
          <a:xfrm>
            <a:off x="3492500" y="2924175"/>
            <a:ext cx="6619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RPS-LA</a:t>
            </a:r>
          </a:p>
        </p:txBody>
      </p:sp>
      <p:sp>
        <p:nvSpPr>
          <p:cNvPr id="11303" name="101 CuadroTexto"/>
          <p:cNvSpPr txBox="1">
            <a:spLocks noChangeArrowheads="1"/>
          </p:cNvSpPr>
          <p:nvPr/>
        </p:nvSpPr>
        <p:spPr bwMode="auto">
          <a:xfrm>
            <a:off x="1403350" y="5300663"/>
            <a:ext cx="12303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900" b="1"/>
              <a:t>-INICTEL-UNI</a:t>
            </a:r>
            <a:endParaRPr lang="es-PE" sz="900" b="1"/>
          </a:p>
          <a:p>
            <a:pPr eaLnBrk="1" hangingPunct="1"/>
            <a:r>
              <a:rPr lang="es-PE" sz="900" b="1"/>
              <a:t>-UNI</a:t>
            </a:r>
          </a:p>
          <a:p>
            <a:pPr eaLnBrk="1" hangingPunct="1"/>
            <a:r>
              <a:rPr lang="es-PE" sz="900" b="1"/>
              <a:t>-TICAL2012 (móvil)</a:t>
            </a:r>
            <a:endParaRPr lang="es-ES" sz="900" b="1"/>
          </a:p>
        </p:txBody>
      </p:sp>
      <p:sp>
        <p:nvSpPr>
          <p:cNvPr id="11304" name="102 CuadroTexto"/>
          <p:cNvSpPr txBox="1">
            <a:spLocks noChangeArrowheads="1"/>
          </p:cNvSpPr>
          <p:nvPr/>
        </p:nvSpPr>
        <p:spPr bwMode="auto">
          <a:xfrm>
            <a:off x="611188" y="5189538"/>
            <a:ext cx="76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PE" sz="900" b="1"/>
              <a:t>-UFF</a:t>
            </a:r>
          </a:p>
          <a:p>
            <a:pPr eaLnBrk="1" hangingPunct="1"/>
            <a:r>
              <a:rPr lang="es-PE" sz="900" b="1"/>
              <a:t>-UFRJ</a:t>
            </a:r>
          </a:p>
          <a:p>
            <a:pPr eaLnBrk="1" hangingPunct="1"/>
            <a:r>
              <a:rPr lang="es-PE" sz="900" b="1"/>
              <a:t>-UFMS</a:t>
            </a:r>
          </a:p>
          <a:p>
            <a:pPr eaLnBrk="1" hangingPunct="1"/>
            <a:r>
              <a:rPr lang="es-PE" sz="900" b="1"/>
              <a:t>-UFSC</a:t>
            </a:r>
          </a:p>
          <a:p>
            <a:pPr eaLnBrk="1" hangingPunct="1"/>
            <a:r>
              <a:rPr lang="es-PE" sz="900" b="1"/>
              <a:t>-UNICAMP</a:t>
            </a:r>
          </a:p>
          <a:p>
            <a:pPr eaLnBrk="1" hangingPunct="1"/>
            <a:r>
              <a:rPr lang="es-PE" sz="900" b="1"/>
              <a:t>-UFRGS</a:t>
            </a:r>
            <a:endParaRPr lang="es-ES" sz="900"/>
          </a:p>
        </p:txBody>
      </p:sp>
      <p:sp>
        <p:nvSpPr>
          <p:cNvPr id="15390" name="106 CuadroTexto"/>
          <p:cNvSpPr txBox="1">
            <a:spLocks noChangeArrowheads="1"/>
          </p:cNvSpPr>
          <p:nvPr/>
        </p:nvSpPr>
        <p:spPr bwMode="auto">
          <a:xfrm>
            <a:off x="2843213" y="1557338"/>
            <a:ext cx="4016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.nl</a:t>
            </a:r>
          </a:p>
        </p:txBody>
      </p:sp>
      <p:sp>
        <p:nvSpPr>
          <p:cNvPr id="15391" name="107 CuadroTexto"/>
          <p:cNvSpPr txBox="1">
            <a:spLocks noChangeArrowheads="1"/>
          </p:cNvSpPr>
          <p:nvPr/>
        </p:nvSpPr>
        <p:spPr bwMode="auto">
          <a:xfrm>
            <a:off x="5580063" y="1557338"/>
            <a:ext cx="458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.dk</a:t>
            </a:r>
          </a:p>
        </p:txBody>
      </p:sp>
      <p:sp>
        <p:nvSpPr>
          <p:cNvPr id="15392" name="108 CuadroTexto"/>
          <p:cNvSpPr txBox="1">
            <a:spLocks noChangeArrowheads="1"/>
          </p:cNvSpPr>
          <p:nvPr/>
        </p:nvSpPr>
        <p:spPr bwMode="auto">
          <a:xfrm>
            <a:off x="3995738" y="1268413"/>
            <a:ext cx="901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 b="1"/>
              <a:t>GEANT</a:t>
            </a:r>
          </a:p>
        </p:txBody>
      </p:sp>
      <p:sp>
        <p:nvSpPr>
          <p:cNvPr id="15393" name="109 CuadroTexto"/>
          <p:cNvSpPr txBox="1">
            <a:spLocks noChangeArrowheads="1"/>
          </p:cNvSpPr>
          <p:nvPr/>
        </p:nvSpPr>
        <p:spPr bwMode="auto">
          <a:xfrm>
            <a:off x="4859338" y="2852738"/>
            <a:ext cx="1285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 b="1"/>
              <a:t>RedCLARA</a:t>
            </a:r>
          </a:p>
        </p:txBody>
      </p:sp>
      <p:sp>
        <p:nvSpPr>
          <p:cNvPr id="15394" name="110 CuadroTexto"/>
          <p:cNvSpPr txBox="1">
            <a:spLocks noChangeArrowheads="1"/>
          </p:cNvSpPr>
          <p:nvPr/>
        </p:nvSpPr>
        <p:spPr bwMode="auto">
          <a:xfrm>
            <a:off x="395288" y="4221163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>
                <a:solidFill>
                  <a:srgbClr val="00CC00"/>
                </a:solidFill>
              </a:rPr>
              <a:t>RO</a:t>
            </a:r>
          </a:p>
        </p:txBody>
      </p:sp>
      <p:sp>
        <p:nvSpPr>
          <p:cNvPr id="15395" name="111 CuadroTexto"/>
          <p:cNvSpPr txBox="1">
            <a:spLocks noChangeArrowheads="1"/>
          </p:cNvSpPr>
          <p:nvPr/>
        </p:nvSpPr>
        <p:spPr bwMode="auto">
          <a:xfrm>
            <a:off x="1187450" y="4221163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>
                <a:solidFill>
                  <a:srgbClr val="00CC00"/>
                </a:solidFill>
              </a:rPr>
              <a:t>RO</a:t>
            </a:r>
          </a:p>
        </p:txBody>
      </p:sp>
      <p:cxnSp>
        <p:nvCxnSpPr>
          <p:cNvPr id="146" name="145 Conector recto de flecha"/>
          <p:cNvCxnSpPr/>
          <p:nvPr/>
        </p:nvCxnSpPr>
        <p:spPr>
          <a:xfrm flipH="1">
            <a:off x="4427538" y="1844675"/>
            <a:ext cx="0" cy="79216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4427538" y="3357563"/>
            <a:ext cx="0" cy="4318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398" name="152 CuadroTexto"/>
          <p:cNvSpPr txBox="1">
            <a:spLocks noChangeArrowheads="1"/>
          </p:cNvSpPr>
          <p:nvPr/>
        </p:nvSpPr>
        <p:spPr bwMode="auto">
          <a:xfrm>
            <a:off x="-36513" y="6021388"/>
            <a:ext cx="814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200" b="1"/>
              <a:t>ESTADO</a:t>
            </a:r>
          </a:p>
        </p:txBody>
      </p:sp>
      <p:cxnSp>
        <p:nvCxnSpPr>
          <p:cNvPr id="64" name="63 Conector recto"/>
          <p:cNvCxnSpPr/>
          <p:nvPr/>
        </p:nvCxnSpPr>
        <p:spPr>
          <a:xfrm>
            <a:off x="3851275" y="1844675"/>
            <a:ext cx="12255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68 Llamada rectangular redondeada"/>
          <p:cNvSpPr/>
          <p:nvPr/>
        </p:nvSpPr>
        <p:spPr>
          <a:xfrm>
            <a:off x="6516688" y="1412875"/>
            <a:ext cx="2159000" cy="1368425"/>
          </a:xfrm>
          <a:prstGeom prst="wedgeRoundRectCallout">
            <a:avLst>
              <a:gd name="adj1" fmla="val -111043"/>
              <a:gd name="adj2" fmla="val 56926"/>
              <a:gd name="adj3" fmla="val 16667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/>
              <a:t>Latin America Radius Proxy Server (RPS-LA) en </a:t>
            </a:r>
            <a:r>
              <a:rPr lang="en-US" sz="1600" b="1" dirty="0" err="1"/>
              <a:t>Perú</a:t>
            </a:r>
            <a:endParaRPr lang="es-ES" sz="1600" b="1" dirty="0"/>
          </a:p>
          <a:p>
            <a:pPr algn="ctr">
              <a:defRPr/>
            </a:pPr>
            <a:endParaRPr lang="es-ES" sz="1600" b="1" dirty="0"/>
          </a:p>
        </p:txBody>
      </p:sp>
      <p:sp>
        <p:nvSpPr>
          <p:cNvPr id="70" name="69 Llamada rectangular redondeada"/>
          <p:cNvSpPr/>
          <p:nvPr/>
        </p:nvSpPr>
        <p:spPr>
          <a:xfrm>
            <a:off x="179388" y="1341438"/>
            <a:ext cx="3168650" cy="1798637"/>
          </a:xfrm>
          <a:prstGeom prst="wedgeRoundRectCallout">
            <a:avLst>
              <a:gd name="adj1" fmla="val -11161"/>
              <a:gd name="adj2" fmla="val 106055"/>
              <a:gd name="adj3" fmla="val 16667"/>
            </a:avLst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b="1" dirty="0"/>
              <a:t>(02) Dos </a:t>
            </a:r>
            <a:r>
              <a:rPr lang="en-US" b="1" dirty="0" err="1"/>
              <a:t>países</a:t>
            </a:r>
            <a:r>
              <a:rPr lang="en-US" b="1" dirty="0"/>
              <a:t> </a:t>
            </a:r>
            <a:r>
              <a:rPr lang="en-US" b="1" dirty="0" err="1"/>
              <a:t>como</a:t>
            </a:r>
            <a:r>
              <a:rPr lang="en-US" b="1" dirty="0"/>
              <a:t> RO (Roaming Operator):</a:t>
            </a:r>
            <a:endParaRPr lang="es-ES" b="1" dirty="0"/>
          </a:p>
          <a:p>
            <a:pPr>
              <a:defRPr/>
            </a:pPr>
            <a:r>
              <a:rPr lang="en-US" b="1" dirty="0" err="1"/>
              <a:t>Brasil</a:t>
            </a:r>
            <a:r>
              <a:rPr lang="en-US" b="1" dirty="0"/>
              <a:t> (RNP) y </a:t>
            </a:r>
            <a:endParaRPr lang="es-ES" b="1" dirty="0"/>
          </a:p>
          <a:p>
            <a:pPr>
              <a:defRPr/>
            </a:pPr>
            <a:r>
              <a:rPr lang="en-US" b="1" dirty="0" err="1"/>
              <a:t>Perú</a:t>
            </a:r>
            <a:r>
              <a:rPr lang="en-US" b="1" dirty="0"/>
              <a:t> (RAAP -&gt; INICTEL-UNI)</a:t>
            </a:r>
            <a:endParaRPr lang="es-ES" b="1" dirty="0"/>
          </a:p>
          <a:p>
            <a:pPr>
              <a:defRPr/>
            </a:pPr>
            <a:endParaRPr lang="es-ES" b="1" dirty="0">
              <a:ea typeface="ヒラギノ角ゴ Pro W3" charset="-128"/>
            </a:endParaRPr>
          </a:p>
        </p:txBody>
      </p:sp>
      <p:sp>
        <p:nvSpPr>
          <p:cNvPr id="65" name="64 Rectángulo"/>
          <p:cNvSpPr/>
          <p:nvPr/>
        </p:nvSpPr>
        <p:spPr>
          <a:xfrm>
            <a:off x="684213" y="6092825"/>
            <a:ext cx="1439862" cy="144463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211041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3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3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13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3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3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3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13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03" grpId="0" build="allAtOnce"/>
      <p:bldP spid="11304" grpId="0" build="allAtOnce"/>
      <p:bldP spid="69" grpId="0" build="allAtOnce" animBg="1"/>
      <p:bldP spid="70" grpId="0" build="allAtOnce" animBg="1"/>
      <p:bldP spid="6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2963" y="0"/>
            <a:ext cx="7843837" cy="1143000"/>
          </a:xfrm>
        </p:spPr>
        <p:txBody>
          <a:bodyPr/>
          <a:lstStyle/>
          <a:p>
            <a:pPr>
              <a:defRPr/>
            </a:pPr>
            <a:r>
              <a:rPr lang="es-ES" dirty="0"/>
              <a:t>Estado actual de </a:t>
            </a:r>
            <a:r>
              <a:rPr lang="es-ES" dirty="0" err="1"/>
              <a:t>eduroam</a:t>
            </a:r>
            <a:r>
              <a:rPr lang="es-ES" dirty="0"/>
              <a:t>-LA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7288"/>
            <a:ext cx="84963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Picture 30" descr="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868863"/>
            <a:ext cx="431800" cy="325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2" name="Picture 30" descr="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941888"/>
            <a:ext cx="431800" cy="325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390" name="62 CuadroTexto"/>
          <p:cNvSpPr txBox="1">
            <a:spLocks noChangeArrowheads="1"/>
          </p:cNvSpPr>
          <p:nvPr/>
        </p:nvSpPr>
        <p:spPr bwMode="auto">
          <a:xfrm>
            <a:off x="395288" y="4386263"/>
            <a:ext cx="425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.br</a:t>
            </a:r>
          </a:p>
        </p:txBody>
      </p:sp>
      <p:sp>
        <p:nvSpPr>
          <p:cNvPr id="16391" name="63 CuadroTexto"/>
          <p:cNvSpPr txBox="1">
            <a:spLocks noChangeArrowheads="1"/>
          </p:cNvSpPr>
          <p:nvPr/>
        </p:nvSpPr>
        <p:spPr bwMode="auto">
          <a:xfrm>
            <a:off x="1116013" y="4386263"/>
            <a:ext cx="469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.pe</a:t>
            </a:r>
          </a:p>
        </p:txBody>
      </p:sp>
      <p:sp>
        <p:nvSpPr>
          <p:cNvPr id="16392" name="64 CuadroTexto"/>
          <p:cNvSpPr txBox="1">
            <a:spLocks noChangeArrowheads="1"/>
          </p:cNvSpPr>
          <p:nvPr/>
        </p:nvSpPr>
        <p:spPr bwMode="auto">
          <a:xfrm>
            <a:off x="4140200" y="4365625"/>
            <a:ext cx="458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.uy</a:t>
            </a:r>
          </a:p>
        </p:txBody>
      </p:sp>
      <p:sp>
        <p:nvSpPr>
          <p:cNvPr id="16393" name="65 CuadroTexto"/>
          <p:cNvSpPr txBox="1">
            <a:spLocks noChangeArrowheads="1"/>
          </p:cNvSpPr>
          <p:nvPr/>
        </p:nvSpPr>
        <p:spPr bwMode="auto">
          <a:xfrm>
            <a:off x="4932363" y="4437063"/>
            <a:ext cx="458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.ve</a:t>
            </a:r>
          </a:p>
        </p:txBody>
      </p:sp>
      <p:sp>
        <p:nvSpPr>
          <p:cNvPr id="16394" name="66 CuadroTexto"/>
          <p:cNvSpPr txBox="1">
            <a:spLocks noChangeArrowheads="1"/>
          </p:cNvSpPr>
          <p:nvPr/>
        </p:nvSpPr>
        <p:spPr bwMode="auto">
          <a:xfrm>
            <a:off x="5697538" y="4292600"/>
            <a:ext cx="458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.ec</a:t>
            </a:r>
          </a:p>
        </p:txBody>
      </p:sp>
      <p:sp>
        <p:nvSpPr>
          <p:cNvPr id="16395" name="67 CuadroTexto"/>
          <p:cNvSpPr txBox="1">
            <a:spLocks noChangeArrowheads="1"/>
          </p:cNvSpPr>
          <p:nvPr/>
        </p:nvSpPr>
        <p:spPr bwMode="auto">
          <a:xfrm>
            <a:off x="6500813" y="4292600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.sv</a:t>
            </a:r>
          </a:p>
        </p:txBody>
      </p:sp>
      <p:sp>
        <p:nvSpPr>
          <p:cNvPr id="16396" name="68 CuadroTexto"/>
          <p:cNvSpPr txBox="1">
            <a:spLocks noChangeArrowheads="1"/>
          </p:cNvSpPr>
          <p:nvPr/>
        </p:nvSpPr>
        <p:spPr bwMode="auto">
          <a:xfrm>
            <a:off x="3498850" y="4365625"/>
            <a:ext cx="425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.ar</a:t>
            </a:r>
          </a:p>
        </p:txBody>
      </p:sp>
      <p:sp>
        <p:nvSpPr>
          <p:cNvPr id="16397" name="69 CuadroTexto"/>
          <p:cNvSpPr txBox="1">
            <a:spLocks noChangeArrowheads="1"/>
          </p:cNvSpPr>
          <p:nvPr/>
        </p:nvSpPr>
        <p:spPr bwMode="auto">
          <a:xfrm>
            <a:off x="2717800" y="4386263"/>
            <a:ext cx="414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.cr</a:t>
            </a:r>
          </a:p>
        </p:txBody>
      </p:sp>
      <p:sp>
        <p:nvSpPr>
          <p:cNvPr id="16398" name="70 CuadroTexto"/>
          <p:cNvSpPr txBox="1">
            <a:spLocks noChangeArrowheads="1"/>
          </p:cNvSpPr>
          <p:nvPr/>
        </p:nvSpPr>
        <p:spPr bwMode="auto">
          <a:xfrm>
            <a:off x="1908175" y="4386263"/>
            <a:ext cx="388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.cl</a:t>
            </a:r>
          </a:p>
        </p:txBody>
      </p:sp>
      <p:sp>
        <p:nvSpPr>
          <p:cNvPr id="16399" name="71 CuadroTexto"/>
          <p:cNvSpPr txBox="1">
            <a:spLocks noChangeArrowheads="1"/>
          </p:cNvSpPr>
          <p:nvPr/>
        </p:nvSpPr>
        <p:spPr bwMode="auto">
          <a:xfrm>
            <a:off x="7558088" y="3738563"/>
            <a:ext cx="4016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.ni</a:t>
            </a:r>
          </a:p>
        </p:txBody>
      </p:sp>
      <p:cxnSp>
        <p:nvCxnSpPr>
          <p:cNvPr id="77" name="76 Conector recto"/>
          <p:cNvCxnSpPr/>
          <p:nvPr/>
        </p:nvCxnSpPr>
        <p:spPr>
          <a:xfrm>
            <a:off x="900113" y="4581525"/>
            <a:ext cx="0" cy="287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1619250" y="4581525"/>
            <a:ext cx="0" cy="360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02" name="90 CuadroTexto"/>
          <p:cNvSpPr txBox="1">
            <a:spLocks noChangeArrowheads="1"/>
          </p:cNvSpPr>
          <p:nvPr/>
        </p:nvSpPr>
        <p:spPr bwMode="auto">
          <a:xfrm>
            <a:off x="755650" y="3830638"/>
            <a:ext cx="455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RNP</a:t>
            </a:r>
          </a:p>
        </p:txBody>
      </p:sp>
      <p:sp>
        <p:nvSpPr>
          <p:cNvPr id="16403" name="91 CuadroTexto"/>
          <p:cNvSpPr txBox="1">
            <a:spLocks noChangeArrowheads="1"/>
          </p:cNvSpPr>
          <p:nvPr/>
        </p:nvSpPr>
        <p:spPr bwMode="auto">
          <a:xfrm>
            <a:off x="1431925" y="3830638"/>
            <a:ext cx="547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RAAP</a:t>
            </a:r>
          </a:p>
        </p:txBody>
      </p:sp>
      <p:sp>
        <p:nvSpPr>
          <p:cNvPr id="16404" name="92 CuadroTexto"/>
          <p:cNvSpPr txBox="1">
            <a:spLocks noChangeArrowheads="1"/>
          </p:cNvSpPr>
          <p:nvPr/>
        </p:nvSpPr>
        <p:spPr bwMode="auto">
          <a:xfrm>
            <a:off x="2124075" y="3830638"/>
            <a:ext cx="641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REUNA</a:t>
            </a:r>
          </a:p>
        </p:txBody>
      </p:sp>
      <p:sp>
        <p:nvSpPr>
          <p:cNvPr id="16405" name="93 CuadroTexto"/>
          <p:cNvSpPr txBox="1">
            <a:spLocks noChangeArrowheads="1"/>
          </p:cNvSpPr>
          <p:nvPr/>
        </p:nvSpPr>
        <p:spPr bwMode="auto">
          <a:xfrm>
            <a:off x="2700338" y="3830638"/>
            <a:ext cx="1011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REDCONARE</a:t>
            </a:r>
          </a:p>
        </p:txBody>
      </p:sp>
      <p:sp>
        <p:nvSpPr>
          <p:cNvPr id="16406" name="94 CuadroTexto"/>
          <p:cNvSpPr txBox="1">
            <a:spLocks noChangeArrowheads="1"/>
          </p:cNvSpPr>
          <p:nvPr/>
        </p:nvSpPr>
        <p:spPr bwMode="auto">
          <a:xfrm>
            <a:off x="4572000" y="3860800"/>
            <a:ext cx="463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RAU</a:t>
            </a:r>
          </a:p>
        </p:txBody>
      </p:sp>
      <p:sp>
        <p:nvSpPr>
          <p:cNvPr id="16407" name="95 CuadroTexto"/>
          <p:cNvSpPr txBox="1">
            <a:spLocks noChangeArrowheads="1"/>
          </p:cNvSpPr>
          <p:nvPr/>
        </p:nvSpPr>
        <p:spPr bwMode="auto">
          <a:xfrm>
            <a:off x="3563938" y="3830638"/>
            <a:ext cx="9540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INNOVARED</a:t>
            </a:r>
          </a:p>
        </p:txBody>
      </p:sp>
      <p:sp>
        <p:nvSpPr>
          <p:cNvPr id="16408" name="96 CuadroTexto"/>
          <p:cNvSpPr txBox="1">
            <a:spLocks noChangeArrowheads="1"/>
          </p:cNvSpPr>
          <p:nvPr/>
        </p:nvSpPr>
        <p:spPr bwMode="auto">
          <a:xfrm>
            <a:off x="5148263" y="3860800"/>
            <a:ext cx="863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REACCIUN</a:t>
            </a:r>
          </a:p>
        </p:txBody>
      </p:sp>
      <p:sp>
        <p:nvSpPr>
          <p:cNvPr id="16409" name="97 CuadroTexto"/>
          <p:cNvSpPr txBox="1">
            <a:spLocks noChangeArrowheads="1"/>
          </p:cNvSpPr>
          <p:nvPr/>
        </p:nvSpPr>
        <p:spPr bwMode="auto">
          <a:xfrm>
            <a:off x="6011863" y="3830638"/>
            <a:ext cx="584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CEDIA</a:t>
            </a:r>
          </a:p>
        </p:txBody>
      </p:sp>
      <p:sp>
        <p:nvSpPr>
          <p:cNvPr id="16410" name="98 CuadroTexto"/>
          <p:cNvSpPr txBox="1">
            <a:spLocks noChangeArrowheads="1"/>
          </p:cNvSpPr>
          <p:nvPr/>
        </p:nvSpPr>
        <p:spPr bwMode="auto">
          <a:xfrm>
            <a:off x="6732588" y="3830638"/>
            <a:ext cx="6683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RAICES</a:t>
            </a:r>
          </a:p>
        </p:txBody>
      </p:sp>
      <p:sp>
        <p:nvSpPr>
          <p:cNvPr id="16411" name="99 CuadroTexto"/>
          <p:cNvSpPr txBox="1">
            <a:spLocks noChangeArrowheads="1"/>
          </p:cNvSpPr>
          <p:nvPr/>
        </p:nvSpPr>
        <p:spPr bwMode="auto">
          <a:xfrm>
            <a:off x="3492500" y="2924175"/>
            <a:ext cx="6619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RPS-LA</a:t>
            </a:r>
          </a:p>
        </p:txBody>
      </p:sp>
      <p:sp>
        <p:nvSpPr>
          <p:cNvPr id="16412" name="101 CuadroTexto"/>
          <p:cNvSpPr txBox="1">
            <a:spLocks noChangeArrowheads="1"/>
          </p:cNvSpPr>
          <p:nvPr/>
        </p:nvSpPr>
        <p:spPr bwMode="auto">
          <a:xfrm>
            <a:off x="1403350" y="5300663"/>
            <a:ext cx="909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900" b="1"/>
              <a:t>-INICTEL-UNI</a:t>
            </a:r>
            <a:endParaRPr lang="es-PE" sz="900" b="1"/>
          </a:p>
          <a:p>
            <a:pPr eaLnBrk="1" hangingPunct="1"/>
            <a:r>
              <a:rPr lang="es-PE" sz="900" b="1"/>
              <a:t>-UNI</a:t>
            </a:r>
            <a:endParaRPr lang="es-ES" sz="900" b="1"/>
          </a:p>
        </p:txBody>
      </p:sp>
      <p:sp>
        <p:nvSpPr>
          <p:cNvPr id="16413" name="102 CuadroTexto"/>
          <p:cNvSpPr txBox="1">
            <a:spLocks noChangeArrowheads="1"/>
          </p:cNvSpPr>
          <p:nvPr/>
        </p:nvSpPr>
        <p:spPr bwMode="auto">
          <a:xfrm>
            <a:off x="611188" y="5189538"/>
            <a:ext cx="76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PE" sz="900" b="1"/>
              <a:t>-UFF</a:t>
            </a:r>
          </a:p>
          <a:p>
            <a:pPr eaLnBrk="1" hangingPunct="1"/>
            <a:r>
              <a:rPr lang="es-PE" sz="900" b="1"/>
              <a:t>-UFRJ</a:t>
            </a:r>
          </a:p>
          <a:p>
            <a:pPr eaLnBrk="1" hangingPunct="1"/>
            <a:r>
              <a:rPr lang="es-PE" sz="900" b="1"/>
              <a:t>-UFMS</a:t>
            </a:r>
          </a:p>
          <a:p>
            <a:pPr eaLnBrk="1" hangingPunct="1"/>
            <a:r>
              <a:rPr lang="es-PE" sz="900" b="1"/>
              <a:t>-UFSC</a:t>
            </a:r>
          </a:p>
          <a:p>
            <a:pPr eaLnBrk="1" hangingPunct="1"/>
            <a:r>
              <a:rPr lang="es-PE" sz="900" b="1"/>
              <a:t>-UNICAMP</a:t>
            </a:r>
          </a:p>
          <a:p>
            <a:pPr eaLnBrk="1" hangingPunct="1"/>
            <a:r>
              <a:rPr lang="es-PE" sz="900" b="1"/>
              <a:t>-UFRGS</a:t>
            </a:r>
            <a:endParaRPr lang="es-ES" sz="900"/>
          </a:p>
        </p:txBody>
      </p:sp>
      <p:sp>
        <p:nvSpPr>
          <p:cNvPr id="16414" name="106 CuadroTexto"/>
          <p:cNvSpPr txBox="1">
            <a:spLocks noChangeArrowheads="1"/>
          </p:cNvSpPr>
          <p:nvPr/>
        </p:nvSpPr>
        <p:spPr bwMode="auto">
          <a:xfrm>
            <a:off x="2843213" y="1557338"/>
            <a:ext cx="4016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.nl</a:t>
            </a:r>
          </a:p>
        </p:txBody>
      </p:sp>
      <p:sp>
        <p:nvSpPr>
          <p:cNvPr id="16415" name="107 CuadroTexto"/>
          <p:cNvSpPr txBox="1">
            <a:spLocks noChangeArrowheads="1"/>
          </p:cNvSpPr>
          <p:nvPr/>
        </p:nvSpPr>
        <p:spPr bwMode="auto">
          <a:xfrm>
            <a:off x="5580063" y="1557338"/>
            <a:ext cx="458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.dk</a:t>
            </a:r>
          </a:p>
        </p:txBody>
      </p:sp>
      <p:sp>
        <p:nvSpPr>
          <p:cNvPr id="16416" name="108 CuadroTexto"/>
          <p:cNvSpPr txBox="1">
            <a:spLocks noChangeArrowheads="1"/>
          </p:cNvSpPr>
          <p:nvPr/>
        </p:nvSpPr>
        <p:spPr bwMode="auto">
          <a:xfrm>
            <a:off x="3995738" y="1268413"/>
            <a:ext cx="901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 b="1"/>
              <a:t>GEANT</a:t>
            </a:r>
          </a:p>
        </p:txBody>
      </p:sp>
      <p:sp>
        <p:nvSpPr>
          <p:cNvPr id="16417" name="109 CuadroTexto"/>
          <p:cNvSpPr txBox="1">
            <a:spLocks noChangeArrowheads="1"/>
          </p:cNvSpPr>
          <p:nvPr/>
        </p:nvSpPr>
        <p:spPr bwMode="auto">
          <a:xfrm>
            <a:off x="4859338" y="2852738"/>
            <a:ext cx="1285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 b="1"/>
              <a:t>RedCLARA</a:t>
            </a:r>
          </a:p>
        </p:txBody>
      </p:sp>
      <p:sp>
        <p:nvSpPr>
          <p:cNvPr id="16418" name="110 CuadroTexto"/>
          <p:cNvSpPr txBox="1">
            <a:spLocks noChangeArrowheads="1"/>
          </p:cNvSpPr>
          <p:nvPr/>
        </p:nvSpPr>
        <p:spPr bwMode="auto">
          <a:xfrm>
            <a:off x="395288" y="4221163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>
                <a:solidFill>
                  <a:srgbClr val="00CC00"/>
                </a:solidFill>
              </a:rPr>
              <a:t>RO</a:t>
            </a:r>
          </a:p>
        </p:txBody>
      </p:sp>
      <p:sp>
        <p:nvSpPr>
          <p:cNvPr id="16419" name="111 CuadroTexto"/>
          <p:cNvSpPr txBox="1">
            <a:spLocks noChangeArrowheads="1"/>
          </p:cNvSpPr>
          <p:nvPr/>
        </p:nvSpPr>
        <p:spPr bwMode="auto">
          <a:xfrm>
            <a:off x="1187450" y="4221163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>
                <a:solidFill>
                  <a:srgbClr val="00CC00"/>
                </a:solidFill>
              </a:rPr>
              <a:t>RO</a:t>
            </a:r>
          </a:p>
        </p:txBody>
      </p:sp>
      <p:cxnSp>
        <p:nvCxnSpPr>
          <p:cNvPr id="146" name="145 Conector recto de flecha"/>
          <p:cNvCxnSpPr/>
          <p:nvPr/>
        </p:nvCxnSpPr>
        <p:spPr>
          <a:xfrm flipH="1">
            <a:off x="4427538" y="1844675"/>
            <a:ext cx="0" cy="79216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4427538" y="3357563"/>
            <a:ext cx="0" cy="4318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22" name="152 CuadroTexto"/>
          <p:cNvSpPr txBox="1">
            <a:spLocks noChangeArrowheads="1"/>
          </p:cNvSpPr>
          <p:nvPr/>
        </p:nvSpPr>
        <p:spPr bwMode="auto">
          <a:xfrm>
            <a:off x="-36513" y="6021388"/>
            <a:ext cx="814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200" b="1"/>
              <a:t>ESTADO</a:t>
            </a:r>
          </a:p>
        </p:txBody>
      </p:sp>
      <p:cxnSp>
        <p:nvCxnSpPr>
          <p:cNvPr id="64" name="63 Conector recto"/>
          <p:cNvCxnSpPr/>
          <p:nvPr/>
        </p:nvCxnSpPr>
        <p:spPr>
          <a:xfrm>
            <a:off x="3851275" y="1844675"/>
            <a:ext cx="12255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62 Llamada rectangular redondeada"/>
          <p:cNvSpPr/>
          <p:nvPr/>
        </p:nvSpPr>
        <p:spPr>
          <a:xfrm>
            <a:off x="250825" y="188913"/>
            <a:ext cx="6626225" cy="3671887"/>
          </a:xfrm>
          <a:prstGeom prst="wedgeRoundRectCallout">
            <a:avLst>
              <a:gd name="adj1" fmla="val -7895"/>
              <a:gd name="adj2" fmla="val 59806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/>
              <a:t>(04)  </a:t>
            </a:r>
            <a:r>
              <a:rPr lang="en-US" sz="1400" b="1" dirty="0" err="1"/>
              <a:t>Cuatro</a:t>
            </a:r>
            <a:r>
              <a:rPr lang="en-US" sz="1400" b="1" dirty="0"/>
              <a:t> </a:t>
            </a:r>
            <a:r>
              <a:rPr lang="en-US" sz="1400" b="1" dirty="0" err="1"/>
              <a:t>países</a:t>
            </a:r>
            <a:r>
              <a:rPr lang="en-US" sz="1400" b="1" dirty="0"/>
              <a:t> con FLR Server  </a:t>
            </a:r>
          </a:p>
          <a:p>
            <a:pPr>
              <a:defRPr/>
            </a:pPr>
            <a:r>
              <a:rPr lang="en-US" sz="1400" b="1" dirty="0"/>
              <a:t>Chile (REUNA): </a:t>
            </a:r>
            <a:r>
              <a:rPr lang="en-US" sz="1400" dirty="0" err="1"/>
              <a:t>Nivel</a:t>
            </a:r>
            <a:r>
              <a:rPr lang="en-US" sz="1400" dirty="0"/>
              <a:t> sever  (.</a:t>
            </a:r>
            <a:r>
              <a:rPr lang="en-US" sz="1400" dirty="0" err="1"/>
              <a:t>cl</a:t>
            </a:r>
            <a:r>
              <a:rPr lang="en-US" sz="1400" dirty="0"/>
              <a:t>) FLR</a:t>
            </a:r>
            <a:endParaRPr lang="es-ES" sz="1400" dirty="0"/>
          </a:p>
          <a:p>
            <a:pPr>
              <a:defRPr/>
            </a:pPr>
            <a:r>
              <a:rPr lang="en-US" sz="1400" dirty="0"/>
              <a:t>-</a:t>
            </a:r>
            <a:r>
              <a:rPr lang="en-US" sz="1400" dirty="0" err="1"/>
              <a:t>Servidor</a:t>
            </a:r>
            <a:r>
              <a:rPr lang="en-US" sz="1400" dirty="0"/>
              <a:t> REUNA  OK</a:t>
            </a:r>
            <a:endParaRPr lang="es-ES" sz="1400" dirty="0"/>
          </a:p>
          <a:p>
            <a:pPr>
              <a:defRPr/>
            </a:pPr>
            <a:r>
              <a:rPr lang="en-US" sz="1400" dirty="0"/>
              <a:t>-</a:t>
            </a:r>
            <a:r>
              <a:rPr lang="en-US" sz="1400" dirty="0" err="1"/>
              <a:t>Necesario</a:t>
            </a:r>
            <a:r>
              <a:rPr lang="en-US" sz="1400" dirty="0"/>
              <a:t> </a:t>
            </a:r>
            <a:r>
              <a:rPr lang="en-US" sz="1400" dirty="0" err="1"/>
              <a:t>completar</a:t>
            </a:r>
            <a:r>
              <a:rPr lang="en-US" sz="1400" dirty="0"/>
              <a:t> </a:t>
            </a:r>
            <a:r>
              <a:rPr lang="en-US" sz="1400" dirty="0" err="1"/>
              <a:t>información</a:t>
            </a:r>
            <a:r>
              <a:rPr lang="en-US" sz="1400" dirty="0"/>
              <a:t> </a:t>
            </a:r>
            <a:r>
              <a:rPr lang="en-US" sz="1400" dirty="0" err="1"/>
              <a:t>para</a:t>
            </a:r>
            <a:r>
              <a:rPr lang="en-US" sz="1400" dirty="0"/>
              <a:t> Cat-Test (</a:t>
            </a:r>
            <a:r>
              <a:rPr lang="en-US" sz="1400" u="sng" dirty="0">
                <a:hlinkClick r:id="rId4"/>
              </a:rPr>
              <a:t> http://cat-test.eduroam.org/</a:t>
            </a:r>
            <a:r>
              <a:rPr lang="en-US" sz="1400" dirty="0"/>
              <a:t>) y </a:t>
            </a:r>
            <a:r>
              <a:rPr lang="en-US" sz="1400" dirty="0" err="1"/>
              <a:t>probarlo</a:t>
            </a:r>
            <a:r>
              <a:rPr lang="en-US" sz="1400" dirty="0"/>
              <a:t>.</a:t>
            </a:r>
            <a:endParaRPr lang="es-ES" sz="1400" dirty="0"/>
          </a:p>
          <a:p>
            <a:pPr>
              <a:defRPr/>
            </a:pPr>
            <a:r>
              <a:rPr lang="en-US" sz="1400" dirty="0"/>
              <a:t>- </a:t>
            </a:r>
            <a:r>
              <a:rPr lang="en-US" sz="1400" dirty="0" err="1"/>
              <a:t>Despliegue</a:t>
            </a:r>
            <a:r>
              <a:rPr lang="en-US" sz="1400" dirty="0"/>
              <a:t> en </a:t>
            </a:r>
            <a:r>
              <a:rPr lang="en-US" sz="1400" dirty="0" err="1"/>
              <a:t>curso</a:t>
            </a:r>
            <a:r>
              <a:rPr lang="en-US" sz="1400" dirty="0"/>
              <a:t>: </a:t>
            </a:r>
            <a:r>
              <a:rPr lang="en-US" sz="1400" dirty="0" err="1"/>
              <a:t>Interés</a:t>
            </a:r>
            <a:r>
              <a:rPr lang="en-US" sz="1400" dirty="0"/>
              <a:t> de la Universidad de Chile</a:t>
            </a:r>
            <a:endParaRPr lang="es-ES" sz="1400" dirty="0"/>
          </a:p>
          <a:p>
            <a:pPr>
              <a:defRPr/>
            </a:pPr>
            <a:r>
              <a:rPr lang="en-US" sz="1400" b="1" dirty="0"/>
              <a:t>Costa Rica (REDCONARE): </a:t>
            </a:r>
            <a:r>
              <a:rPr lang="en-US" sz="1400" dirty="0" err="1"/>
              <a:t>Nivel</a:t>
            </a:r>
            <a:r>
              <a:rPr lang="en-US" sz="1400" dirty="0"/>
              <a:t>  sever .</a:t>
            </a:r>
            <a:r>
              <a:rPr lang="en-US" sz="1400" dirty="0" err="1"/>
              <a:t>cr</a:t>
            </a:r>
            <a:r>
              <a:rPr lang="en-US" sz="1400" dirty="0"/>
              <a:t> FLR</a:t>
            </a:r>
            <a:endParaRPr lang="es-ES" sz="1400" dirty="0"/>
          </a:p>
          <a:p>
            <a:pPr>
              <a:defRPr/>
            </a:pPr>
            <a:r>
              <a:rPr lang="en-US" sz="1400" dirty="0"/>
              <a:t>-“Test user” en </a:t>
            </a:r>
            <a:r>
              <a:rPr lang="en-US" sz="1400" dirty="0" err="1"/>
              <a:t>servidor</a:t>
            </a:r>
            <a:r>
              <a:rPr lang="en-US" sz="1400" dirty="0"/>
              <a:t>: Authenticated</a:t>
            </a:r>
            <a:endParaRPr lang="es-ES" sz="1400" dirty="0"/>
          </a:p>
          <a:p>
            <a:pPr>
              <a:buFontTx/>
              <a:buChar char="-"/>
              <a:defRPr/>
            </a:pPr>
            <a:r>
              <a:rPr lang="en-US" sz="1400" dirty="0" err="1"/>
              <a:t>Despliegue</a:t>
            </a:r>
            <a:r>
              <a:rPr lang="en-US" sz="1400" dirty="0"/>
              <a:t> en </a:t>
            </a:r>
            <a:r>
              <a:rPr lang="en-US" sz="1400" dirty="0" err="1"/>
              <a:t>curso</a:t>
            </a:r>
            <a:endParaRPr lang="en-US" sz="1400" dirty="0"/>
          </a:p>
          <a:p>
            <a:pPr>
              <a:defRPr/>
            </a:pPr>
            <a:r>
              <a:rPr lang="es-ES" sz="1400" b="1" dirty="0"/>
              <a:t>Argentina (INNOVARED): </a:t>
            </a:r>
            <a:r>
              <a:rPr lang="es-ES" sz="1400" dirty="0"/>
              <a:t>Marcelo </a:t>
            </a:r>
            <a:r>
              <a:rPr lang="es-ES" sz="1400" dirty="0" err="1"/>
              <a:t>Cancer</a:t>
            </a:r>
            <a:endParaRPr lang="es-ES" sz="1400" dirty="0"/>
          </a:p>
          <a:p>
            <a:pPr>
              <a:buFontTx/>
              <a:buChar char="-"/>
              <a:defRPr/>
            </a:pPr>
            <a:r>
              <a:rPr lang="es-ES" sz="1400" dirty="0"/>
              <a:t>Servidor OK</a:t>
            </a:r>
          </a:p>
          <a:p>
            <a:pPr>
              <a:buFontTx/>
              <a:buChar char="-"/>
              <a:defRPr/>
            </a:pPr>
            <a:r>
              <a:rPr lang="en-US" sz="1400" dirty="0"/>
              <a:t>“Test user” en </a:t>
            </a:r>
            <a:r>
              <a:rPr lang="en-US" sz="1400" dirty="0" err="1"/>
              <a:t>servidor</a:t>
            </a:r>
            <a:r>
              <a:rPr lang="en-US" sz="1400" dirty="0"/>
              <a:t>: Authenticated</a:t>
            </a:r>
            <a:endParaRPr lang="es-ES" sz="1400" dirty="0"/>
          </a:p>
          <a:p>
            <a:pPr>
              <a:defRPr/>
            </a:pPr>
            <a:r>
              <a:rPr lang="en-US" sz="1400" b="1" dirty="0"/>
              <a:t>Uruguay (RAU) : </a:t>
            </a:r>
            <a:r>
              <a:rPr lang="en-US" sz="1400" dirty="0"/>
              <a:t>Contact: Luis Castillo</a:t>
            </a:r>
            <a:endParaRPr lang="es-ES" sz="1400" dirty="0"/>
          </a:p>
          <a:p>
            <a:pPr>
              <a:defRPr/>
            </a:pPr>
            <a:r>
              <a:rPr lang="en-US" sz="1400" dirty="0"/>
              <a:t>-</a:t>
            </a:r>
            <a:r>
              <a:rPr lang="en-US" sz="1400" dirty="0" err="1"/>
              <a:t>Demostración</a:t>
            </a:r>
            <a:r>
              <a:rPr lang="en-US" sz="1400" dirty="0"/>
              <a:t> </a:t>
            </a:r>
            <a:r>
              <a:rPr lang="en-US" sz="1400" dirty="0" err="1"/>
              <a:t>exitosa</a:t>
            </a:r>
            <a:r>
              <a:rPr lang="en-US" sz="1400" dirty="0"/>
              <a:t> de (.</a:t>
            </a:r>
            <a:r>
              <a:rPr lang="en-US" sz="1400" dirty="0" err="1"/>
              <a:t>uy</a:t>
            </a:r>
            <a:r>
              <a:rPr lang="en-US" sz="1400" dirty="0"/>
              <a:t> )FLR en CLARATEC -(Uruguay 09/2011)</a:t>
            </a:r>
          </a:p>
          <a:p>
            <a:pPr>
              <a:defRPr/>
            </a:pPr>
            <a:r>
              <a:rPr lang="en-US" sz="1400" dirty="0"/>
              <a:t>-</a:t>
            </a:r>
            <a:r>
              <a:rPr lang="en-US" sz="1400" dirty="0" err="1"/>
              <a:t>Servidor</a:t>
            </a:r>
            <a:r>
              <a:rPr lang="en-US" sz="1400" dirty="0"/>
              <a:t>: OK</a:t>
            </a:r>
            <a:endParaRPr lang="es-ES" sz="1400" dirty="0">
              <a:ea typeface="ヒラギノ角ゴ Pro W3" charset="-128"/>
            </a:endParaRPr>
          </a:p>
        </p:txBody>
      </p:sp>
      <p:sp>
        <p:nvSpPr>
          <p:cNvPr id="66" name="65 Rectángulo"/>
          <p:cNvSpPr/>
          <p:nvPr/>
        </p:nvSpPr>
        <p:spPr>
          <a:xfrm>
            <a:off x="684213" y="6092825"/>
            <a:ext cx="1439862" cy="144463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67" name="66 Rectángulo"/>
          <p:cNvSpPr/>
          <p:nvPr/>
        </p:nvSpPr>
        <p:spPr>
          <a:xfrm>
            <a:off x="2124075" y="6092825"/>
            <a:ext cx="2808288" cy="14446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7528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allAtOnce" animBg="1"/>
      <p:bldP spid="6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2963" y="0"/>
            <a:ext cx="7843837" cy="1143000"/>
          </a:xfrm>
        </p:spPr>
        <p:txBody>
          <a:bodyPr/>
          <a:lstStyle/>
          <a:p>
            <a:pPr>
              <a:defRPr/>
            </a:pPr>
            <a:r>
              <a:rPr lang="es-ES" dirty="0"/>
              <a:t>Estado actual de </a:t>
            </a:r>
            <a:r>
              <a:rPr lang="es-ES" dirty="0" err="1"/>
              <a:t>eduroam</a:t>
            </a:r>
            <a:r>
              <a:rPr lang="es-ES" dirty="0"/>
              <a:t>-LA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7288"/>
            <a:ext cx="84963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50 Rectángulo"/>
          <p:cNvSpPr/>
          <p:nvPr/>
        </p:nvSpPr>
        <p:spPr>
          <a:xfrm>
            <a:off x="684213" y="6092825"/>
            <a:ext cx="1439862" cy="144463"/>
          </a:xfrm>
          <a:prstGeom prst="rect">
            <a:avLst/>
          </a:prstGeom>
          <a:solidFill>
            <a:srgbClr val="00CC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2124075" y="6092825"/>
            <a:ext cx="2808288" cy="14446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4" name="53 Rectángulo"/>
          <p:cNvSpPr/>
          <p:nvPr/>
        </p:nvSpPr>
        <p:spPr>
          <a:xfrm>
            <a:off x="4932363" y="6092825"/>
            <a:ext cx="935037" cy="14446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61" name="Picture 30" descr="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868863"/>
            <a:ext cx="431800" cy="325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2" name="Picture 30" descr="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941888"/>
            <a:ext cx="431800" cy="325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417" name="62 CuadroTexto"/>
          <p:cNvSpPr txBox="1">
            <a:spLocks noChangeArrowheads="1"/>
          </p:cNvSpPr>
          <p:nvPr/>
        </p:nvSpPr>
        <p:spPr bwMode="auto">
          <a:xfrm>
            <a:off x="395288" y="4386263"/>
            <a:ext cx="425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.br</a:t>
            </a:r>
          </a:p>
        </p:txBody>
      </p:sp>
      <p:sp>
        <p:nvSpPr>
          <p:cNvPr id="17418" name="63 CuadroTexto"/>
          <p:cNvSpPr txBox="1">
            <a:spLocks noChangeArrowheads="1"/>
          </p:cNvSpPr>
          <p:nvPr/>
        </p:nvSpPr>
        <p:spPr bwMode="auto">
          <a:xfrm>
            <a:off x="1116013" y="4386263"/>
            <a:ext cx="469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.pe</a:t>
            </a:r>
          </a:p>
        </p:txBody>
      </p:sp>
      <p:sp>
        <p:nvSpPr>
          <p:cNvPr id="17419" name="64 CuadroTexto"/>
          <p:cNvSpPr txBox="1">
            <a:spLocks noChangeArrowheads="1"/>
          </p:cNvSpPr>
          <p:nvPr/>
        </p:nvSpPr>
        <p:spPr bwMode="auto">
          <a:xfrm>
            <a:off x="4140200" y="4365625"/>
            <a:ext cx="4587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.uy</a:t>
            </a:r>
          </a:p>
        </p:txBody>
      </p:sp>
      <p:sp>
        <p:nvSpPr>
          <p:cNvPr id="17420" name="65 CuadroTexto"/>
          <p:cNvSpPr txBox="1">
            <a:spLocks noChangeArrowheads="1"/>
          </p:cNvSpPr>
          <p:nvPr/>
        </p:nvSpPr>
        <p:spPr bwMode="auto">
          <a:xfrm>
            <a:off x="4905375" y="4437063"/>
            <a:ext cx="4587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.ve</a:t>
            </a:r>
          </a:p>
        </p:txBody>
      </p:sp>
      <p:sp>
        <p:nvSpPr>
          <p:cNvPr id="17421" name="66 CuadroTexto"/>
          <p:cNvSpPr txBox="1">
            <a:spLocks noChangeArrowheads="1"/>
          </p:cNvSpPr>
          <p:nvPr/>
        </p:nvSpPr>
        <p:spPr bwMode="auto">
          <a:xfrm>
            <a:off x="5697538" y="4292600"/>
            <a:ext cx="458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.ec</a:t>
            </a:r>
          </a:p>
        </p:txBody>
      </p:sp>
      <p:sp>
        <p:nvSpPr>
          <p:cNvPr id="17422" name="67 CuadroTexto"/>
          <p:cNvSpPr txBox="1">
            <a:spLocks noChangeArrowheads="1"/>
          </p:cNvSpPr>
          <p:nvPr/>
        </p:nvSpPr>
        <p:spPr bwMode="auto">
          <a:xfrm>
            <a:off x="6500813" y="4292600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.sv</a:t>
            </a:r>
          </a:p>
        </p:txBody>
      </p:sp>
      <p:sp>
        <p:nvSpPr>
          <p:cNvPr id="17423" name="68 CuadroTexto"/>
          <p:cNvSpPr txBox="1">
            <a:spLocks noChangeArrowheads="1"/>
          </p:cNvSpPr>
          <p:nvPr/>
        </p:nvSpPr>
        <p:spPr bwMode="auto">
          <a:xfrm>
            <a:off x="3498850" y="4365625"/>
            <a:ext cx="425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.ar</a:t>
            </a:r>
          </a:p>
        </p:txBody>
      </p:sp>
      <p:sp>
        <p:nvSpPr>
          <p:cNvPr id="17424" name="69 CuadroTexto"/>
          <p:cNvSpPr txBox="1">
            <a:spLocks noChangeArrowheads="1"/>
          </p:cNvSpPr>
          <p:nvPr/>
        </p:nvSpPr>
        <p:spPr bwMode="auto">
          <a:xfrm>
            <a:off x="2717800" y="4386263"/>
            <a:ext cx="414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.cr</a:t>
            </a:r>
          </a:p>
        </p:txBody>
      </p:sp>
      <p:sp>
        <p:nvSpPr>
          <p:cNvPr id="17425" name="70 CuadroTexto"/>
          <p:cNvSpPr txBox="1">
            <a:spLocks noChangeArrowheads="1"/>
          </p:cNvSpPr>
          <p:nvPr/>
        </p:nvSpPr>
        <p:spPr bwMode="auto">
          <a:xfrm>
            <a:off x="1908175" y="4386263"/>
            <a:ext cx="388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.cl</a:t>
            </a:r>
          </a:p>
        </p:txBody>
      </p:sp>
      <p:sp>
        <p:nvSpPr>
          <p:cNvPr id="17426" name="71 CuadroTexto"/>
          <p:cNvSpPr txBox="1">
            <a:spLocks noChangeArrowheads="1"/>
          </p:cNvSpPr>
          <p:nvPr/>
        </p:nvSpPr>
        <p:spPr bwMode="auto">
          <a:xfrm>
            <a:off x="7558088" y="3738563"/>
            <a:ext cx="4016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.ni</a:t>
            </a:r>
          </a:p>
        </p:txBody>
      </p:sp>
      <p:cxnSp>
        <p:nvCxnSpPr>
          <p:cNvPr id="77" name="76 Conector recto"/>
          <p:cNvCxnSpPr/>
          <p:nvPr/>
        </p:nvCxnSpPr>
        <p:spPr>
          <a:xfrm>
            <a:off x="900113" y="4581525"/>
            <a:ext cx="0" cy="287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1619250" y="4581525"/>
            <a:ext cx="0" cy="360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29" name="90 CuadroTexto"/>
          <p:cNvSpPr txBox="1">
            <a:spLocks noChangeArrowheads="1"/>
          </p:cNvSpPr>
          <p:nvPr/>
        </p:nvSpPr>
        <p:spPr bwMode="auto">
          <a:xfrm>
            <a:off x="755650" y="3830638"/>
            <a:ext cx="455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RNP</a:t>
            </a:r>
          </a:p>
        </p:txBody>
      </p:sp>
      <p:sp>
        <p:nvSpPr>
          <p:cNvPr id="17430" name="91 CuadroTexto"/>
          <p:cNvSpPr txBox="1">
            <a:spLocks noChangeArrowheads="1"/>
          </p:cNvSpPr>
          <p:nvPr/>
        </p:nvSpPr>
        <p:spPr bwMode="auto">
          <a:xfrm>
            <a:off x="1431925" y="3830638"/>
            <a:ext cx="547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RAAP</a:t>
            </a:r>
          </a:p>
        </p:txBody>
      </p:sp>
      <p:sp>
        <p:nvSpPr>
          <p:cNvPr id="17431" name="92 CuadroTexto"/>
          <p:cNvSpPr txBox="1">
            <a:spLocks noChangeArrowheads="1"/>
          </p:cNvSpPr>
          <p:nvPr/>
        </p:nvSpPr>
        <p:spPr bwMode="auto">
          <a:xfrm>
            <a:off x="2124075" y="3830638"/>
            <a:ext cx="641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REUNA</a:t>
            </a:r>
          </a:p>
        </p:txBody>
      </p:sp>
      <p:sp>
        <p:nvSpPr>
          <p:cNvPr id="17432" name="93 CuadroTexto"/>
          <p:cNvSpPr txBox="1">
            <a:spLocks noChangeArrowheads="1"/>
          </p:cNvSpPr>
          <p:nvPr/>
        </p:nvSpPr>
        <p:spPr bwMode="auto">
          <a:xfrm>
            <a:off x="2700338" y="3830638"/>
            <a:ext cx="1011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REDCONARE</a:t>
            </a:r>
          </a:p>
        </p:txBody>
      </p:sp>
      <p:sp>
        <p:nvSpPr>
          <p:cNvPr id="17433" name="94 CuadroTexto"/>
          <p:cNvSpPr txBox="1">
            <a:spLocks noChangeArrowheads="1"/>
          </p:cNvSpPr>
          <p:nvPr/>
        </p:nvSpPr>
        <p:spPr bwMode="auto">
          <a:xfrm>
            <a:off x="4500563" y="3860800"/>
            <a:ext cx="463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RAU</a:t>
            </a:r>
          </a:p>
        </p:txBody>
      </p:sp>
      <p:sp>
        <p:nvSpPr>
          <p:cNvPr id="17434" name="95 CuadroTexto"/>
          <p:cNvSpPr txBox="1">
            <a:spLocks noChangeArrowheads="1"/>
          </p:cNvSpPr>
          <p:nvPr/>
        </p:nvSpPr>
        <p:spPr bwMode="auto">
          <a:xfrm>
            <a:off x="3563938" y="3830638"/>
            <a:ext cx="9540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INNOVARED</a:t>
            </a:r>
          </a:p>
        </p:txBody>
      </p:sp>
      <p:sp>
        <p:nvSpPr>
          <p:cNvPr id="17435" name="96 CuadroTexto"/>
          <p:cNvSpPr txBox="1">
            <a:spLocks noChangeArrowheads="1"/>
          </p:cNvSpPr>
          <p:nvPr/>
        </p:nvSpPr>
        <p:spPr bwMode="auto">
          <a:xfrm>
            <a:off x="5076825" y="3860800"/>
            <a:ext cx="8636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REACCIUN</a:t>
            </a:r>
          </a:p>
        </p:txBody>
      </p:sp>
      <p:sp>
        <p:nvSpPr>
          <p:cNvPr id="17436" name="97 CuadroTexto"/>
          <p:cNvSpPr txBox="1">
            <a:spLocks noChangeArrowheads="1"/>
          </p:cNvSpPr>
          <p:nvPr/>
        </p:nvSpPr>
        <p:spPr bwMode="auto">
          <a:xfrm>
            <a:off x="6011863" y="3830638"/>
            <a:ext cx="584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CEDIA</a:t>
            </a:r>
          </a:p>
        </p:txBody>
      </p:sp>
      <p:sp>
        <p:nvSpPr>
          <p:cNvPr id="17437" name="98 CuadroTexto"/>
          <p:cNvSpPr txBox="1">
            <a:spLocks noChangeArrowheads="1"/>
          </p:cNvSpPr>
          <p:nvPr/>
        </p:nvSpPr>
        <p:spPr bwMode="auto">
          <a:xfrm>
            <a:off x="6732588" y="3830638"/>
            <a:ext cx="6683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RAICES</a:t>
            </a:r>
          </a:p>
        </p:txBody>
      </p:sp>
      <p:sp>
        <p:nvSpPr>
          <p:cNvPr id="17438" name="99 CuadroTexto"/>
          <p:cNvSpPr txBox="1">
            <a:spLocks noChangeArrowheads="1"/>
          </p:cNvSpPr>
          <p:nvPr/>
        </p:nvSpPr>
        <p:spPr bwMode="auto">
          <a:xfrm>
            <a:off x="3492500" y="2924175"/>
            <a:ext cx="6619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RPS-LA</a:t>
            </a:r>
          </a:p>
        </p:txBody>
      </p:sp>
      <p:sp>
        <p:nvSpPr>
          <p:cNvPr id="17439" name="101 CuadroTexto"/>
          <p:cNvSpPr txBox="1">
            <a:spLocks noChangeArrowheads="1"/>
          </p:cNvSpPr>
          <p:nvPr/>
        </p:nvSpPr>
        <p:spPr bwMode="auto">
          <a:xfrm>
            <a:off x="1403350" y="5300663"/>
            <a:ext cx="909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900" b="1"/>
              <a:t>-INICTEL-UNI</a:t>
            </a:r>
            <a:endParaRPr lang="es-PE" sz="900" b="1"/>
          </a:p>
          <a:p>
            <a:pPr eaLnBrk="1" hangingPunct="1"/>
            <a:r>
              <a:rPr lang="es-PE" sz="900" b="1"/>
              <a:t>-UNI</a:t>
            </a:r>
            <a:endParaRPr lang="es-ES" sz="900" b="1"/>
          </a:p>
        </p:txBody>
      </p:sp>
      <p:sp>
        <p:nvSpPr>
          <p:cNvPr id="17440" name="102 CuadroTexto"/>
          <p:cNvSpPr txBox="1">
            <a:spLocks noChangeArrowheads="1"/>
          </p:cNvSpPr>
          <p:nvPr/>
        </p:nvSpPr>
        <p:spPr bwMode="auto">
          <a:xfrm>
            <a:off x="611188" y="5189538"/>
            <a:ext cx="76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PE" sz="900" b="1"/>
              <a:t>-UFF</a:t>
            </a:r>
          </a:p>
          <a:p>
            <a:pPr eaLnBrk="1" hangingPunct="1"/>
            <a:r>
              <a:rPr lang="es-PE" sz="900" b="1"/>
              <a:t>-UFRJ</a:t>
            </a:r>
          </a:p>
          <a:p>
            <a:pPr eaLnBrk="1" hangingPunct="1"/>
            <a:r>
              <a:rPr lang="es-PE" sz="900" b="1"/>
              <a:t>-UFMS</a:t>
            </a:r>
          </a:p>
          <a:p>
            <a:pPr eaLnBrk="1" hangingPunct="1"/>
            <a:r>
              <a:rPr lang="es-PE" sz="900" b="1"/>
              <a:t>-UFSC</a:t>
            </a:r>
          </a:p>
          <a:p>
            <a:pPr eaLnBrk="1" hangingPunct="1"/>
            <a:r>
              <a:rPr lang="es-PE" sz="900" b="1"/>
              <a:t>-UNICAMP</a:t>
            </a:r>
          </a:p>
          <a:p>
            <a:pPr eaLnBrk="1" hangingPunct="1"/>
            <a:r>
              <a:rPr lang="es-PE" sz="900" b="1"/>
              <a:t>-UFRGS</a:t>
            </a:r>
            <a:endParaRPr lang="es-ES" sz="900"/>
          </a:p>
        </p:txBody>
      </p:sp>
      <p:sp>
        <p:nvSpPr>
          <p:cNvPr id="17441" name="106 CuadroTexto"/>
          <p:cNvSpPr txBox="1">
            <a:spLocks noChangeArrowheads="1"/>
          </p:cNvSpPr>
          <p:nvPr/>
        </p:nvSpPr>
        <p:spPr bwMode="auto">
          <a:xfrm>
            <a:off x="2843213" y="1557338"/>
            <a:ext cx="4016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.nl</a:t>
            </a:r>
          </a:p>
        </p:txBody>
      </p:sp>
      <p:sp>
        <p:nvSpPr>
          <p:cNvPr id="17442" name="107 CuadroTexto"/>
          <p:cNvSpPr txBox="1">
            <a:spLocks noChangeArrowheads="1"/>
          </p:cNvSpPr>
          <p:nvPr/>
        </p:nvSpPr>
        <p:spPr bwMode="auto">
          <a:xfrm>
            <a:off x="5580063" y="1557338"/>
            <a:ext cx="458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.dk</a:t>
            </a:r>
          </a:p>
        </p:txBody>
      </p:sp>
      <p:sp>
        <p:nvSpPr>
          <p:cNvPr id="17443" name="108 CuadroTexto"/>
          <p:cNvSpPr txBox="1">
            <a:spLocks noChangeArrowheads="1"/>
          </p:cNvSpPr>
          <p:nvPr/>
        </p:nvSpPr>
        <p:spPr bwMode="auto">
          <a:xfrm>
            <a:off x="3995738" y="1268413"/>
            <a:ext cx="901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 b="1"/>
              <a:t>GEANT</a:t>
            </a:r>
          </a:p>
        </p:txBody>
      </p:sp>
      <p:sp>
        <p:nvSpPr>
          <p:cNvPr id="17444" name="109 CuadroTexto"/>
          <p:cNvSpPr txBox="1">
            <a:spLocks noChangeArrowheads="1"/>
          </p:cNvSpPr>
          <p:nvPr/>
        </p:nvSpPr>
        <p:spPr bwMode="auto">
          <a:xfrm>
            <a:off x="4859338" y="2852738"/>
            <a:ext cx="1285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 b="1"/>
              <a:t>RedCLARA</a:t>
            </a:r>
          </a:p>
        </p:txBody>
      </p:sp>
      <p:sp>
        <p:nvSpPr>
          <p:cNvPr id="17445" name="110 CuadroTexto"/>
          <p:cNvSpPr txBox="1">
            <a:spLocks noChangeArrowheads="1"/>
          </p:cNvSpPr>
          <p:nvPr/>
        </p:nvSpPr>
        <p:spPr bwMode="auto">
          <a:xfrm>
            <a:off x="395288" y="4221163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>
                <a:solidFill>
                  <a:srgbClr val="00CC00"/>
                </a:solidFill>
              </a:rPr>
              <a:t>RO</a:t>
            </a:r>
          </a:p>
        </p:txBody>
      </p:sp>
      <p:sp>
        <p:nvSpPr>
          <p:cNvPr id="17446" name="111 CuadroTexto"/>
          <p:cNvSpPr txBox="1">
            <a:spLocks noChangeArrowheads="1"/>
          </p:cNvSpPr>
          <p:nvPr/>
        </p:nvSpPr>
        <p:spPr bwMode="auto">
          <a:xfrm>
            <a:off x="1187450" y="4221163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>
                <a:solidFill>
                  <a:srgbClr val="00CC00"/>
                </a:solidFill>
              </a:rPr>
              <a:t>RO</a:t>
            </a:r>
          </a:p>
        </p:txBody>
      </p:sp>
      <p:cxnSp>
        <p:nvCxnSpPr>
          <p:cNvPr id="146" name="145 Conector recto de flecha"/>
          <p:cNvCxnSpPr/>
          <p:nvPr/>
        </p:nvCxnSpPr>
        <p:spPr>
          <a:xfrm flipH="1">
            <a:off x="4427538" y="1844675"/>
            <a:ext cx="0" cy="79216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4427538" y="3357563"/>
            <a:ext cx="0" cy="4318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449" name="152 CuadroTexto"/>
          <p:cNvSpPr txBox="1">
            <a:spLocks noChangeArrowheads="1"/>
          </p:cNvSpPr>
          <p:nvPr/>
        </p:nvSpPr>
        <p:spPr bwMode="auto">
          <a:xfrm>
            <a:off x="-36513" y="6021388"/>
            <a:ext cx="814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200" b="1"/>
              <a:t>ESTADO</a:t>
            </a:r>
          </a:p>
        </p:txBody>
      </p:sp>
      <p:cxnSp>
        <p:nvCxnSpPr>
          <p:cNvPr id="64" name="63 Conector recto"/>
          <p:cNvCxnSpPr/>
          <p:nvPr/>
        </p:nvCxnSpPr>
        <p:spPr>
          <a:xfrm>
            <a:off x="3851275" y="1844675"/>
            <a:ext cx="12255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62 Llamada rectangular redondeada"/>
          <p:cNvSpPr/>
          <p:nvPr/>
        </p:nvSpPr>
        <p:spPr>
          <a:xfrm>
            <a:off x="3276600" y="1844675"/>
            <a:ext cx="5722938" cy="1485900"/>
          </a:xfrm>
          <a:prstGeom prst="wedgeRoundRectCallout">
            <a:avLst>
              <a:gd name="adj1" fmla="val -10496"/>
              <a:gd name="adj2" fmla="val 83344"/>
              <a:gd name="adj3" fmla="val 16667"/>
            </a:avLst>
          </a:prstGeom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600" b="1" dirty="0"/>
              <a:t>(01) Un </a:t>
            </a:r>
            <a:r>
              <a:rPr lang="en-US" sz="1600" b="1" dirty="0" err="1"/>
              <a:t>país</a:t>
            </a:r>
            <a:r>
              <a:rPr lang="en-US" sz="1600" b="1" dirty="0"/>
              <a:t> en </a:t>
            </a:r>
            <a:r>
              <a:rPr lang="en-US" sz="1600" b="1" dirty="0" err="1"/>
              <a:t>desarrollo</a:t>
            </a:r>
            <a:r>
              <a:rPr lang="en-US" sz="1600" b="1" dirty="0"/>
              <a:t>:</a:t>
            </a:r>
            <a:endParaRPr lang="es-ES" sz="1600" b="1" dirty="0"/>
          </a:p>
          <a:p>
            <a:pPr>
              <a:defRPr/>
            </a:pPr>
            <a:r>
              <a:rPr lang="es-ES" sz="1600" b="1" dirty="0"/>
              <a:t>Venezuela (REACCIUN): </a:t>
            </a:r>
            <a:r>
              <a:rPr lang="es-ES" sz="1600" dirty="0"/>
              <a:t>Manuel Zambrano</a:t>
            </a:r>
          </a:p>
          <a:p>
            <a:pPr>
              <a:defRPr/>
            </a:pPr>
            <a:r>
              <a:rPr lang="en-US" sz="1600" dirty="0"/>
              <a:t>-“Test user” </a:t>
            </a:r>
            <a:r>
              <a:rPr lang="en-US" sz="1600" dirty="0" err="1"/>
              <a:t>sobre</a:t>
            </a:r>
            <a:r>
              <a:rPr lang="en-US" sz="1600" dirty="0"/>
              <a:t> server: Authenticated</a:t>
            </a:r>
            <a:endParaRPr lang="es-ES" sz="1600" dirty="0"/>
          </a:p>
          <a:p>
            <a:pPr>
              <a:defRPr/>
            </a:pPr>
            <a:r>
              <a:rPr lang="en-US" sz="1600" dirty="0"/>
              <a:t>-</a:t>
            </a:r>
            <a:r>
              <a:rPr lang="en-US" sz="1600" dirty="0" err="1"/>
              <a:t>Despliegue</a:t>
            </a:r>
            <a:r>
              <a:rPr lang="en-US" sz="1600" dirty="0"/>
              <a:t> </a:t>
            </a:r>
            <a:r>
              <a:rPr lang="en-US" sz="1600" dirty="0" err="1"/>
              <a:t>incompleto</a:t>
            </a:r>
            <a:endParaRPr lang="es-ES" sz="1600" dirty="0"/>
          </a:p>
          <a:p>
            <a:pPr>
              <a:defRPr/>
            </a:pPr>
            <a:endParaRPr lang="es-ES" sz="1600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39042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63" grpId="0" build="allAtOnce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2963" y="0"/>
            <a:ext cx="7843837" cy="1143000"/>
          </a:xfrm>
        </p:spPr>
        <p:txBody>
          <a:bodyPr/>
          <a:lstStyle/>
          <a:p>
            <a:pPr>
              <a:defRPr/>
            </a:pPr>
            <a:r>
              <a:rPr lang="es-ES" dirty="0"/>
              <a:t>Estado actual de </a:t>
            </a:r>
            <a:r>
              <a:rPr lang="es-ES" dirty="0" err="1"/>
              <a:t>eduroam</a:t>
            </a:r>
            <a:r>
              <a:rPr lang="es-ES" dirty="0"/>
              <a:t>-LA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57288"/>
            <a:ext cx="8496300" cy="385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50 Rectángulo"/>
          <p:cNvSpPr/>
          <p:nvPr/>
        </p:nvSpPr>
        <p:spPr>
          <a:xfrm>
            <a:off x="684213" y="6092825"/>
            <a:ext cx="1439862" cy="144463"/>
          </a:xfrm>
          <a:prstGeom prst="rect">
            <a:avLst/>
          </a:prstGeom>
          <a:solidFill>
            <a:srgbClr val="00CC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dirty="0"/>
          </a:p>
        </p:txBody>
      </p:sp>
      <p:sp>
        <p:nvSpPr>
          <p:cNvPr id="53" name="52 Rectángulo"/>
          <p:cNvSpPr/>
          <p:nvPr/>
        </p:nvSpPr>
        <p:spPr>
          <a:xfrm>
            <a:off x="2124075" y="6092825"/>
            <a:ext cx="2808288" cy="14446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4" name="53 Rectángulo"/>
          <p:cNvSpPr/>
          <p:nvPr/>
        </p:nvSpPr>
        <p:spPr>
          <a:xfrm>
            <a:off x="4932363" y="6092825"/>
            <a:ext cx="1079500" cy="144463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6011863" y="6092825"/>
            <a:ext cx="2232025" cy="144463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61" name="Picture 30" descr="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4868863"/>
            <a:ext cx="431800" cy="325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2" name="Picture 30" descr="Univers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941888"/>
            <a:ext cx="431800" cy="325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442" name="62 CuadroTexto"/>
          <p:cNvSpPr txBox="1">
            <a:spLocks noChangeArrowheads="1"/>
          </p:cNvSpPr>
          <p:nvPr/>
        </p:nvSpPr>
        <p:spPr bwMode="auto">
          <a:xfrm>
            <a:off x="395288" y="4386263"/>
            <a:ext cx="425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.br</a:t>
            </a:r>
          </a:p>
        </p:txBody>
      </p:sp>
      <p:sp>
        <p:nvSpPr>
          <p:cNvPr id="18443" name="63 CuadroTexto"/>
          <p:cNvSpPr txBox="1">
            <a:spLocks noChangeArrowheads="1"/>
          </p:cNvSpPr>
          <p:nvPr/>
        </p:nvSpPr>
        <p:spPr bwMode="auto">
          <a:xfrm>
            <a:off x="1116013" y="4386263"/>
            <a:ext cx="4699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.pe</a:t>
            </a:r>
          </a:p>
        </p:txBody>
      </p:sp>
      <p:sp>
        <p:nvSpPr>
          <p:cNvPr id="18444" name="64 CuadroTexto"/>
          <p:cNvSpPr txBox="1">
            <a:spLocks noChangeArrowheads="1"/>
          </p:cNvSpPr>
          <p:nvPr/>
        </p:nvSpPr>
        <p:spPr bwMode="auto">
          <a:xfrm>
            <a:off x="4211638" y="4365625"/>
            <a:ext cx="458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.uy</a:t>
            </a:r>
          </a:p>
        </p:txBody>
      </p:sp>
      <p:sp>
        <p:nvSpPr>
          <p:cNvPr id="18445" name="65 CuadroTexto"/>
          <p:cNvSpPr txBox="1">
            <a:spLocks noChangeArrowheads="1"/>
          </p:cNvSpPr>
          <p:nvPr/>
        </p:nvSpPr>
        <p:spPr bwMode="auto">
          <a:xfrm>
            <a:off x="4932363" y="4365625"/>
            <a:ext cx="458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.ve</a:t>
            </a:r>
          </a:p>
        </p:txBody>
      </p:sp>
      <p:sp>
        <p:nvSpPr>
          <p:cNvPr id="18446" name="66 CuadroTexto"/>
          <p:cNvSpPr txBox="1">
            <a:spLocks noChangeArrowheads="1"/>
          </p:cNvSpPr>
          <p:nvPr/>
        </p:nvSpPr>
        <p:spPr bwMode="auto">
          <a:xfrm>
            <a:off x="5697538" y="4292600"/>
            <a:ext cx="4587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.ec</a:t>
            </a:r>
          </a:p>
        </p:txBody>
      </p:sp>
      <p:sp>
        <p:nvSpPr>
          <p:cNvPr id="18447" name="67 CuadroTexto"/>
          <p:cNvSpPr txBox="1">
            <a:spLocks noChangeArrowheads="1"/>
          </p:cNvSpPr>
          <p:nvPr/>
        </p:nvSpPr>
        <p:spPr bwMode="auto">
          <a:xfrm>
            <a:off x="6500813" y="4292600"/>
            <a:ext cx="4476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.sv</a:t>
            </a:r>
          </a:p>
        </p:txBody>
      </p:sp>
      <p:sp>
        <p:nvSpPr>
          <p:cNvPr id="18448" name="68 CuadroTexto"/>
          <p:cNvSpPr txBox="1">
            <a:spLocks noChangeArrowheads="1"/>
          </p:cNvSpPr>
          <p:nvPr/>
        </p:nvSpPr>
        <p:spPr bwMode="auto">
          <a:xfrm>
            <a:off x="3498850" y="4365625"/>
            <a:ext cx="425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.ar</a:t>
            </a:r>
          </a:p>
        </p:txBody>
      </p:sp>
      <p:sp>
        <p:nvSpPr>
          <p:cNvPr id="18449" name="69 CuadroTexto"/>
          <p:cNvSpPr txBox="1">
            <a:spLocks noChangeArrowheads="1"/>
          </p:cNvSpPr>
          <p:nvPr/>
        </p:nvSpPr>
        <p:spPr bwMode="auto">
          <a:xfrm>
            <a:off x="2717800" y="4386263"/>
            <a:ext cx="4143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.cr</a:t>
            </a:r>
          </a:p>
        </p:txBody>
      </p:sp>
      <p:sp>
        <p:nvSpPr>
          <p:cNvPr id="18450" name="70 CuadroTexto"/>
          <p:cNvSpPr txBox="1">
            <a:spLocks noChangeArrowheads="1"/>
          </p:cNvSpPr>
          <p:nvPr/>
        </p:nvSpPr>
        <p:spPr bwMode="auto">
          <a:xfrm>
            <a:off x="1908175" y="4386263"/>
            <a:ext cx="3889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.cl</a:t>
            </a:r>
          </a:p>
        </p:txBody>
      </p:sp>
      <p:sp>
        <p:nvSpPr>
          <p:cNvPr id="18451" name="71 CuadroTexto"/>
          <p:cNvSpPr txBox="1">
            <a:spLocks noChangeArrowheads="1"/>
          </p:cNvSpPr>
          <p:nvPr/>
        </p:nvSpPr>
        <p:spPr bwMode="auto">
          <a:xfrm>
            <a:off x="7558088" y="3738563"/>
            <a:ext cx="4016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.ni</a:t>
            </a:r>
          </a:p>
        </p:txBody>
      </p:sp>
      <p:sp>
        <p:nvSpPr>
          <p:cNvPr id="73" name="72 Elipse"/>
          <p:cNvSpPr/>
          <p:nvPr/>
        </p:nvSpPr>
        <p:spPr>
          <a:xfrm>
            <a:off x="7308850" y="3716338"/>
            <a:ext cx="1079500" cy="1008062"/>
          </a:xfrm>
          <a:prstGeom prst="ellipse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77" name="76 Conector recto"/>
          <p:cNvCxnSpPr/>
          <p:nvPr/>
        </p:nvCxnSpPr>
        <p:spPr>
          <a:xfrm>
            <a:off x="900113" y="4581525"/>
            <a:ext cx="0" cy="2873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/>
          <p:nvPr/>
        </p:nvCxnSpPr>
        <p:spPr>
          <a:xfrm>
            <a:off x="1619250" y="4581525"/>
            <a:ext cx="0" cy="3603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55" name="90 CuadroTexto"/>
          <p:cNvSpPr txBox="1">
            <a:spLocks noChangeArrowheads="1"/>
          </p:cNvSpPr>
          <p:nvPr/>
        </p:nvSpPr>
        <p:spPr bwMode="auto">
          <a:xfrm>
            <a:off x="755650" y="3830638"/>
            <a:ext cx="4556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RNP</a:t>
            </a:r>
          </a:p>
        </p:txBody>
      </p:sp>
      <p:sp>
        <p:nvSpPr>
          <p:cNvPr id="18456" name="91 CuadroTexto"/>
          <p:cNvSpPr txBox="1">
            <a:spLocks noChangeArrowheads="1"/>
          </p:cNvSpPr>
          <p:nvPr/>
        </p:nvSpPr>
        <p:spPr bwMode="auto">
          <a:xfrm>
            <a:off x="1431925" y="3830638"/>
            <a:ext cx="5476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RAAP</a:t>
            </a:r>
          </a:p>
        </p:txBody>
      </p:sp>
      <p:sp>
        <p:nvSpPr>
          <p:cNvPr id="18457" name="92 CuadroTexto"/>
          <p:cNvSpPr txBox="1">
            <a:spLocks noChangeArrowheads="1"/>
          </p:cNvSpPr>
          <p:nvPr/>
        </p:nvSpPr>
        <p:spPr bwMode="auto">
          <a:xfrm>
            <a:off x="2124075" y="3830638"/>
            <a:ext cx="6413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REUNA</a:t>
            </a:r>
          </a:p>
        </p:txBody>
      </p:sp>
      <p:sp>
        <p:nvSpPr>
          <p:cNvPr id="18458" name="93 CuadroTexto"/>
          <p:cNvSpPr txBox="1">
            <a:spLocks noChangeArrowheads="1"/>
          </p:cNvSpPr>
          <p:nvPr/>
        </p:nvSpPr>
        <p:spPr bwMode="auto">
          <a:xfrm>
            <a:off x="2700338" y="3830638"/>
            <a:ext cx="10112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REDCONARE</a:t>
            </a:r>
          </a:p>
        </p:txBody>
      </p:sp>
      <p:sp>
        <p:nvSpPr>
          <p:cNvPr id="18459" name="94 CuadroTexto"/>
          <p:cNvSpPr txBox="1">
            <a:spLocks noChangeArrowheads="1"/>
          </p:cNvSpPr>
          <p:nvPr/>
        </p:nvSpPr>
        <p:spPr bwMode="auto">
          <a:xfrm>
            <a:off x="4500563" y="3860800"/>
            <a:ext cx="503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RAU</a:t>
            </a:r>
          </a:p>
        </p:txBody>
      </p:sp>
      <p:sp>
        <p:nvSpPr>
          <p:cNvPr id="18460" name="95 CuadroTexto"/>
          <p:cNvSpPr txBox="1">
            <a:spLocks noChangeArrowheads="1"/>
          </p:cNvSpPr>
          <p:nvPr/>
        </p:nvSpPr>
        <p:spPr bwMode="auto">
          <a:xfrm>
            <a:off x="3563938" y="3830638"/>
            <a:ext cx="9540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INNOVARED</a:t>
            </a:r>
          </a:p>
        </p:txBody>
      </p:sp>
      <p:sp>
        <p:nvSpPr>
          <p:cNvPr id="18461" name="96 CuadroTexto"/>
          <p:cNvSpPr txBox="1">
            <a:spLocks noChangeArrowheads="1"/>
          </p:cNvSpPr>
          <p:nvPr/>
        </p:nvSpPr>
        <p:spPr bwMode="auto">
          <a:xfrm>
            <a:off x="5003800" y="3830638"/>
            <a:ext cx="863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REACCIUN</a:t>
            </a:r>
          </a:p>
        </p:txBody>
      </p:sp>
      <p:sp>
        <p:nvSpPr>
          <p:cNvPr id="18462" name="97 CuadroTexto"/>
          <p:cNvSpPr txBox="1">
            <a:spLocks noChangeArrowheads="1"/>
          </p:cNvSpPr>
          <p:nvPr/>
        </p:nvSpPr>
        <p:spPr bwMode="auto">
          <a:xfrm>
            <a:off x="6011863" y="3830638"/>
            <a:ext cx="5842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CEDIA</a:t>
            </a:r>
          </a:p>
        </p:txBody>
      </p:sp>
      <p:sp>
        <p:nvSpPr>
          <p:cNvPr id="18463" name="98 CuadroTexto"/>
          <p:cNvSpPr txBox="1">
            <a:spLocks noChangeArrowheads="1"/>
          </p:cNvSpPr>
          <p:nvPr/>
        </p:nvSpPr>
        <p:spPr bwMode="auto">
          <a:xfrm>
            <a:off x="6732588" y="3830638"/>
            <a:ext cx="6683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RAICES</a:t>
            </a:r>
          </a:p>
        </p:txBody>
      </p:sp>
      <p:sp>
        <p:nvSpPr>
          <p:cNvPr id="18464" name="99 CuadroTexto"/>
          <p:cNvSpPr txBox="1">
            <a:spLocks noChangeArrowheads="1"/>
          </p:cNvSpPr>
          <p:nvPr/>
        </p:nvSpPr>
        <p:spPr bwMode="auto">
          <a:xfrm>
            <a:off x="3492500" y="2924175"/>
            <a:ext cx="6619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/>
              <a:t>RPS-LA</a:t>
            </a:r>
          </a:p>
        </p:txBody>
      </p:sp>
      <p:sp>
        <p:nvSpPr>
          <p:cNvPr id="18465" name="101 CuadroTexto"/>
          <p:cNvSpPr txBox="1">
            <a:spLocks noChangeArrowheads="1"/>
          </p:cNvSpPr>
          <p:nvPr/>
        </p:nvSpPr>
        <p:spPr bwMode="auto">
          <a:xfrm>
            <a:off x="1403350" y="5300663"/>
            <a:ext cx="9096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900" b="1"/>
              <a:t>-INICTEL-UNI</a:t>
            </a:r>
            <a:endParaRPr lang="es-PE" sz="900" b="1"/>
          </a:p>
          <a:p>
            <a:pPr eaLnBrk="1" hangingPunct="1"/>
            <a:r>
              <a:rPr lang="es-PE" sz="900" b="1"/>
              <a:t>-UNI</a:t>
            </a:r>
            <a:endParaRPr lang="es-ES" sz="900" b="1"/>
          </a:p>
        </p:txBody>
      </p:sp>
      <p:sp>
        <p:nvSpPr>
          <p:cNvPr id="18466" name="102 CuadroTexto"/>
          <p:cNvSpPr txBox="1">
            <a:spLocks noChangeArrowheads="1"/>
          </p:cNvSpPr>
          <p:nvPr/>
        </p:nvSpPr>
        <p:spPr bwMode="auto">
          <a:xfrm>
            <a:off x="611188" y="5189538"/>
            <a:ext cx="762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PE" sz="900" b="1"/>
              <a:t>-UFF</a:t>
            </a:r>
          </a:p>
          <a:p>
            <a:pPr eaLnBrk="1" hangingPunct="1"/>
            <a:r>
              <a:rPr lang="es-PE" sz="900" b="1"/>
              <a:t>-UFRJ</a:t>
            </a:r>
          </a:p>
          <a:p>
            <a:pPr eaLnBrk="1" hangingPunct="1"/>
            <a:r>
              <a:rPr lang="es-PE" sz="900" b="1"/>
              <a:t>-UFMS</a:t>
            </a:r>
          </a:p>
          <a:p>
            <a:pPr eaLnBrk="1" hangingPunct="1"/>
            <a:r>
              <a:rPr lang="es-PE" sz="900" b="1"/>
              <a:t>-UFSC</a:t>
            </a:r>
          </a:p>
          <a:p>
            <a:pPr eaLnBrk="1" hangingPunct="1"/>
            <a:r>
              <a:rPr lang="es-PE" sz="900" b="1"/>
              <a:t>-UNICAMP</a:t>
            </a:r>
          </a:p>
          <a:p>
            <a:pPr eaLnBrk="1" hangingPunct="1"/>
            <a:r>
              <a:rPr lang="es-PE" sz="900" b="1"/>
              <a:t>-UFRGS</a:t>
            </a:r>
            <a:endParaRPr lang="es-ES" sz="900"/>
          </a:p>
        </p:txBody>
      </p:sp>
      <p:sp>
        <p:nvSpPr>
          <p:cNvPr id="18467" name="106 CuadroTexto"/>
          <p:cNvSpPr txBox="1">
            <a:spLocks noChangeArrowheads="1"/>
          </p:cNvSpPr>
          <p:nvPr/>
        </p:nvSpPr>
        <p:spPr bwMode="auto">
          <a:xfrm>
            <a:off x="2843213" y="1557338"/>
            <a:ext cx="4016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.nl</a:t>
            </a:r>
          </a:p>
        </p:txBody>
      </p:sp>
      <p:sp>
        <p:nvSpPr>
          <p:cNvPr id="18468" name="107 CuadroTexto"/>
          <p:cNvSpPr txBox="1">
            <a:spLocks noChangeArrowheads="1"/>
          </p:cNvSpPr>
          <p:nvPr/>
        </p:nvSpPr>
        <p:spPr bwMode="auto">
          <a:xfrm>
            <a:off x="5580063" y="1557338"/>
            <a:ext cx="4587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/>
              <a:t>.dk</a:t>
            </a:r>
          </a:p>
        </p:txBody>
      </p:sp>
      <p:sp>
        <p:nvSpPr>
          <p:cNvPr id="18469" name="108 CuadroTexto"/>
          <p:cNvSpPr txBox="1">
            <a:spLocks noChangeArrowheads="1"/>
          </p:cNvSpPr>
          <p:nvPr/>
        </p:nvSpPr>
        <p:spPr bwMode="auto">
          <a:xfrm>
            <a:off x="3995738" y="1268413"/>
            <a:ext cx="901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 b="1"/>
              <a:t>GEANT</a:t>
            </a:r>
          </a:p>
        </p:txBody>
      </p:sp>
      <p:sp>
        <p:nvSpPr>
          <p:cNvPr id="18470" name="109 CuadroTexto"/>
          <p:cNvSpPr txBox="1">
            <a:spLocks noChangeArrowheads="1"/>
          </p:cNvSpPr>
          <p:nvPr/>
        </p:nvSpPr>
        <p:spPr bwMode="auto">
          <a:xfrm>
            <a:off x="4859338" y="2852738"/>
            <a:ext cx="12858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600" b="1"/>
              <a:t>RedCLARA</a:t>
            </a:r>
          </a:p>
        </p:txBody>
      </p:sp>
      <p:sp>
        <p:nvSpPr>
          <p:cNvPr id="18471" name="110 CuadroTexto"/>
          <p:cNvSpPr txBox="1">
            <a:spLocks noChangeArrowheads="1"/>
          </p:cNvSpPr>
          <p:nvPr/>
        </p:nvSpPr>
        <p:spPr bwMode="auto">
          <a:xfrm>
            <a:off x="395288" y="4221163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>
                <a:solidFill>
                  <a:srgbClr val="00CC00"/>
                </a:solidFill>
              </a:rPr>
              <a:t>RO</a:t>
            </a:r>
          </a:p>
        </p:txBody>
      </p:sp>
      <p:sp>
        <p:nvSpPr>
          <p:cNvPr id="18472" name="111 CuadroTexto"/>
          <p:cNvSpPr txBox="1">
            <a:spLocks noChangeArrowheads="1"/>
          </p:cNvSpPr>
          <p:nvPr/>
        </p:nvSpPr>
        <p:spPr bwMode="auto">
          <a:xfrm>
            <a:off x="1187450" y="4221163"/>
            <a:ext cx="3778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000" b="1">
                <a:solidFill>
                  <a:srgbClr val="00CC00"/>
                </a:solidFill>
              </a:rPr>
              <a:t>RO</a:t>
            </a:r>
          </a:p>
        </p:txBody>
      </p:sp>
      <p:cxnSp>
        <p:nvCxnSpPr>
          <p:cNvPr id="146" name="145 Conector recto de flecha"/>
          <p:cNvCxnSpPr/>
          <p:nvPr/>
        </p:nvCxnSpPr>
        <p:spPr>
          <a:xfrm flipH="1">
            <a:off x="4427538" y="1844675"/>
            <a:ext cx="0" cy="792163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4427538" y="3357563"/>
            <a:ext cx="0" cy="43180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475" name="152 CuadroTexto"/>
          <p:cNvSpPr txBox="1">
            <a:spLocks noChangeArrowheads="1"/>
          </p:cNvSpPr>
          <p:nvPr/>
        </p:nvSpPr>
        <p:spPr bwMode="auto">
          <a:xfrm>
            <a:off x="-36513" y="6021388"/>
            <a:ext cx="814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200" b="1"/>
              <a:t>ESTADO</a:t>
            </a:r>
          </a:p>
        </p:txBody>
      </p:sp>
      <p:cxnSp>
        <p:nvCxnSpPr>
          <p:cNvPr id="64" name="63 Conector recto"/>
          <p:cNvCxnSpPr/>
          <p:nvPr/>
        </p:nvCxnSpPr>
        <p:spPr>
          <a:xfrm>
            <a:off x="3851275" y="1844675"/>
            <a:ext cx="122555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62 Llamada rectangular redondeada"/>
          <p:cNvSpPr/>
          <p:nvPr/>
        </p:nvSpPr>
        <p:spPr>
          <a:xfrm>
            <a:off x="179388" y="333375"/>
            <a:ext cx="6264275" cy="3529013"/>
          </a:xfrm>
          <a:prstGeom prst="wedgeRoundRectCallout">
            <a:avLst>
              <a:gd name="adj1" fmla="val 56517"/>
              <a:gd name="adj2" fmla="val 46678"/>
              <a:gd name="adj3" fmla="val 16667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s-ES" sz="1600" b="1" dirty="0">
              <a:ea typeface="ヒラギノ角ゴ Pro W3" charset="-128"/>
            </a:endParaRPr>
          </a:p>
          <a:p>
            <a:pPr>
              <a:defRPr/>
            </a:pPr>
            <a:r>
              <a:rPr lang="en-US" sz="1600" b="1" dirty="0"/>
              <a:t>(03) </a:t>
            </a:r>
            <a:r>
              <a:rPr lang="en-US" sz="1600" b="1" dirty="0" err="1"/>
              <a:t>Tres</a:t>
            </a:r>
            <a:r>
              <a:rPr lang="en-US" sz="1600" b="1" dirty="0"/>
              <a:t> </a:t>
            </a:r>
            <a:r>
              <a:rPr lang="en-US" sz="1600" b="1" dirty="0" err="1"/>
              <a:t>países</a:t>
            </a:r>
            <a:r>
              <a:rPr lang="en-US" sz="1600" b="1" dirty="0"/>
              <a:t> con </a:t>
            </a:r>
            <a:r>
              <a:rPr lang="en-US" sz="1600" b="1" dirty="0" err="1"/>
              <a:t>interés</a:t>
            </a:r>
            <a:r>
              <a:rPr lang="en-US" sz="1600" b="1" dirty="0"/>
              <a:t> en </a:t>
            </a:r>
            <a:r>
              <a:rPr lang="en-US" sz="1600" b="1" dirty="0" err="1"/>
              <a:t>eduroam</a:t>
            </a:r>
            <a:r>
              <a:rPr lang="en-US" sz="1600" dirty="0"/>
              <a:t>:</a:t>
            </a:r>
            <a:endParaRPr lang="es-ES" sz="1600" dirty="0"/>
          </a:p>
          <a:p>
            <a:pPr>
              <a:defRPr/>
            </a:pPr>
            <a:r>
              <a:rPr lang="en-US" sz="1600" b="1" dirty="0"/>
              <a:t>Ecuador:</a:t>
            </a:r>
            <a:r>
              <a:rPr lang="en-US" sz="1600" dirty="0"/>
              <a:t> Universidad of Loja -&gt; </a:t>
            </a:r>
            <a:r>
              <a:rPr lang="en-US" sz="1600" dirty="0" err="1"/>
              <a:t>estudiantes</a:t>
            </a:r>
            <a:endParaRPr lang="es-ES" sz="1600" dirty="0"/>
          </a:p>
          <a:p>
            <a:pPr>
              <a:defRPr/>
            </a:pPr>
            <a:r>
              <a:rPr lang="en-US" sz="1600" dirty="0"/>
              <a:t>-</a:t>
            </a:r>
            <a:r>
              <a:rPr lang="en-US" sz="1600" dirty="0" err="1"/>
              <a:t>Actividades</a:t>
            </a:r>
            <a:r>
              <a:rPr lang="en-US" sz="1600" dirty="0"/>
              <a:t> en </a:t>
            </a:r>
            <a:r>
              <a:rPr lang="en-US" sz="1600" dirty="0" err="1"/>
              <a:t>curso</a:t>
            </a:r>
            <a:endParaRPr lang="es-ES" sz="1600" dirty="0"/>
          </a:p>
          <a:p>
            <a:pPr>
              <a:defRPr/>
            </a:pPr>
            <a:r>
              <a:rPr lang="en-US" sz="1600" b="1" dirty="0"/>
              <a:t>Nicaragua:</a:t>
            </a:r>
            <a:r>
              <a:rPr lang="en-US" sz="1600" dirty="0"/>
              <a:t> UNAN-León, UNAN-Managua</a:t>
            </a:r>
            <a:endParaRPr lang="es-ES" sz="1600" dirty="0"/>
          </a:p>
          <a:p>
            <a:pPr>
              <a:defRPr/>
            </a:pPr>
            <a:r>
              <a:rPr lang="en-US" sz="1600" dirty="0"/>
              <a:t>-</a:t>
            </a:r>
            <a:r>
              <a:rPr lang="en-US" sz="1600" dirty="0" err="1"/>
              <a:t>Coordinación</a:t>
            </a:r>
            <a:r>
              <a:rPr lang="en-US" sz="1600" dirty="0"/>
              <a:t> con David F. </a:t>
            </a:r>
            <a:r>
              <a:rPr lang="en-US" sz="1600" dirty="0" err="1"/>
              <a:t>Barrero</a:t>
            </a:r>
            <a:r>
              <a:rPr lang="en-US" sz="1600" dirty="0"/>
              <a:t> (University of </a:t>
            </a:r>
            <a:r>
              <a:rPr lang="en-US" sz="1600" dirty="0" err="1"/>
              <a:t>Alcalá</a:t>
            </a:r>
            <a:r>
              <a:rPr lang="en-US" sz="1600" dirty="0"/>
              <a:t>): </a:t>
            </a:r>
            <a:r>
              <a:rPr lang="en-US" sz="1600" dirty="0" err="1"/>
              <a:t>Realizó</a:t>
            </a:r>
            <a:r>
              <a:rPr lang="en-US" sz="1600" dirty="0"/>
              <a:t> </a:t>
            </a:r>
            <a:r>
              <a:rPr lang="en-US" sz="1600" dirty="0" err="1"/>
              <a:t>presentaciones</a:t>
            </a:r>
            <a:r>
              <a:rPr lang="en-US" sz="1600" dirty="0"/>
              <a:t> de </a:t>
            </a:r>
            <a:r>
              <a:rPr lang="en-US" sz="1600" dirty="0" err="1"/>
              <a:t>eduroam</a:t>
            </a:r>
            <a:r>
              <a:rPr lang="en-US" sz="1600" dirty="0"/>
              <a:t> en </a:t>
            </a:r>
            <a:r>
              <a:rPr lang="en-US" sz="1600" dirty="0" err="1"/>
              <a:t>las</a:t>
            </a:r>
            <a:r>
              <a:rPr lang="en-US" sz="1600" dirty="0"/>
              <a:t> </a:t>
            </a:r>
            <a:r>
              <a:rPr lang="en-US" sz="1600" dirty="0" err="1"/>
              <a:t>universidades</a:t>
            </a:r>
            <a:r>
              <a:rPr lang="en-US" sz="1600" dirty="0"/>
              <a:t> de Nicaragua.</a:t>
            </a:r>
            <a:endParaRPr lang="es-ES" sz="1600" dirty="0"/>
          </a:p>
          <a:p>
            <a:pPr>
              <a:defRPr/>
            </a:pPr>
            <a:r>
              <a:rPr lang="es-ES" sz="1600" dirty="0"/>
              <a:t>- Equipo UNAN-León: Jorge </a:t>
            </a:r>
            <a:r>
              <a:rPr lang="es-ES" sz="1600" dirty="0" err="1"/>
              <a:t>Treminio</a:t>
            </a:r>
            <a:r>
              <a:rPr lang="es-ES" sz="1600" dirty="0"/>
              <a:t>, Oscar Delgado, Daniel </a:t>
            </a:r>
            <a:r>
              <a:rPr lang="es-ES" sz="1600" dirty="0" err="1"/>
              <a:t>Narvaez</a:t>
            </a:r>
            <a:r>
              <a:rPr lang="es-ES" sz="1600" dirty="0"/>
              <a:t> y Ronald </a:t>
            </a:r>
            <a:r>
              <a:rPr lang="es-ES" sz="1600" dirty="0" err="1"/>
              <a:t>Paiz</a:t>
            </a:r>
            <a:r>
              <a:rPr lang="es-ES" sz="1600" dirty="0"/>
              <a:t>.</a:t>
            </a:r>
          </a:p>
          <a:p>
            <a:pPr>
              <a:defRPr/>
            </a:pPr>
            <a:r>
              <a:rPr lang="es-ES" sz="1600" dirty="0"/>
              <a:t>-Equipo UNAN-Managua: </a:t>
            </a:r>
            <a:r>
              <a:rPr lang="es-ES" sz="1600" dirty="0" err="1"/>
              <a:t>Derman</a:t>
            </a:r>
            <a:r>
              <a:rPr lang="es-ES" sz="1600" dirty="0"/>
              <a:t> Zepeda</a:t>
            </a:r>
          </a:p>
          <a:p>
            <a:pPr>
              <a:defRPr/>
            </a:pPr>
            <a:r>
              <a:rPr lang="es-ES" sz="1600" b="1" dirty="0"/>
              <a:t>El Salvador: </a:t>
            </a:r>
            <a:r>
              <a:rPr lang="es-ES" sz="1600" dirty="0" err="1"/>
              <a:t>University</a:t>
            </a:r>
            <a:r>
              <a:rPr lang="es-ES" sz="1600" dirty="0"/>
              <a:t> of Don Bosco (UDB) – Erick Flores A.</a:t>
            </a:r>
          </a:p>
          <a:p>
            <a:pPr>
              <a:defRPr/>
            </a:pPr>
            <a:r>
              <a:rPr lang="es-ES" sz="1600" dirty="0"/>
              <a:t>-Configuración de  (.</a:t>
            </a:r>
            <a:r>
              <a:rPr lang="es-ES" sz="1600" dirty="0" err="1"/>
              <a:t>sv</a:t>
            </a:r>
            <a:r>
              <a:rPr lang="es-ES" sz="1600" dirty="0"/>
              <a:t>) FLR en transición a otro equipo recién adquirido.</a:t>
            </a:r>
          </a:p>
          <a:p>
            <a:pPr>
              <a:defRPr/>
            </a:pPr>
            <a:endParaRPr lang="es-ES" sz="1600" dirty="0"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766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3" grpId="0" animBg="1"/>
      <p:bldP spid="63" grpId="0" build="allAtOnce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Proximos</a:t>
            </a:r>
            <a:r>
              <a:rPr lang="es-ES" dirty="0" smtClean="0"/>
              <a:t> pasos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Evaluación de los grupos </a:t>
            </a:r>
          </a:p>
          <a:p>
            <a:r>
              <a:rPr lang="es-ES" dirty="0" smtClean="0"/>
              <a:t>Elaborar reporte de los avances del programa y recomendaciones para la asamblea de socios </a:t>
            </a:r>
          </a:p>
          <a:p>
            <a:r>
              <a:rPr lang="es-ES" dirty="0" smtClean="0"/>
              <a:t>Revisar el termino de referencia </a:t>
            </a:r>
          </a:p>
          <a:p>
            <a:r>
              <a:rPr lang="es-ES" dirty="0" smtClean="0"/>
              <a:t>Nueva convocatoria en 2013 – marzo 2013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4209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5400" dirty="0" smtClean="0">
                <a:solidFill>
                  <a:srgbClr val="FF0000"/>
                </a:solidFill>
              </a:rPr>
              <a:t>Comisión Técnica</a:t>
            </a:r>
            <a:br>
              <a:rPr lang="es-ES" sz="5400" dirty="0" smtClean="0">
                <a:solidFill>
                  <a:srgbClr val="FF0000"/>
                </a:solidFill>
              </a:rPr>
            </a:br>
            <a:r>
              <a:rPr lang="es-ES" sz="5400" dirty="0" smtClean="0">
                <a:solidFill>
                  <a:srgbClr val="FF0000"/>
                </a:solidFill>
              </a:rPr>
              <a:t>Plan de Trabajo</a:t>
            </a:r>
            <a:endParaRPr lang="es-E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1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8F3F9BC-F3A6-4A12-96BD-3E4F1A9EF82C}" type="slidenum">
              <a:rPr lang="pt-BR" sz="1400" smtClean="0"/>
              <a:pPr/>
              <a:t>29</a:t>
            </a:fld>
            <a:endParaRPr lang="pt-BR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003232" cy="1143000"/>
          </a:xfrm>
        </p:spPr>
        <p:txBody>
          <a:bodyPr/>
          <a:lstStyle/>
          <a:p>
            <a:r>
              <a:rPr lang="es-ES" dirty="0" smtClean="0"/>
              <a:t>Plan de Trabajo de CT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143000"/>
            <a:ext cx="7772400" cy="42302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smtClean="0"/>
              <a:t>Objetivo general: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Dar cumplimento reglamento de la CT</a:t>
            </a:r>
          </a:p>
          <a:p>
            <a:pPr>
              <a:lnSpc>
                <a:spcPct val="90000"/>
              </a:lnSpc>
            </a:pPr>
            <a:r>
              <a:rPr lang="es-ES" dirty="0" smtClean="0"/>
              <a:t>Objetivo especifico:</a:t>
            </a:r>
          </a:p>
          <a:p>
            <a:pPr lvl="1">
              <a:lnSpc>
                <a:spcPct val="90000"/>
              </a:lnSpc>
            </a:pPr>
            <a:r>
              <a:rPr lang="es-ES" dirty="0" smtClean="0"/>
              <a:t>Definir las subcomisión y las actividades</a:t>
            </a:r>
            <a:br>
              <a:rPr lang="es-ES" dirty="0" smtClean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5127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18F3F9BC-F3A6-4A12-96BD-3E4F1A9EF82C}" type="slidenum">
              <a:rPr lang="pt-BR" sz="1400" smtClean="0"/>
              <a:pPr/>
              <a:t>3</a:t>
            </a:fld>
            <a:endParaRPr lang="pt-BR" sz="1400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8003232" cy="1143000"/>
          </a:xfrm>
        </p:spPr>
        <p:txBody>
          <a:bodyPr/>
          <a:lstStyle/>
          <a:p>
            <a:r>
              <a:rPr lang="es-ES" dirty="0" smtClean="0"/>
              <a:t>Histórico de las reuniones técnicas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143000"/>
            <a:ext cx="7772400" cy="42302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 dirty="0" smtClean="0"/>
              <a:t>Estas reuniones vienen teniendo dos funciones:</a:t>
            </a:r>
          </a:p>
          <a:p>
            <a:pPr marL="914400" lvl="1" indent="-457200">
              <a:lnSpc>
                <a:spcPct val="90000"/>
              </a:lnSpc>
            </a:pPr>
            <a:r>
              <a:rPr lang="es-ES" dirty="0" smtClean="0"/>
              <a:t>Planear acciones de desarrollo de </a:t>
            </a:r>
            <a:r>
              <a:rPr lang="es-ES" dirty="0" err="1" smtClean="0"/>
              <a:t>RedCLARA</a:t>
            </a:r>
            <a:endParaRPr lang="es-ES" dirty="0" smtClean="0"/>
          </a:p>
          <a:p>
            <a:pPr marL="1371600" lvl="2" indent="-457200">
              <a:lnSpc>
                <a:spcPct val="90000"/>
              </a:lnSpc>
            </a:pPr>
            <a:r>
              <a:rPr lang="es-ES" dirty="0" smtClean="0"/>
              <a:t>discusión general , Grupos de trabajo</a:t>
            </a:r>
          </a:p>
          <a:p>
            <a:pPr marL="914400" lvl="1" indent="-457200">
              <a:lnSpc>
                <a:spcPct val="90000"/>
              </a:lnSpc>
            </a:pPr>
            <a:r>
              <a:rPr lang="es-ES" dirty="0" smtClean="0"/>
              <a:t>Capacitación técnica de participantes</a:t>
            </a:r>
          </a:p>
          <a:p>
            <a:pPr marL="1371600" lvl="2" indent="-457200">
              <a:lnSpc>
                <a:spcPct val="90000"/>
              </a:lnSpc>
            </a:pPr>
            <a:r>
              <a:rPr lang="es-ES" dirty="0" smtClean="0"/>
              <a:t>tutoriales , seminarios , charlas técnicas</a:t>
            </a:r>
            <a:endParaRPr lang="es-ES" dirty="0"/>
          </a:p>
          <a:p>
            <a:pPr marL="971550" lvl="1" indent="-457200">
              <a:lnSpc>
                <a:spcPct val="90000"/>
              </a:lnSpc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5127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09C5C0A-30E8-4619-AAB7-4BCBFEF42B0A}" type="slidenum">
              <a:rPr lang="pt-BR" sz="1400" smtClean="0"/>
              <a:pPr/>
              <a:t>30</a:t>
            </a:fld>
            <a:endParaRPr lang="pt-BR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287338"/>
            <a:ext cx="8369300" cy="706437"/>
          </a:xfrm>
        </p:spPr>
        <p:txBody>
          <a:bodyPr/>
          <a:lstStyle/>
          <a:p>
            <a:r>
              <a:rPr lang="es-ES" dirty="0" smtClean="0"/>
              <a:t>Estatuto de la Comisión Técnica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036236"/>
            <a:ext cx="8713787" cy="5561116"/>
          </a:xfrm>
        </p:spPr>
        <p:txBody>
          <a:bodyPr/>
          <a:lstStyle/>
          <a:p>
            <a:r>
              <a:rPr lang="es-ES" b="1" dirty="0"/>
              <a:t>ARTICULO 2</a:t>
            </a:r>
            <a:r>
              <a:rPr lang="es-ES" dirty="0"/>
              <a:t>.- </a:t>
            </a:r>
            <a:r>
              <a:rPr lang="es-ES" sz="2400" dirty="0"/>
              <a:t>A</a:t>
            </a:r>
            <a:r>
              <a:rPr lang="es-ES" sz="2400" dirty="0" smtClean="0"/>
              <a:t>tribuciones </a:t>
            </a:r>
            <a:r>
              <a:rPr lang="es-ES" sz="2400" dirty="0"/>
              <a:t>y deberes de la </a:t>
            </a:r>
            <a:r>
              <a:rPr lang="es-ES" sz="2400" dirty="0" smtClean="0"/>
              <a:t>CT son:</a:t>
            </a:r>
            <a:endParaRPr lang="pt-BR" sz="2400" dirty="0"/>
          </a:p>
          <a:p>
            <a:pPr lvl="1"/>
            <a:r>
              <a:rPr lang="es-ES" dirty="0" smtClean="0"/>
              <a:t>Planificar </a:t>
            </a:r>
            <a:r>
              <a:rPr lang="es-ES" dirty="0"/>
              <a:t>técnicamente la red incluyendo, entre otras actividades, topología, equipamiento y características operacionales;</a:t>
            </a:r>
            <a:endParaRPr lang="pt-BR" dirty="0"/>
          </a:p>
          <a:p>
            <a:pPr lvl="1"/>
            <a:r>
              <a:rPr lang="es-ES" dirty="0"/>
              <a:t>Definir los parámetros técnicos para la asignación de capacidades de conexión de la troncal y los accesos a la red;</a:t>
            </a:r>
            <a:endParaRPr lang="pt-BR" dirty="0"/>
          </a:p>
          <a:p>
            <a:pPr lvl="1"/>
            <a:r>
              <a:rPr lang="es-ES" dirty="0"/>
              <a:t>Supervisar la calidad de servicios de la red y del centro de gestión de la red;</a:t>
            </a:r>
            <a:endParaRPr lang="pt-BR" dirty="0"/>
          </a:p>
          <a:p>
            <a:pPr lvl="1"/>
            <a:r>
              <a:rPr lang="es-ES" dirty="0"/>
              <a:t>Proponer el proyecto técnico de la red a la Asamblea de Asociados, y </a:t>
            </a:r>
            <a:r>
              <a:rPr lang="es-ES" dirty="0" smtClean="0"/>
              <a:t>Todas </a:t>
            </a:r>
            <a:r>
              <a:rPr lang="es-ES" dirty="0"/>
              <a:t>las funciones que le solicite el Consejo Directivo.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68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A09C5C0A-30E8-4619-AAB7-4BCBFEF42B0A}" type="slidenum">
              <a:rPr lang="pt-BR" sz="1400" smtClean="0"/>
              <a:pPr/>
              <a:t>31</a:t>
            </a:fld>
            <a:endParaRPr lang="pt-BR" sz="14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287338"/>
            <a:ext cx="8369300" cy="706437"/>
          </a:xfrm>
        </p:spPr>
        <p:txBody>
          <a:bodyPr/>
          <a:lstStyle/>
          <a:p>
            <a:r>
              <a:rPr lang="es-ES" dirty="0" smtClean="0"/>
              <a:t>Estatuto de la Comisión Técnica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036236"/>
            <a:ext cx="8713787" cy="5561116"/>
          </a:xfrm>
        </p:spPr>
        <p:txBody>
          <a:bodyPr/>
          <a:lstStyle/>
          <a:p>
            <a:r>
              <a:rPr lang="es-ES" b="1" dirty="0"/>
              <a:t>ARTÍCULO 3.-  </a:t>
            </a:r>
            <a:r>
              <a:rPr lang="es-ES" dirty="0"/>
              <a:t>La Comisión Técnica tiene además las siguientes responsabilidades: </a:t>
            </a:r>
            <a:endParaRPr lang="pt-BR" dirty="0"/>
          </a:p>
          <a:p>
            <a:pPr lvl="0"/>
            <a:r>
              <a:rPr lang="es-ES" dirty="0"/>
              <a:t>Mantenerse informada de las tendencias en materia de tecnología que adoptan las redes académicas avanzadas, para poder aportar esta visión en </a:t>
            </a:r>
            <a:r>
              <a:rPr lang="es-ES" dirty="0" err="1"/>
              <a:t>RedCLARA</a:t>
            </a:r>
            <a:r>
              <a:rPr lang="es-ES" dirty="0"/>
              <a:t>, de manera de colaborar con la planificación de su red y servicios asociados, así como supervisar que la gestión de la red y sus servicios cumpla los parámetros de calidad definidos en la planificación</a:t>
            </a:r>
            <a:r>
              <a:rPr lang="es-ES" dirty="0" smtClean="0"/>
              <a:t>.</a:t>
            </a:r>
            <a:r>
              <a:rPr lang="es-ES" dirty="0"/>
              <a:t> 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456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Promover la colaboración entre los representantes técnicos de las redes académicas asociadas de </a:t>
            </a:r>
            <a:r>
              <a:rPr lang="es-ES" dirty="0" err="1"/>
              <a:t>RedCLARA</a:t>
            </a:r>
            <a:r>
              <a:rPr lang="es-ES" dirty="0"/>
              <a:t>, para aportar al desarrollo de estas redes el despliegue de nuevos servicios de red, así como también promover la diseminación de conocimientos.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650" y="287338"/>
            <a:ext cx="8369300" cy="706437"/>
          </a:xfrm>
        </p:spPr>
        <p:txBody>
          <a:bodyPr/>
          <a:lstStyle/>
          <a:p>
            <a:r>
              <a:rPr lang="es-ES" dirty="0" smtClean="0"/>
              <a:t>Estatuto de la Comisión Técnica </a:t>
            </a:r>
          </a:p>
        </p:txBody>
      </p:sp>
    </p:spTree>
    <p:extLst>
      <p:ext uri="{BB962C8B-B14F-4D97-AF65-F5344CB8AC3E}">
        <p14:creationId xmlns:p14="http://schemas.microsoft.com/office/powerpoint/2010/main" val="153458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Propuesta</a:t>
            </a:r>
            <a:r>
              <a:rPr lang="pt-BR" dirty="0" smtClean="0"/>
              <a:t> de </a:t>
            </a:r>
            <a:r>
              <a:rPr lang="pt-BR" dirty="0" err="1" smtClean="0"/>
              <a:t>trabajo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1363" y="1143000"/>
            <a:ext cx="8229600" cy="5454352"/>
          </a:xfrm>
        </p:spPr>
        <p:txBody>
          <a:bodyPr/>
          <a:lstStyle/>
          <a:p>
            <a:r>
              <a:rPr lang="es-ES" i="1" dirty="0" smtClean="0">
                <a:solidFill>
                  <a:srgbClr val="FF0000"/>
                </a:solidFill>
              </a:rPr>
              <a:t>Sub-comisiones creadas en la reunión de LIMA</a:t>
            </a:r>
          </a:p>
          <a:p>
            <a:pPr lvl="1"/>
            <a:r>
              <a:rPr lang="es-ES" b="1" dirty="0" smtClean="0"/>
              <a:t>Cooperación con la Gerencia Técnica en el desarrollo de la red</a:t>
            </a:r>
          </a:p>
          <a:p>
            <a:pPr lvl="2"/>
            <a:r>
              <a:rPr lang="es-ES" dirty="0" smtClean="0"/>
              <a:t>Leader: Javier </a:t>
            </a:r>
            <a:r>
              <a:rPr lang="es-ES" dirty="0" err="1" smtClean="0"/>
              <a:t>Martinez</a:t>
            </a:r>
            <a:r>
              <a:rPr lang="es-ES" dirty="0" smtClean="0"/>
              <a:t> ( </a:t>
            </a:r>
            <a:r>
              <a:rPr lang="es-ES" dirty="0" err="1" smtClean="0"/>
              <a:t>InovaRed</a:t>
            </a:r>
            <a:r>
              <a:rPr lang="es-ES" dirty="0" smtClean="0"/>
              <a:t>) </a:t>
            </a:r>
          </a:p>
          <a:p>
            <a:pPr lvl="1"/>
            <a:r>
              <a:rPr lang="es-ES" b="1" dirty="0" smtClean="0"/>
              <a:t>Aseguramiento de la calidad de red y servicios asociados</a:t>
            </a:r>
          </a:p>
          <a:p>
            <a:pPr lvl="2"/>
            <a:r>
              <a:rPr lang="es-ES" dirty="0" smtClean="0"/>
              <a:t>Leader: Luis Castillo (RAU)</a:t>
            </a:r>
          </a:p>
          <a:p>
            <a:pPr lvl="1"/>
            <a:r>
              <a:rPr lang="es-ES" b="1" dirty="0" smtClean="0"/>
              <a:t>Tendencias </a:t>
            </a:r>
            <a:r>
              <a:rPr lang="es-ES" b="1" dirty="0"/>
              <a:t>T</a:t>
            </a:r>
            <a:r>
              <a:rPr lang="es-ES" b="1" dirty="0" smtClean="0"/>
              <a:t>ecnológicas</a:t>
            </a:r>
          </a:p>
          <a:p>
            <a:pPr lvl="2"/>
            <a:r>
              <a:rPr lang="es-ES" dirty="0" smtClean="0"/>
              <a:t>Leader: Sandra Jaque (REUNA)</a:t>
            </a:r>
          </a:p>
          <a:p>
            <a:pPr lvl="1"/>
            <a:r>
              <a:rPr lang="es-ES" b="1" dirty="0" smtClean="0"/>
              <a:t>Coordinar el programa de GT</a:t>
            </a:r>
          </a:p>
          <a:p>
            <a:pPr lvl="2"/>
            <a:r>
              <a:rPr lang="es-ES" dirty="0" smtClean="0"/>
              <a:t>Leader: Danny (</a:t>
            </a:r>
            <a:r>
              <a:rPr lang="es-ES" dirty="0" err="1" smtClean="0"/>
              <a:t>RedConare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50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248400" cy="1143000"/>
          </a:xfrm>
        </p:spPr>
        <p:txBody>
          <a:bodyPr/>
          <a:lstStyle/>
          <a:p>
            <a:r>
              <a:rPr lang="pt-BR" dirty="0" err="1" smtClean="0"/>
              <a:t>Sub-comisión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1. Cooperación </a:t>
            </a:r>
            <a:r>
              <a:rPr lang="es-ES" dirty="0">
                <a:solidFill>
                  <a:srgbClr val="FF0000"/>
                </a:solidFill>
              </a:rPr>
              <a:t>con la Gerencia Técnica en el desarrollo de la red</a:t>
            </a:r>
          </a:p>
          <a:p>
            <a:r>
              <a:rPr lang="es-ES_tradnl" sz="2800" dirty="0" smtClean="0"/>
              <a:t>Participación en procesos de licitación</a:t>
            </a:r>
          </a:p>
          <a:p>
            <a:r>
              <a:rPr lang="es-ES_tradnl" sz="2800" dirty="0" smtClean="0"/>
              <a:t>Participar en la Planificación de la red</a:t>
            </a:r>
          </a:p>
          <a:p>
            <a:r>
              <a:rPr lang="es-ES_tradnl" sz="2800" dirty="0" smtClean="0"/>
              <a:t>Participar en la definición de procedimientos y políticas para la creación de servicios de red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450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3412"/>
            <a:ext cx="6248400" cy="1143000"/>
          </a:xfrm>
        </p:spPr>
        <p:txBody>
          <a:bodyPr/>
          <a:lstStyle/>
          <a:p>
            <a:pPr lvl="1"/>
            <a:r>
              <a:rPr lang="es-ES" dirty="0" smtClean="0"/>
              <a:t>Sub-comisión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6412"/>
            <a:ext cx="8229600" cy="4525963"/>
          </a:xfrm>
        </p:spPr>
        <p:txBody>
          <a:bodyPr/>
          <a:lstStyle/>
          <a:p>
            <a:pPr marL="57150" lvl="1" indent="0">
              <a:buNone/>
            </a:pPr>
            <a:r>
              <a:rPr lang="es-ES" sz="3200" dirty="0" smtClean="0">
                <a:solidFill>
                  <a:srgbClr val="FF0000"/>
                </a:solidFill>
              </a:rPr>
              <a:t>2. Aseguramiento </a:t>
            </a:r>
            <a:r>
              <a:rPr lang="es-ES" sz="3200" dirty="0">
                <a:solidFill>
                  <a:srgbClr val="FF0000"/>
                </a:solidFill>
              </a:rPr>
              <a:t>de la calidad de red y servicios asociados</a:t>
            </a:r>
          </a:p>
          <a:p>
            <a:r>
              <a:rPr lang="es-ES_tradnl" sz="2800" dirty="0" smtClean="0"/>
              <a:t>Participar e la definición de parámetros de calidad y la forma de medirlos, utilizando un plan de medición permanente</a:t>
            </a:r>
          </a:p>
          <a:p>
            <a:r>
              <a:rPr lang="es-ES_tradnl" sz="2800" dirty="0" smtClean="0"/>
              <a:t>Elaborar las mejores practicas conexión y operación para las redes y </a:t>
            </a:r>
            <a:r>
              <a:rPr lang="es-ES_tradnl" sz="2800" dirty="0" err="1" smtClean="0"/>
              <a:t>RedCLARA</a:t>
            </a:r>
            <a:endParaRPr lang="es-ES_tradnl" sz="2800" dirty="0" smtClean="0"/>
          </a:p>
          <a:p>
            <a:r>
              <a:rPr lang="es-ES_tradnl" sz="2800" dirty="0" smtClean="0"/>
              <a:t>Hacer revisión de los informes de red con el fin de sugerir mejoras operativas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800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0"/>
            <a:ext cx="6248400" cy="1143000"/>
          </a:xfrm>
        </p:spPr>
        <p:txBody>
          <a:bodyPr/>
          <a:lstStyle/>
          <a:p>
            <a:r>
              <a:rPr lang="es-ES" dirty="0"/>
              <a:t>Sub-comisión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8905" y="1159099"/>
            <a:ext cx="8229600" cy="5006205"/>
          </a:xfrm>
        </p:spPr>
        <p:txBody>
          <a:bodyPr/>
          <a:lstStyle/>
          <a:p>
            <a:pPr marL="0" lvl="1" indent="0">
              <a:buNone/>
            </a:pPr>
            <a:r>
              <a:rPr lang="es-ES" sz="3200" dirty="0" smtClean="0">
                <a:solidFill>
                  <a:srgbClr val="FF0000"/>
                </a:solidFill>
              </a:rPr>
              <a:t>3. </a:t>
            </a:r>
            <a:r>
              <a:rPr lang="es-ES" sz="3200" dirty="0">
                <a:solidFill>
                  <a:srgbClr val="FF0000"/>
                </a:solidFill>
              </a:rPr>
              <a:t>Tendencias </a:t>
            </a:r>
            <a:r>
              <a:rPr lang="es-ES" sz="3200" dirty="0" smtClean="0">
                <a:solidFill>
                  <a:srgbClr val="FF0000"/>
                </a:solidFill>
              </a:rPr>
              <a:t>tecnológicas</a:t>
            </a:r>
            <a:endParaRPr lang="pt-BR" sz="2400" dirty="0"/>
          </a:p>
          <a:p>
            <a:r>
              <a:rPr lang="es-ES_tradnl" sz="2800" dirty="0" smtClean="0"/>
              <a:t>Diseminación de nuevas tecnologías y casos de éxito en su uso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s-ES_tradnl" dirty="0" smtClean="0"/>
              <a:t>Organizar charlas tecnológicas </a:t>
            </a:r>
          </a:p>
          <a:p>
            <a:r>
              <a:rPr lang="es-ES_tradnl" sz="2800" dirty="0" smtClean="0"/>
              <a:t>Buscar y promover la participación en pruebas piloto</a:t>
            </a:r>
          </a:p>
          <a:p>
            <a:r>
              <a:rPr lang="es-ES_tradnl" sz="2800" dirty="0" smtClean="0"/>
              <a:t>Permanente actualización sobre las actividades de las redes académicas lideres</a:t>
            </a:r>
          </a:p>
          <a:p>
            <a:r>
              <a:rPr lang="es-ES_tradnl" sz="2800" dirty="0" smtClean="0"/>
              <a:t>Prospección tecnológica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40051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35417"/>
            <a:ext cx="6248400" cy="1143000"/>
          </a:xfrm>
        </p:spPr>
        <p:txBody>
          <a:bodyPr/>
          <a:lstStyle/>
          <a:p>
            <a:r>
              <a:rPr lang="es-ES" dirty="0"/>
              <a:t>Sub-comisión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1862" y="1591035"/>
            <a:ext cx="8229600" cy="4525963"/>
          </a:xfrm>
        </p:spPr>
        <p:txBody>
          <a:bodyPr/>
          <a:lstStyle/>
          <a:p>
            <a:pPr marL="0" lvl="1" indent="0">
              <a:buNone/>
            </a:pPr>
            <a:r>
              <a:rPr lang="pt-BR" sz="3200" dirty="0" smtClean="0">
                <a:solidFill>
                  <a:srgbClr val="FF0000"/>
                </a:solidFill>
              </a:rPr>
              <a:t>4. </a:t>
            </a:r>
            <a:r>
              <a:rPr lang="es-ES_tradnl" sz="3200" dirty="0" smtClean="0">
                <a:solidFill>
                  <a:srgbClr val="FF0000"/>
                </a:solidFill>
              </a:rPr>
              <a:t>Coordinar el programa de GT</a:t>
            </a:r>
          </a:p>
          <a:p>
            <a:r>
              <a:rPr lang="es-ES_tradnl" sz="2800" dirty="0" smtClean="0"/>
              <a:t>Elaborar las convocatorias para los GT</a:t>
            </a:r>
          </a:p>
          <a:p>
            <a:r>
              <a:rPr lang="es-ES_tradnl" sz="2800" dirty="0" smtClean="0"/>
              <a:t>Seguimiento y evaluación de los GT</a:t>
            </a:r>
          </a:p>
          <a:p>
            <a:r>
              <a:rPr lang="es-ES_tradnl" sz="2800" dirty="0" smtClean="0"/>
              <a:t>Buscar financiamiento para el programa de los GT</a:t>
            </a:r>
          </a:p>
          <a:p>
            <a:r>
              <a:rPr lang="es-ES_tradnl" sz="2800" dirty="0" smtClean="0"/>
              <a:t>Diseminar los resultados de los GT</a:t>
            </a:r>
          </a:p>
          <a:p>
            <a:r>
              <a:rPr lang="es-ES_tradnl" sz="2800" dirty="0" smtClean="0"/>
              <a:t>Colaboración para la organización de los GT dentro del </a:t>
            </a:r>
            <a:r>
              <a:rPr lang="es-ES_tradnl" sz="2800" dirty="0" err="1" smtClean="0"/>
              <a:t>Claratec</a:t>
            </a:r>
            <a:r>
              <a:rPr lang="es-ES_tradnl" sz="2800" dirty="0" smtClean="0"/>
              <a:t> (Necesidades)</a:t>
            </a:r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331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Propuesta</a:t>
            </a:r>
            <a:r>
              <a:rPr lang="pt-BR" dirty="0" smtClean="0"/>
              <a:t> de </a:t>
            </a:r>
            <a:r>
              <a:rPr lang="pt-BR" dirty="0" err="1" smtClean="0"/>
              <a:t>trabajo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94312"/>
          </a:xfrm>
        </p:spPr>
        <p:txBody>
          <a:bodyPr/>
          <a:lstStyle/>
          <a:p>
            <a:r>
              <a:rPr lang="es-ES_tradnl" dirty="0" smtClean="0"/>
              <a:t>Elaboración del plan de trabajo de la CT para 2013.</a:t>
            </a:r>
          </a:p>
          <a:p>
            <a:pPr lvl="1"/>
            <a:r>
              <a:rPr lang="es-ES_tradnl" dirty="0" smtClean="0"/>
              <a:t>Fueron divididos en  grupos para elaborar el plan de cada sub-comisión</a:t>
            </a:r>
          </a:p>
          <a:p>
            <a:pPr lvl="1"/>
            <a:r>
              <a:rPr lang="es-ES_tradnl" dirty="0" smtClean="0"/>
              <a:t>Cada plan de trabajo de cada sub-comisión debe </a:t>
            </a:r>
            <a:r>
              <a:rPr lang="es-ES_tradnl" dirty="0" err="1" smtClean="0"/>
              <a:t>conter</a:t>
            </a:r>
            <a:r>
              <a:rPr lang="es-ES_tradnl" dirty="0" smtClean="0"/>
              <a:t>:</a:t>
            </a:r>
          </a:p>
          <a:p>
            <a:pPr lvl="2"/>
            <a:r>
              <a:rPr lang="es-ES_tradnl" dirty="0" smtClean="0"/>
              <a:t>Objetivo</a:t>
            </a:r>
          </a:p>
          <a:p>
            <a:pPr lvl="2"/>
            <a:r>
              <a:rPr lang="es-ES_tradnl" dirty="0" smtClean="0"/>
              <a:t>Actividades : objetivo y metas</a:t>
            </a:r>
            <a:r>
              <a:rPr lang="es-ES_tradnl" dirty="0"/>
              <a:t> </a:t>
            </a:r>
            <a:r>
              <a:rPr lang="es-ES_tradnl" dirty="0" smtClean="0"/>
              <a:t>y </a:t>
            </a:r>
            <a:r>
              <a:rPr lang="es-ES_tradnl" dirty="0"/>
              <a:t>Forma de </a:t>
            </a:r>
            <a:r>
              <a:rPr lang="es-ES_tradnl" dirty="0" err="1" smtClean="0"/>
              <a:t>ejecyción</a:t>
            </a:r>
            <a:endParaRPr lang="es-ES_tradnl" dirty="0"/>
          </a:p>
          <a:p>
            <a:pPr lvl="2"/>
            <a:r>
              <a:rPr lang="es-ES_tradnl" dirty="0" smtClean="0"/>
              <a:t>Cronograma ejecución</a:t>
            </a:r>
          </a:p>
          <a:p>
            <a:pPr lvl="1"/>
            <a:r>
              <a:rPr lang="es-ES_tradnl" dirty="0" smtClean="0"/>
              <a:t>Presentar el plan a la asamblea para probación</a:t>
            </a:r>
          </a:p>
          <a:p>
            <a:pPr lvl="2"/>
            <a:r>
              <a:rPr lang="es-ES_tradnl" dirty="0" smtClean="0"/>
              <a:t>Hay un borrador y estamos haciendo la revisión</a:t>
            </a:r>
          </a:p>
          <a:p>
            <a:pPr marL="457200" lvl="1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064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1143000"/>
          </a:xfrm>
        </p:spPr>
        <p:txBody>
          <a:bodyPr/>
          <a:lstStyle/>
          <a:p>
            <a:r>
              <a:rPr lang="pt-BR" dirty="0" err="1" smtClean="0"/>
              <a:t>Conclusión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46287"/>
            <a:ext cx="8507288" cy="5163033"/>
          </a:xfrm>
        </p:spPr>
        <p:txBody>
          <a:bodyPr/>
          <a:lstStyle/>
          <a:p>
            <a:r>
              <a:rPr lang="es-ES_tradnl" b="1" dirty="0" smtClean="0"/>
              <a:t>Comisión Técnica</a:t>
            </a:r>
          </a:p>
          <a:p>
            <a:pPr lvl="1"/>
            <a:r>
              <a:rPr lang="es-ES_tradnl" dirty="0" smtClean="0"/>
              <a:t>Nueva organización permite si involucrar más  en las decisión técnicas de </a:t>
            </a:r>
            <a:r>
              <a:rPr lang="es-ES_tradnl" dirty="0" err="1" smtClean="0"/>
              <a:t>redClara</a:t>
            </a:r>
            <a:endParaRPr lang="es-ES_tradnl" dirty="0" smtClean="0"/>
          </a:p>
          <a:p>
            <a:pPr lvl="1"/>
            <a:r>
              <a:rPr lang="es-ES_tradnl" dirty="0" smtClean="0"/>
              <a:t>Recomendación de la CT para la reunión de Cuenca:</a:t>
            </a:r>
          </a:p>
          <a:p>
            <a:pPr lvl="2"/>
            <a:r>
              <a:rPr lang="es-ES_tradnl" dirty="0" smtClean="0"/>
              <a:t>Nuevos servicios en </a:t>
            </a:r>
            <a:r>
              <a:rPr lang="es-ES_tradnl" dirty="0" err="1" smtClean="0"/>
              <a:t>redCLARA</a:t>
            </a:r>
            <a:r>
              <a:rPr lang="es-ES_tradnl" dirty="0" smtClean="0"/>
              <a:t>:</a:t>
            </a:r>
          </a:p>
          <a:p>
            <a:pPr lvl="3"/>
            <a:r>
              <a:rPr lang="es-ES_tradnl" dirty="0" smtClean="0"/>
              <a:t>PIT </a:t>
            </a:r>
            <a:r>
              <a:rPr lang="es-ES_tradnl" dirty="0" err="1" smtClean="0"/>
              <a:t>VoIP</a:t>
            </a:r>
            <a:r>
              <a:rPr lang="es-ES_tradnl" dirty="0" smtClean="0"/>
              <a:t> </a:t>
            </a:r>
          </a:p>
          <a:p>
            <a:pPr lvl="3"/>
            <a:r>
              <a:rPr lang="es-ES_tradnl" dirty="0" smtClean="0"/>
              <a:t>IPTV – proyecto piloto</a:t>
            </a:r>
          </a:p>
          <a:p>
            <a:pPr lvl="3"/>
            <a:r>
              <a:rPr lang="es-ES_tradnl" dirty="0" smtClean="0"/>
              <a:t>Circuitos dinámicos </a:t>
            </a:r>
          </a:p>
          <a:p>
            <a:pPr lvl="3"/>
            <a:r>
              <a:rPr lang="es-ES_tradnl" dirty="0" smtClean="0"/>
              <a:t>Extender la malla de medición a todos los </a:t>
            </a:r>
            <a:r>
              <a:rPr lang="es-ES_tradnl" dirty="0" err="1" smtClean="0"/>
              <a:t>PoPs</a:t>
            </a:r>
            <a:r>
              <a:rPr lang="es-ES_tradnl" dirty="0" smtClean="0"/>
              <a:t> de CLARA</a:t>
            </a:r>
          </a:p>
          <a:p>
            <a:pPr lvl="2"/>
            <a:r>
              <a:rPr lang="es-ES_tradnl" dirty="0" smtClean="0"/>
              <a:t>Proponer un conjunto mínimo de Servicios avanzados para las </a:t>
            </a:r>
            <a:r>
              <a:rPr lang="es-ES_tradnl" dirty="0" err="1" smtClean="0"/>
              <a:t>NRENs</a:t>
            </a:r>
            <a:r>
              <a:rPr lang="es-ES_tradnl" dirty="0" smtClean="0"/>
              <a:t> </a:t>
            </a:r>
          </a:p>
          <a:p>
            <a:pPr lvl="1"/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22737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DBADA0C-1BA2-493C-BF3B-4F10C375DF0D}" type="slidenum">
              <a:rPr lang="pt-BR" sz="1400" smtClean="0"/>
              <a:pPr/>
              <a:t>4</a:t>
            </a:fld>
            <a:endParaRPr lang="pt-BR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15041"/>
            <a:ext cx="7546975" cy="581025"/>
          </a:xfrm>
        </p:spPr>
        <p:txBody>
          <a:bodyPr/>
          <a:lstStyle/>
          <a:p>
            <a:r>
              <a:rPr lang="en-US" dirty="0" smtClean="0"/>
              <a:t>Agenda  -  1/2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124744"/>
            <a:ext cx="8713787" cy="5263356"/>
          </a:xfrm>
        </p:spPr>
        <p:txBody>
          <a:bodyPr/>
          <a:lstStyle/>
          <a:p>
            <a:r>
              <a:rPr lang="es-ES" dirty="0" smtClean="0"/>
              <a:t>Día 1 – Lunes , 12/11</a:t>
            </a:r>
          </a:p>
          <a:p>
            <a:pPr marL="457200" lvl="1" indent="0">
              <a:buNone/>
            </a:pPr>
            <a:r>
              <a:rPr lang="es-ES" dirty="0"/>
              <a:t>Ingeniería y Operaciones – Gustavo García</a:t>
            </a:r>
          </a:p>
          <a:p>
            <a:pPr marL="457200" lvl="1" indent="0">
              <a:buNone/>
            </a:pPr>
            <a:r>
              <a:rPr lang="es-ES" dirty="0" smtClean="0"/>
              <a:t>Proyecto ELCIRA – Carlos </a:t>
            </a:r>
          </a:p>
          <a:p>
            <a:pPr marL="457200" lvl="1" indent="0">
              <a:buNone/>
            </a:pPr>
            <a:r>
              <a:rPr lang="es-ES" dirty="0" err="1" smtClean="0"/>
              <a:t>Géant</a:t>
            </a:r>
            <a:r>
              <a:rPr lang="es-ES" dirty="0" smtClean="0"/>
              <a:t> presentación </a:t>
            </a:r>
            <a:r>
              <a:rPr lang="es-ES" dirty="0"/>
              <a:t>-</a:t>
            </a:r>
            <a:r>
              <a:rPr lang="es-ES" dirty="0" smtClean="0"/>
              <a:t> Tom </a:t>
            </a:r>
            <a:r>
              <a:rPr lang="es-ES" dirty="0" err="1" smtClean="0"/>
              <a:t>Fryer</a:t>
            </a:r>
            <a:endParaRPr lang="es-ES" dirty="0" smtClean="0"/>
          </a:p>
          <a:p>
            <a:pPr marL="457200" lvl="1" indent="0">
              <a:buNone/>
            </a:pPr>
            <a:r>
              <a:rPr lang="es-ES" dirty="0" smtClean="0"/>
              <a:t>RNP avances en la red – Alex </a:t>
            </a:r>
            <a:r>
              <a:rPr lang="es-ES" dirty="0" err="1" smtClean="0"/>
              <a:t>Moura</a:t>
            </a:r>
            <a:r>
              <a:rPr lang="es-ES" dirty="0" smtClean="0"/>
              <a:t>/ Marcos Teixeira</a:t>
            </a:r>
          </a:p>
          <a:p>
            <a:pPr marL="457200" lvl="1" indent="0">
              <a:buNone/>
            </a:pPr>
            <a:r>
              <a:rPr lang="es-ES" dirty="0" smtClean="0"/>
              <a:t>REUNA avances en la rede – Sandra Jaque</a:t>
            </a:r>
          </a:p>
          <a:p>
            <a:pPr marL="457200" lvl="1" indent="0">
              <a:buNone/>
            </a:pPr>
            <a:r>
              <a:rPr lang="es-ES" dirty="0" smtClean="0"/>
              <a:t>Actualización de las </a:t>
            </a:r>
            <a:r>
              <a:rPr lang="es-ES" dirty="0" err="1" smtClean="0"/>
              <a:t>RNIEs</a:t>
            </a:r>
            <a:r>
              <a:rPr lang="es-ES" dirty="0" smtClean="0"/>
              <a:t> </a:t>
            </a:r>
          </a:p>
          <a:p>
            <a:pPr marL="457200" lvl="1" indent="0">
              <a:buNone/>
            </a:pPr>
            <a:r>
              <a:rPr lang="es-ES" dirty="0" smtClean="0"/>
              <a:t>Presentación de Grupos de Trabajos ( 1)</a:t>
            </a:r>
          </a:p>
          <a:p>
            <a:pPr marL="457200" lvl="1" indent="0">
              <a:buNone/>
            </a:pPr>
            <a:r>
              <a:rPr lang="es-ES" dirty="0" err="1"/>
              <a:t>Keynote</a:t>
            </a:r>
            <a:r>
              <a:rPr lang="es-ES" dirty="0"/>
              <a:t> speaker : </a:t>
            </a:r>
            <a:r>
              <a:rPr lang="es-ES" dirty="0" err="1"/>
              <a:t>Dmitry</a:t>
            </a:r>
            <a:r>
              <a:rPr lang="es-ES" dirty="0"/>
              <a:t> </a:t>
            </a:r>
            <a:r>
              <a:rPr lang="es-ES" dirty="0" err="1"/>
              <a:t>Bestuzhev</a:t>
            </a:r>
            <a:r>
              <a:rPr lang="es-ES" dirty="0"/>
              <a:t>- </a:t>
            </a:r>
            <a:r>
              <a:rPr lang="es-ES" dirty="0" err="1" smtClean="0"/>
              <a:t>Kaspery</a:t>
            </a:r>
            <a:endParaRPr lang="es-ES" dirty="0"/>
          </a:p>
          <a:p>
            <a:pPr lvl="2"/>
            <a:r>
              <a:rPr lang="es-ES" dirty="0"/>
              <a:t>Panorama viral 2012 de América Latina</a:t>
            </a:r>
          </a:p>
        </p:txBody>
      </p:sp>
    </p:spTree>
    <p:extLst>
      <p:ext uri="{BB962C8B-B14F-4D97-AF65-F5344CB8AC3E}">
        <p14:creationId xmlns:p14="http://schemas.microsoft.com/office/powerpoint/2010/main" val="11023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328583"/>
              </p:ext>
            </p:extLst>
          </p:nvPr>
        </p:nvGraphicFramePr>
        <p:xfrm>
          <a:off x="179512" y="1196752"/>
          <a:ext cx="8712972" cy="561662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40160"/>
                <a:gridCol w="648072"/>
                <a:gridCol w="792088"/>
                <a:gridCol w="1080120"/>
                <a:gridCol w="720080"/>
                <a:gridCol w="1152128"/>
                <a:gridCol w="792088"/>
                <a:gridCol w="1296144"/>
                <a:gridCol w="792092"/>
              </a:tblGrid>
              <a:tr h="688172">
                <a:tc>
                  <a:txBody>
                    <a:bodyPr/>
                    <a:lstStyle/>
                    <a:p>
                      <a:r>
                        <a:rPr lang="es-ES_tradnl" noProof="0" dirty="0" smtClean="0"/>
                        <a:t>Servicios avanzado</a:t>
                      </a:r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noProof="0" dirty="0" err="1" smtClean="0"/>
                        <a:t>VoIP</a:t>
                      </a:r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noProof="0" dirty="0" err="1" smtClean="0"/>
                        <a:t>Edu</a:t>
                      </a:r>
                      <a:r>
                        <a:rPr lang="es-ES_tradnl" noProof="0" dirty="0" smtClean="0"/>
                        <a:t> </a:t>
                      </a:r>
                    </a:p>
                    <a:p>
                      <a:r>
                        <a:rPr lang="es-ES_tradnl" noProof="0" dirty="0" err="1" smtClean="0"/>
                        <a:t>Roam</a:t>
                      </a:r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noProof="0" dirty="0" err="1" smtClean="0"/>
                        <a:t>Webconf</a:t>
                      </a:r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noProof="0" dirty="0" smtClean="0"/>
                        <a:t>IPTV</a:t>
                      </a:r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noProof="0" dirty="0" err="1" smtClean="0"/>
                        <a:t>PerfSonar</a:t>
                      </a:r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noProof="0" dirty="0" smtClean="0"/>
                        <a:t>CSIRT</a:t>
                      </a:r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noProof="0" dirty="0" smtClean="0"/>
                        <a:t>Federación</a:t>
                      </a:r>
                      <a:endParaRPr lang="es-ES_tradnl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noProof="0" dirty="0" smtClean="0"/>
                        <a:t>PKI</a:t>
                      </a:r>
                      <a:endParaRPr lang="es-ES_tradnl" noProof="0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smtClean="0"/>
                        <a:t>CEDIA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smtClean="0"/>
                        <a:t>RENATA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smtClean="0"/>
                        <a:t>RAAP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RedConare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smtClean="0"/>
                        <a:t>REUNA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smtClean="0"/>
                        <a:t>RAICES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INOVAred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smtClean="0"/>
                        <a:t>RAU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smtClean="0"/>
                        <a:t>RNP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Wingdings" pitchFamily="2" charset="2"/>
                        <a:buNone/>
                      </a:pPr>
                      <a:endParaRPr lang="pt-BR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noFill/>
                  </a:tcPr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smtClean="0"/>
                        <a:t>CUDI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98703">
                <a:tc>
                  <a:txBody>
                    <a:bodyPr/>
                    <a:lstStyle/>
                    <a:p>
                      <a:r>
                        <a:rPr lang="pt-BR" dirty="0" smtClean="0"/>
                        <a:t>RAGIE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42719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Reacciun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825165" y="0"/>
            <a:ext cx="33896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ES_tradnl" dirty="0" smtClean="0">
                <a:solidFill>
                  <a:srgbClr val="00B050"/>
                </a:solidFill>
              </a:rPr>
              <a:t>Desplegado</a:t>
            </a:r>
            <a:r>
              <a:rPr lang="es-ES_tradnl" dirty="0" smtClean="0"/>
              <a:t> 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_tradnl" dirty="0" smtClean="0">
                <a:solidFill>
                  <a:srgbClr val="FFC000"/>
                </a:solidFill>
              </a:rPr>
              <a:t>En proceso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_tradnl" dirty="0" smtClean="0">
                <a:solidFill>
                  <a:srgbClr val="0070C0"/>
                </a:solidFill>
              </a:rPr>
              <a:t>Hay interés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ES_tradnl" dirty="0" smtClean="0">
                <a:solidFill>
                  <a:srgbClr val="FF0000"/>
                </a:solidFill>
              </a:rPr>
              <a:t>No hay interés</a:t>
            </a:r>
            <a:endParaRPr lang="es-ES_trad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20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Conclusión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Grupo de Trabajo</a:t>
            </a:r>
          </a:p>
          <a:p>
            <a:pPr lvl="1"/>
            <a:r>
              <a:rPr lang="es-ES" dirty="0" smtClean="0"/>
              <a:t>Desde 2005 podemos percibir una evolución en la madurez del proceso de Gestión de los grupos</a:t>
            </a:r>
          </a:p>
          <a:p>
            <a:pPr lvl="1"/>
            <a:r>
              <a:rPr lang="es-ES" dirty="0" smtClean="0"/>
              <a:t>Resultados concretos para los socios de </a:t>
            </a:r>
            <a:r>
              <a:rPr lang="es-ES" dirty="0" err="1" smtClean="0"/>
              <a:t>redCLARA</a:t>
            </a:r>
            <a:endParaRPr lang="es-ES" dirty="0" smtClean="0"/>
          </a:p>
          <a:p>
            <a:pPr lvl="1"/>
            <a:r>
              <a:rPr lang="es-ES" dirty="0" smtClean="0"/>
              <a:t>Los </a:t>
            </a:r>
            <a:r>
              <a:rPr lang="es-ES" dirty="0" err="1" smtClean="0"/>
              <a:t>GTs</a:t>
            </a:r>
            <a:r>
              <a:rPr lang="es-ES" dirty="0" smtClean="0"/>
              <a:t> si transforman en punto de colaboración entre las </a:t>
            </a:r>
            <a:r>
              <a:rPr lang="es-ES" dirty="0" err="1" smtClean="0"/>
              <a:t>NRENs</a:t>
            </a:r>
            <a:r>
              <a:rPr lang="es-ES" dirty="0" smtClean="0"/>
              <a:t> y entre los investigadores</a:t>
            </a:r>
          </a:p>
          <a:p>
            <a:pPr lvl="1"/>
            <a:r>
              <a:rPr lang="es-ES" dirty="0" smtClean="0"/>
              <a:t> Impulsa el avance de los usos de las tecnologías</a:t>
            </a:r>
          </a:p>
        </p:txBody>
      </p:sp>
    </p:spTree>
    <p:extLst>
      <p:ext uri="{BB962C8B-B14F-4D97-AF65-F5344CB8AC3E}">
        <p14:creationId xmlns:p14="http://schemas.microsoft.com/office/powerpoint/2010/main" val="429182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DDBADA0C-1BA2-493C-BF3B-4F10C375DF0D}" type="slidenum">
              <a:rPr lang="pt-BR" sz="1400" smtClean="0"/>
              <a:pPr/>
              <a:t>5</a:t>
            </a:fld>
            <a:endParaRPr lang="pt-BR" sz="1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315041"/>
            <a:ext cx="7546975" cy="581025"/>
          </a:xfrm>
        </p:spPr>
        <p:txBody>
          <a:bodyPr/>
          <a:lstStyle/>
          <a:p>
            <a:r>
              <a:rPr lang="en-US" dirty="0" smtClean="0"/>
              <a:t>Agenda  -  1/2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124744"/>
            <a:ext cx="8713787" cy="5263356"/>
          </a:xfrm>
        </p:spPr>
        <p:txBody>
          <a:bodyPr/>
          <a:lstStyle/>
          <a:p>
            <a:r>
              <a:rPr lang="es-ES" dirty="0" smtClean="0"/>
              <a:t>Día 2 – Martes , 13/11</a:t>
            </a:r>
          </a:p>
          <a:p>
            <a:pPr marL="457200" lvl="1" indent="0">
              <a:buNone/>
            </a:pPr>
            <a:r>
              <a:rPr lang="es-ES" dirty="0" smtClean="0"/>
              <a:t>Informes – Florencio Utreras</a:t>
            </a:r>
            <a:endParaRPr lang="es-ES" dirty="0"/>
          </a:p>
          <a:p>
            <a:pPr marL="457200" lvl="1" indent="0">
              <a:buNone/>
            </a:pPr>
            <a:r>
              <a:rPr lang="es-ES" dirty="0" smtClean="0"/>
              <a:t>Proyectos Open </a:t>
            </a:r>
            <a:r>
              <a:rPr lang="es-ES" dirty="0" err="1" smtClean="0"/>
              <a:t>Flow</a:t>
            </a:r>
            <a:endParaRPr lang="es-ES" dirty="0" smtClean="0"/>
          </a:p>
          <a:p>
            <a:pPr lvl="2"/>
            <a:r>
              <a:rPr lang="es-ES" dirty="0" smtClean="0"/>
              <a:t>RNP -  </a:t>
            </a:r>
            <a:r>
              <a:rPr lang="es-ES" dirty="0" err="1" smtClean="0"/>
              <a:t>Fibre</a:t>
            </a:r>
            <a:r>
              <a:rPr lang="es-ES" dirty="0" smtClean="0"/>
              <a:t> -  </a:t>
            </a:r>
            <a:r>
              <a:rPr lang="es-ES" dirty="0" err="1" smtClean="0"/>
              <a:t>Iara</a:t>
            </a:r>
            <a:r>
              <a:rPr lang="es-ES" dirty="0" smtClean="0"/>
              <a:t> Machado</a:t>
            </a:r>
          </a:p>
          <a:p>
            <a:pPr lvl="2"/>
            <a:r>
              <a:rPr lang="es-ES" dirty="0" smtClean="0"/>
              <a:t>REUNA – Claudia </a:t>
            </a:r>
            <a:r>
              <a:rPr lang="es-ES" dirty="0" err="1" smtClean="0"/>
              <a:t>Inostroza</a:t>
            </a:r>
            <a:endParaRPr lang="es-ES" dirty="0" smtClean="0"/>
          </a:p>
          <a:p>
            <a:pPr marL="457200" lvl="1" indent="0">
              <a:buNone/>
            </a:pPr>
            <a:r>
              <a:rPr lang="es-ES" dirty="0" smtClean="0"/>
              <a:t>Presentación </a:t>
            </a:r>
            <a:r>
              <a:rPr lang="es-ES" dirty="0"/>
              <a:t>de Grupos de Trabajos ( </a:t>
            </a:r>
            <a:r>
              <a:rPr lang="es-ES" dirty="0" smtClean="0"/>
              <a:t>2)</a:t>
            </a:r>
            <a:endParaRPr lang="es-ES" dirty="0"/>
          </a:p>
          <a:p>
            <a:pPr marL="457200" lvl="1" indent="0">
              <a:buNone/>
            </a:pPr>
            <a:r>
              <a:rPr lang="es-ES" dirty="0" smtClean="0"/>
              <a:t>Elaboración del Plan de Trabajo de la CT</a:t>
            </a:r>
            <a:r>
              <a:rPr lang="es-ES" dirty="0"/>
              <a:t>	</a:t>
            </a:r>
            <a:endParaRPr lang="es-ES" dirty="0" smtClean="0"/>
          </a:p>
          <a:p>
            <a:pPr lvl="2"/>
            <a:r>
              <a:rPr lang="es-ES" dirty="0" smtClean="0"/>
              <a:t>Trabajo conjunto</a:t>
            </a:r>
          </a:p>
        </p:txBody>
      </p:sp>
    </p:spTree>
    <p:extLst>
      <p:ext uri="{BB962C8B-B14F-4D97-AF65-F5344CB8AC3E}">
        <p14:creationId xmlns:p14="http://schemas.microsoft.com/office/powerpoint/2010/main" val="140787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FAFF1E6-5C79-40B0-B779-0C38BEA4F044}" type="slidenum">
              <a:rPr lang="pt-BR" sz="1400" smtClean="0"/>
              <a:pPr/>
              <a:t>6</a:t>
            </a:fld>
            <a:endParaRPr lang="pt-BR" sz="1400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0"/>
            <a:ext cx="7139136" cy="1143000"/>
          </a:xfrm>
        </p:spPr>
        <p:txBody>
          <a:bodyPr/>
          <a:lstStyle/>
          <a:p>
            <a:r>
              <a:rPr lang="es-ES" dirty="0" smtClean="0"/>
              <a:t>Capacitación y Diseminación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84856"/>
            <a:ext cx="8229600" cy="4525963"/>
          </a:xfrm>
        </p:spPr>
        <p:txBody>
          <a:bodyPr/>
          <a:lstStyle/>
          <a:p>
            <a:r>
              <a:rPr lang="es-ES" dirty="0"/>
              <a:t>C</a:t>
            </a:r>
            <a:r>
              <a:rPr lang="es-ES" dirty="0" smtClean="0"/>
              <a:t>apacitación en el protocolo Open </a:t>
            </a:r>
            <a:r>
              <a:rPr lang="es-ES" dirty="0" err="1" smtClean="0"/>
              <a:t>Flow</a:t>
            </a:r>
            <a:r>
              <a:rPr lang="es-ES" dirty="0" smtClean="0"/>
              <a:t>  -</a:t>
            </a:r>
          </a:p>
          <a:p>
            <a:pPr marL="0" indent="0">
              <a:buNone/>
            </a:pPr>
            <a:r>
              <a:rPr lang="es-ES" b="1" dirty="0" smtClean="0"/>
              <a:t> “Introducción </a:t>
            </a:r>
            <a:r>
              <a:rPr lang="es-ES" b="1" dirty="0"/>
              <a:t>a redes basadas en software: </a:t>
            </a:r>
            <a:r>
              <a:rPr lang="es-ES" b="1" dirty="0" err="1" smtClean="0"/>
              <a:t>OpenFlow</a:t>
            </a:r>
            <a:r>
              <a:rPr lang="es-ES" b="1" dirty="0" smtClean="0"/>
              <a:t>”</a:t>
            </a:r>
            <a:endParaRPr lang="es-ES" dirty="0" smtClean="0"/>
          </a:p>
          <a:p>
            <a:r>
              <a:rPr lang="es-ES" dirty="0" smtClean="0"/>
              <a:t>coordinado por el GT MOF  – Leandro </a:t>
            </a:r>
            <a:r>
              <a:rPr lang="es-ES" dirty="0" err="1" smtClean="0"/>
              <a:t>Bertholdo</a:t>
            </a:r>
            <a:r>
              <a:rPr lang="es-ES" dirty="0" smtClean="0"/>
              <a:t> </a:t>
            </a:r>
          </a:p>
          <a:p>
            <a:r>
              <a:rPr lang="es-ES" dirty="0" smtClean="0"/>
              <a:t>La programación y el material presentado, están  disponibles en el sitio de este evento con URL:</a:t>
            </a:r>
          </a:p>
          <a:p>
            <a:pPr algn="ctr">
              <a:buFontTx/>
              <a:buNone/>
            </a:pPr>
            <a:r>
              <a:rPr lang="es-ES" sz="2800" dirty="0">
                <a:hlinkClick r:id="rId3"/>
              </a:rPr>
              <a:t>http://</a:t>
            </a:r>
            <a:r>
              <a:rPr lang="es-ES" sz="2800" dirty="0" smtClean="0">
                <a:hlinkClick r:id="rId3"/>
              </a:rPr>
              <a:t>www.redclara.net/indico/evento/198</a:t>
            </a:r>
            <a:r>
              <a:rPr lang="es-ES" sz="2800" dirty="0" smtClean="0"/>
              <a:t> </a:t>
            </a:r>
            <a:endParaRPr lang="en-US" dirty="0" smtClean="0"/>
          </a:p>
          <a:p>
            <a:pPr>
              <a:buFontTx/>
              <a:buNone/>
            </a:pPr>
            <a:endParaRPr lang="en-US" sz="20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56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5400" dirty="0" smtClean="0">
                <a:solidFill>
                  <a:srgbClr val="FF0000"/>
                </a:solidFill>
              </a:rPr>
              <a:t>Grupos de </a:t>
            </a:r>
            <a:r>
              <a:rPr lang="pt-BR" sz="5400" dirty="0" err="1" smtClean="0">
                <a:solidFill>
                  <a:srgbClr val="FF0000"/>
                </a:solidFill>
              </a:rPr>
              <a:t>Trabajos</a:t>
            </a:r>
            <a:endParaRPr lang="pt-BR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9416" y="1340768"/>
            <a:ext cx="8229600" cy="4824536"/>
          </a:xfrm>
        </p:spPr>
        <p:txBody>
          <a:bodyPr/>
          <a:lstStyle/>
          <a:p>
            <a:r>
              <a:rPr lang="es-ES" dirty="0"/>
              <a:t>Fueron criados en la Reunión de </a:t>
            </a:r>
            <a:r>
              <a:rPr lang="es-ES" dirty="0" smtClean="0"/>
              <a:t>Vera Cruz (MX) </a:t>
            </a:r>
            <a:r>
              <a:rPr lang="es-ES" b="1" dirty="0" smtClean="0">
                <a:solidFill>
                  <a:srgbClr val="FF0000"/>
                </a:solidFill>
              </a:rPr>
              <a:t>en abril de 2005  </a:t>
            </a:r>
            <a:r>
              <a:rPr lang="es-ES" dirty="0"/>
              <a:t>con el objetivo de desarrollar nuevos servicios en la red </a:t>
            </a:r>
            <a:r>
              <a:rPr lang="es-ES" dirty="0" smtClean="0"/>
              <a:t>Clara</a:t>
            </a:r>
          </a:p>
          <a:p>
            <a:pPr lvl="1"/>
            <a:r>
              <a:rPr lang="es-ES" dirty="0" smtClean="0"/>
              <a:t>GT IPv6 </a:t>
            </a:r>
          </a:p>
          <a:p>
            <a:pPr lvl="1"/>
            <a:r>
              <a:rPr lang="es-ES" dirty="0" smtClean="0"/>
              <a:t>GT </a:t>
            </a:r>
            <a:r>
              <a:rPr lang="es-ES" dirty="0" err="1" smtClean="0"/>
              <a:t>Enrutiamento</a:t>
            </a:r>
            <a:r>
              <a:rPr lang="es-ES" dirty="0" smtClean="0"/>
              <a:t> Avanzado </a:t>
            </a:r>
          </a:p>
          <a:p>
            <a:pPr lvl="1"/>
            <a:r>
              <a:rPr lang="es-ES" dirty="0" smtClean="0"/>
              <a:t>GT </a:t>
            </a:r>
            <a:r>
              <a:rPr lang="es-ES" dirty="0" err="1" smtClean="0"/>
              <a:t>Multicast</a:t>
            </a:r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GT Seguridad</a:t>
            </a:r>
          </a:p>
          <a:p>
            <a:pPr lvl="1"/>
            <a:r>
              <a:rPr lang="es-ES" dirty="0" smtClean="0"/>
              <a:t>GT </a:t>
            </a:r>
            <a:r>
              <a:rPr lang="es-ES" dirty="0" err="1" smtClean="0"/>
              <a:t>VoIP</a:t>
            </a:r>
            <a:endParaRPr lang="es-ES" dirty="0" smtClean="0"/>
          </a:p>
          <a:p>
            <a:pPr lvl="1"/>
            <a:r>
              <a:rPr lang="es-ES" dirty="0" smtClean="0"/>
              <a:t>GT Videoconferencia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87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Historico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0060"/>
            <a:ext cx="8229600" cy="4525963"/>
          </a:xfrm>
        </p:spPr>
        <p:txBody>
          <a:bodyPr/>
          <a:lstStyle/>
          <a:p>
            <a:r>
              <a:rPr lang="es-ES" dirty="0" smtClean="0"/>
              <a:t>En 2007 primera evaluación del programa</a:t>
            </a:r>
          </a:p>
          <a:p>
            <a:pPr lvl="1"/>
            <a:r>
              <a:rPr lang="es-ES" dirty="0"/>
              <a:t>Preparar plano de trabajo más concreto </a:t>
            </a:r>
          </a:p>
          <a:p>
            <a:pPr lvl="1"/>
            <a:r>
              <a:rPr lang="es-ES" dirty="0"/>
              <a:t>Crear mecanismos de diseminar o que los grupos hacen</a:t>
            </a:r>
          </a:p>
          <a:p>
            <a:pPr lvl="1"/>
            <a:r>
              <a:rPr lang="es-ES" dirty="0"/>
              <a:t>Preparar proyectos para obtener fondos para sustentabilidad del programa de GT Clara</a:t>
            </a:r>
          </a:p>
          <a:p>
            <a:pPr lvl="1"/>
            <a:r>
              <a:rPr lang="es-ES" dirty="0" smtClean="0"/>
              <a:t> </a:t>
            </a:r>
            <a:endParaRPr lang="es-ES" dirty="0"/>
          </a:p>
        </p:txBody>
      </p:sp>
      <p:pic>
        <p:nvPicPr>
          <p:cNvPr id="4" name="Picture 2" descr="D:\DCIM\100KM753\100_00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93096"/>
            <a:ext cx="2873174" cy="215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D:\DCIM\100KM753\100_008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808" y="4293096"/>
            <a:ext cx="2758711" cy="206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 descr="D:\DCIM\100KM753\100_008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293096"/>
            <a:ext cx="2714921" cy="2036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3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21189</TotalTime>
  <Words>2344</Words>
  <Application>Microsoft Office PowerPoint</Application>
  <PresentationFormat>Apresentação na tela (4:3)</PresentationFormat>
  <Paragraphs>473</Paragraphs>
  <Slides>41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41</vt:i4>
      </vt:variant>
    </vt:vector>
  </HeadingPairs>
  <TitlesOfParts>
    <vt:vector size="42" baseType="lpstr">
      <vt:lpstr>Tema de Office</vt:lpstr>
      <vt:lpstr>Foro Técnico de CLARA  17va Reunión Técnica de CLARA  Nov 2012 Cuenca, Ecuador, Mayo 2008</vt:lpstr>
      <vt:lpstr>Histórico de las reuniones técnicas</vt:lpstr>
      <vt:lpstr>Histórico de las reuniones técnicas</vt:lpstr>
      <vt:lpstr>Agenda  -  1/2</vt:lpstr>
      <vt:lpstr>Agenda  -  1/2</vt:lpstr>
      <vt:lpstr>Capacitación y Diseminación</vt:lpstr>
      <vt:lpstr>Grupos de Trabajos</vt:lpstr>
      <vt:lpstr>Histórico</vt:lpstr>
      <vt:lpstr>Historico</vt:lpstr>
      <vt:lpstr>Histórico</vt:lpstr>
      <vt:lpstr>Histórico</vt:lpstr>
      <vt:lpstr>Histórico</vt:lpstr>
      <vt:lpstr>Historico</vt:lpstr>
      <vt:lpstr>Grupos de Trabajos</vt:lpstr>
      <vt:lpstr>Grupos de Trabajo</vt:lpstr>
      <vt:lpstr>Grupos de Trabajo</vt:lpstr>
      <vt:lpstr>Grupos de Trabajo</vt:lpstr>
      <vt:lpstr>Grupos de Trabajo</vt:lpstr>
      <vt:lpstr>Grupos de Trabajo</vt:lpstr>
      <vt:lpstr>Grupos de Trabajo</vt:lpstr>
      <vt:lpstr>Grupos de Trabajo</vt:lpstr>
      <vt:lpstr>Grupos de Trabajo</vt:lpstr>
      <vt:lpstr>Estado actual de eduroam-LA</vt:lpstr>
      <vt:lpstr>Estado actual de eduroam-LA</vt:lpstr>
      <vt:lpstr>Estado actual de eduroam-LA</vt:lpstr>
      <vt:lpstr>Estado actual de eduroam-LA</vt:lpstr>
      <vt:lpstr>Proximos pasos</vt:lpstr>
      <vt:lpstr>Comisión Técnica Plan de Trabajo</vt:lpstr>
      <vt:lpstr>Plan de Trabajo de CT</vt:lpstr>
      <vt:lpstr>Estatuto de la Comisión Técnica</vt:lpstr>
      <vt:lpstr>Estatuto de la Comisión Técnica</vt:lpstr>
      <vt:lpstr>Estatuto de la Comisión Técnica </vt:lpstr>
      <vt:lpstr>Propuesta de trabajo</vt:lpstr>
      <vt:lpstr>Sub-comisión</vt:lpstr>
      <vt:lpstr>Sub-comisión</vt:lpstr>
      <vt:lpstr>Sub-comisión</vt:lpstr>
      <vt:lpstr>Sub-comisión</vt:lpstr>
      <vt:lpstr>Propuesta de trabajo</vt:lpstr>
      <vt:lpstr>Conclusión</vt:lpstr>
      <vt:lpstr>Apresentação do PowerPoint</vt:lpstr>
      <vt:lpstr>Conclusión</vt:lpstr>
    </vt:vector>
  </TitlesOfParts>
  <Company>CLARA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Florencio Utreras</dc:creator>
  <cp:lastModifiedBy>Iara Machado</cp:lastModifiedBy>
  <cp:revision>175</cp:revision>
  <dcterms:created xsi:type="dcterms:W3CDTF">2009-01-24T16:32:20Z</dcterms:created>
  <dcterms:modified xsi:type="dcterms:W3CDTF">2012-11-15T21:30:17Z</dcterms:modified>
</cp:coreProperties>
</file>