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6" r:id="rId3"/>
    <p:sldId id="258" r:id="rId4"/>
    <p:sldId id="279" r:id="rId5"/>
    <p:sldId id="280" r:id="rId6"/>
    <p:sldId id="305" r:id="rId7"/>
    <p:sldId id="306" r:id="rId8"/>
    <p:sldId id="283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300" r:id="rId20"/>
    <p:sldId id="293" r:id="rId21"/>
    <p:sldId id="294" r:id="rId22"/>
    <p:sldId id="295" r:id="rId23"/>
    <p:sldId id="297" r:id="rId24"/>
    <p:sldId id="298" r:id="rId25"/>
    <p:sldId id="299" r:id="rId26"/>
    <p:sldId id="267" r:id="rId27"/>
    <p:sldId id="273" r:id="rId28"/>
    <p:sldId id="274" r:id="rId29"/>
    <p:sldId id="263" r:id="rId30"/>
    <p:sldId id="265" r:id="rId31"/>
    <p:sldId id="347" r:id="rId32"/>
    <p:sldId id="34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>
        <p:scale>
          <a:sx n="60" d="100"/>
          <a:sy n="60" d="100"/>
        </p:scale>
        <p:origin x="-3088" y="-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77404-BAFA-40FA-8F36-864B8CE1CA8E}" type="datetimeFigureOut">
              <a:rPr lang="es-ES" smtClean="0"/>
              <a:pPr/>
              <a:t>29/08/13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003BA-5E24-4C68-8B13-C1992A9E43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00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D11B-8643-48C3-B57F-5240FC380D81}" type="datetimeFigureOut">
              <a:rPr lang="es-ES" smtClean="0"/>
              <a:pPr/>
              <a:t>29/08/13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47006-65DE-4A12-9C02-A5FDAB3CEBE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02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eduroam</a:t>
            </a:r>
            <a:r>
              <a:rPr lang="en-US" dirty="0" smtClean="0"/>
              <a:t> is a global service, pioneered in 2002 by the TERENA task force TF-Mobility. Participating research and education institutions in around 60 countries worldwide now offer </a:t>
            </a:r>
            <a:r>
              <a:rPr lang="en-US" dirty="0" err="1" smtClean="0"/>
              <a:t>eduroam</a:t>
            </a:r>
            <a:r>
              <a:rPr lang="en-US" dirty="0" smtClean="0"/>
              <a:t> to students, teachers, researchers and other staff. With </a:t>
            </a:r>
            <a:r>
              <a:rPr lang="en-US" dirty="0" err="1" smtClean="0"/>
              <a:t>eduroam</a:t>
            </a:r>
            <a:r>
              <a:rPr lang="en-US" dirty="0" smtClean="0"/>
              <a:t>, users can move between campuses or visit other participating institutions at home or abroad and get instant, secure network access, without the inconvenience of guest accounts or extra passwords. Because </a:t>
            </a:r>
            <a:r>
              <a:rPr lang="en-US" dirty="0" err="1" smtClean="0"/>
              <a:t>eduroam</a:t>
            </a:r>
            <a:r>
              <a:rPr lang="en-US" dirty="0" smtClean="0"/>
              <a:t> removes the requirement for visitor accounts, it reduces the administrative and support burden for IT support staff within thousands of institutions. Coordination of this infrastructure is undertaken by ROs, a role that is most often undertaken by the NRENs (national research and education networking </a:t>
            </a:r>
            <a:r>
              <a:rPr lang="en-US" dirty="0" err="1" smtClean="0"/>
              <a:t>organisations</a:t>
            </a:r>
            <a:r>
              <a:rPr lang="en-US" dirty="0" smtClean="0"/>
              <a:t>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7006-65DE-4A12-9C02-A5FDAB3CEBE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54:PERU</a:t>
            </a:r>
          </a:p>
          <a:p>
            <a:r>
              <a:rPr lang="es-ES" dirty="0" smtClean="0"/>
              <a:t>55:SUDAFRICA</a:t>
            </a:r>
          </a:p>
          <a:p>
            <a:r>
              <a:rPr lang="es-ES" dirty="0" smtClean="0"/>
              <a:t>56:MOROCO</a:t>
            </a:r>
          </a:p>
          <a:p>
            <a:r>
              <a:rPr lang="es-ES" dirty="0" smtClean="0"/>
              <a:t>57:CHILE</a:t>
            </a:r>
          </a:p>
          <a:p>
            <a:r>
              <a:rPr lang="es-ES" dirty="0" smtClean="0"/>
              <a:t>58:</a:t>
            </a:r>
          </a:p>
          <a:p>
            <a:r>
              <a:rPr lang="es-ES" dirty="0" smtClean="0"/>
              <a:t>59:CHILE (BROOK)</a:t>
            </a:r>
          </a:p>
          <a:p>
            <a:r>
              <a:rPr lang="es-ES" dirty="0" smtClean="0"/>
              <a:t>60:SINGAPUR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7006-65DE-4A12-9C02-A5FDAB3CEBE6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0" y="0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63616"/>
            <a:ext cx="6400800" cy="12016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0" name="9 Imagen" descr="eduroam_450pi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2828" y="44624"/>
            <a:ext cx="731158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10/07/2013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299A-35B7-4C79-8403-B8511DCDBBB8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9" name="8 Imagen" descr="eduroam_120pix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92280" y="260648"/>
            <a:ext cx="1523810" cy="660318"/>
          </a:xfrm>
          <a:prstGeom prst="rect">
            <a:avLst/>
          </a:prstGeom>
        </p:spPr>
      </p:pic>
      <p:sp>
        <p:nvSpPr>
          <p:cNvPr id="11" name="10 Rectángulo"/>
          <p:cNvSpPr/>
          <p:nvPr userDrawn="1"/>
        </p:nvSpPr>
        <p:spPr>
          <a:xfrm>
            <a:off x="0" y="141277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ELCIRA_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49142" y="6381328"/>
            <a:ext cx="667274" cy="360040"/>
          </a:xfrm>
          <a:prstGeom prst="rect">
            <a:avLst/>
          </a:prstGeom>
        </p:spPr>
      </p:pic>
      <p:pic>
        <p:nvPicPr>
          <p:cNvPr id="13" name="12 Imagen" descr="logo-inictel172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300192" y="6309320"/>
            <a:ext cx="387102" cy="481627"/>
          </a:xfrm>
          <a:prstGeom prst="rect">
            <a:avLst/>
          </a:prstGeom>
        </p:spPr>
      </p:pic>
      <p:pic>
        <p:nvPicPr>
          <p:cNvPr id="14" name="13 Imagen" descr="logo-RAAP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6948264" y="6309320"/>
            <a:ext cx="504056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1HQbU4KELtk&amp;feature=player_embedded" TargetMode="Externa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Internet avanzada al servicio del trabajo colaborativo de todos los días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01688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José Luis Quiroz Arroyo</a:t>
            </a:r>
          </a:p>
          <a:p>
            <a:r>
              <a:rPr lang="es-ES" dirty="0" smtClean="0"/>
              <a:t>jquiroz@inictel-uni.edu.pe</a:t>
            </a:r>
          </a:p>
          <a:p>
            <a:r>
              <a:rPr lang="es-ES" dirty="0" smtClean="0"/>
              <a:t>INICTEL-UNI</a:t>
            </a:r>
          </a:p>
          <a:p>
            <a:r>
              <a:rPr lang="es-ES" dirty="0" smtClean="0"/>
              <a:t>RAAP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51720" y="5949280"/>
            <a:ext cx="513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Universidad TECNAR, Cartagena de Indias – Colombia</a:t>
            </a:r>
          </a:p>
          <a:p>
            <a:pPr algn="ctr"/>
            <a:r>
              <a:rPr lang="es-ES" dirty="0" smtClean="0"/>
              <a:t>10 de julio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Origen (2/2)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Global </a:t>
            </a:r>
            <a:r>
              <a:rPr lang="es-ES" dirty="0" err="1" smtClean="0"/>
              <a:t>eduroam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(</a:t>
            </a:r>
            <a:r>
              <a:rPr lang="es-ES" dirty="0" err="1" smtClean="0"/>
              <a:t>GeGC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Creado en noviembre de 2010</a:t>
            </a:r>
          </a:p>
          <a:p>
            <a:pPr lvl="1"/>
            <a:r>
              <a:rPr lang="es-ES" dirty="0" smtClean="0"/>
              <a:t>Supervisa las cuestiones relacionadas con el creciente número de regiones que operan </a:t>
            </a:r>
            <a:r>
              <a:rPr lang="es-ES" dirty="0" err="1" smtClean="0"/>
              <a:t>eduroam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Provee una voz a todas las regiones</a:t>
            </a:r>
          </a:p>
          <a:p>
            <a:pPr lvl="1"/>
            <a:r>
              <a:rPr lang="es-ES" dirty="0" smtClean="0"/>
              <a:t>Compuesta por once (11) representantes RO (</a:t>
            </a:r>
            <a:r>
              <a:rPr lang="es-ES" b="1" dirty="0" err="1" smtClean="0"/>
              <a:t>R</a:t>
            </a:r>
            <a:r>
              <a:rPr lang="es-ES" dirty="0" err="1" smtClean="0"/>
              <a:t>oaming</a:t>
            </a:r>
            <a:r>
              <a:rPr lang="es-ES" dirty="0" smtClean="0"/>
              <a:t> </a:t>
            </a:r>
            <a:r>
              <a:rPr lang="es-ES" b="1" dirty="0" err="1" smtClean="0"/>
              <a:t>O</a:t>
            </a:r>
            <a:r>
              <a:rPr lang="es-ES" dirty="0" err="1" smtClean="0"/>
              <a:t>perator</a:t>
            </a:r>
            <a:r>
              <a:rPr lang="es-ES" dirty="0" smtClean="0"/>
              <a:t>) de Norte América, Asia-Pacífico, Latino América, África y Europa.</a:t>
            </a:r>
          </a:p>
          <a:p>
            <a:pPr lvl="2"/>
            <a:r>
              <a:rPr lang="es-ES" dirty="0" smtClean="0"/>
              <a:t> Inicialmente fueron siete (07) representantes RO de Europa (.</a:t>
            </a:r>
            <a:r>
              <a:rPr lang="es-ES" dirty="0" err="1" smtClean="0"/>
              <a:t>hr</a:t>
            </a:r>
            <a:r>
              <a:rPr lang="es-ES" dirty="0" smtClean="0"/>
              <a:t>, .</a:t>
            </a:r>
            <a:r>
              <a:rPr lang="es-ES" dirty="0" err="1" smtClean="0"/>
              <a:t>lu</a:t>
            </a:r>
            <a:r>
              <a:rPr lang="es-ES" dirty="0" smtClean="0"/>
              <a:t>, .</a:t>
            </a:r>
            <a:r>
              <a:rPr lang="es-ES" dirty="0" err="1" smtClean="0"/>
              <a:t>nl</a:t>
            </a:r>
            <a:r>
              <a:rPr lang="es-ES" dirty="0" smtClean="0"/>
              <a:t>), APAN (.</a:t>
            </a:r>
            <a:r>
              <a:rPr lang="es-ES" dirty="0" err="1" smtClean="0"/>
              <a:t>jp</a:t>
            </a:r>
            <a:r>
              <a:rPr lang="es-ES" dirty="0" smtClean="0"/>
              <a:t>, .</a:t>
            </a:r>
            <a:r>
              <a:rPr lang="es-ES" dirty="0" err="1" smtClean="0"/>
              <a:t>au</a:t>
            </a:r>
            <a:r>
              <a:rPr lang="es-ES" dirty="0" smtClean="0"/>
              <a:t>), Norteamérica (.</a:t>
            </a:r>
            <a:r>
              <a:rPr lang="es-ES" dirty="0" err="1" smtClean="0"/>
              <a:t>ca</a:t>
            </a:r>
            <a:r>
              <a:rPr lang="es-ES" dirty="0" smtClean="0"/>
              <a:t>, .</a:t>
            </a:r>
            <a:r>
              <a:rPr lang="es-ES" dirty="0" err="1" smtClean="0"/>
              <a:t>us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…mas miembros sin derecho a voto</a:t>
            </a:r>
            <a:endParaRPr lang="es-PE" dirty="0" smtClean="0"/>
          </a:p>
          <a:p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5877272"/>
            <a:ext cx="4418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http://www.terena.org/news/fullstory.php?news_id=3322</a:t>
            </a:r>
            <a:endParaRPr lang="es-ES" sz="1400" i="1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Procesos en </a:t>
            </a:r>
            <a:r>
              <a:rPr lang="es-ES" dirty="0" err="1" smtClean="0"/>
              <a:t>eduroam</a:t>
            </a:r>
            <a:r>
              <a:rPr lang="es-ES" dirty="0" smtClean="0"/>
              <a:t> (1/2)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Authentication</a:t>
            </a:r>
            <a:r>
              <a:rPr lang="es-ES" dirty="0" smtClean="0"/>
              <a:t>, </a:t>
            </a:r>
            <a:r>
              <a:rPr lang="es-ES" dirty="0" err="1" smtClean="0"/>
              <a:t>Authorization</a:t>
            </a:r>
            <a:r>
              <a:rPr lang="es-ES" dirty="0" smtClean="0"/>
              <a:t>, </a:t>
            </a:r>
            <a:r>
              <a:rPr lang="es-ES" dirty="0" err="1" smtClean="0"/>
              <a:t>Acccounting</a:t>
            </a:r>
            <a:r>
              <a:rPr lang="es-ES" dirty="0" smtClean="0"/>
              <a:t> (AAA): </a:t>
            </a:r>
          </a:p>
          <a:p>
            <a:pPr lvl="1"/>
            <a:r>
              <a:rPr lang="es-ES" dirty="0" smtClean="0"/>
              <a:t>Importante en la construcción de una arquitectura de red que ayuda a proteger al operador de red y sus clientes del fraude, ataques, administración inapropiada de recursos, y pérdida de ingresos </a:t>
            </a:r>
          </a:p>
          <a:p>
            <a:r>
              <a:rPr lang="es-ES" dirty="0" smtClean="0"/>
              <a:t>AAA = Protocolo RADIUS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Procesos en </a:t>
            </a:r>
            <a:r>
              <a:rPr lang="es-ES" dirty="0" err="1" smtClean="0"/>
              <a:t>eduroam</a:t>
            </a:r>
            <a:r>
              <a:rPr lang="es-ES" dirty="0" smtClean="0"/>
              <a:t> (2/2)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Autenticación</a:t>
            </a:r>
          </a:p>
          <a:p>
            <a:pPr lvl="1"/>
            <a:r>
              <a:rPr lang="es-ES" dirty="0" smtClean="0"/>
              <a:t>Suministra la prueba de autenticidad para la información que está siendo entregada o almacenada.</a:t>
            </a:r>
          </a:p>
          <a:p>
            <a:pPr lvl="1"/>
            <a:r>
              <a:rPr lang="es-ES" dirty="0" smtClean="0"/>
              <a:t>Es el acto de verificar la prueba de autenticidad para la información que esta siendo recibida.</a:t>
            </a:r>
          </a:p>
          <a:p>
            <a:pPr lvl="1"/>
            <a:r>
              <a:rPr lang="es-ES" dirty="0" smtClean="0"/>
              <a:t>¿Cómo sabemos que es el usuario quien dice ser?</a:t>
            </a:r>
          </a:p>
          <a:p>
            <a:pPr lvl="1"/>
            <a:r>
              <a:rPr lang="es-ES" dirty="0" smtClean="0"/>
              <a:t>….Es la </a:t>
            </a:r>
            <a:r>
              <a:rPr lang="es-ES" b="1" dirty="0" smtClean="0"/>
              <a:t>institución del usuario </a:t>
            </a:r>
            <a:r>
              <a:rPr lang="es-ES" dirty="0" smtClean="0"/>
              <a:t>la que se encarga</a:t>
            </a:r>
          </a:p>
          <a:p>
            <a:r>
              <a:rPr lang="es-ES" dirty="0" smtClean="0"/>
              <a:t>Autorización</a:t>
            </a:r>
          </a:p>
          <a:p>
            <a:pPr lvl="1"/>
            <a:r>
              <a:rPr lang="es-ES" dirty="0" smtClean="0"/>
              <a:t>¿Qué tipo de acceso a la red se le concederá al usuario?</a:t>
            </a:r>
          </a:p>
          <a:p>
            <a:pPr lvl="1"/>
            <a:r>
              <a:rPr lang="es-ES" dirty="0" smtClean="0"/>
              <a:t>….Es determinado por la </a:t>
            </a:r>
            <a:r>
              <a:rPr lang="es-ES" b="1" dirty="0" smtClean="0"/>
              <a:t>institución visitante</a:t>
            </a:r>
          </a:p>
          <a:p>
            <a:pPr lvl="2"/>
            <a:r>
              <a:rPr lang="es-ES" dirty="0" smtClean="0"/>
              <a:t>Puede estar basado en los atributos enviados desde su propia institución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Terminología en </a:t>
            </a:r>
            <a:r>
              <a:rPr lang="es-ES" dirty="0" err="1" smtClean="0"/>
              <a:t>eduroam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Proveedor de Identidad (</a:t>
            </a:r>
            <a:r>
              <a:rPr lang="es-ES" dirty="0" err="1" smtClean="0"/>
              <a:t>IdP</a:t>
            </a:r>
            <a:r>
              <a:rPr lang="es-ES" dirty="0" smtClean="0"/>
              <a:t>) = Organización del usuario</a:t>
            </a:r>
          </a:p>
          <a:p>
            <a:pPr lvl="1"/>
            <a:r>
              <a:rPr lang="es-ES" dirty="0" smtClean="0"/>
              <a:t>Suministra la información relacionada con las identidades </a:t>
            </a:r>
          </a:p>
          <a:p>
            <a:pPr lvl="1"/>
            <a:r>
              <a:rPr lang="es-ES" dirty="0" smtClean="0"/>
              <a:t>Suministra el servidor RADIUS que autentica al usuario</a:t>
            </a:r>
          </a:p>
          <a:p>
            <a:pPr lvl="1"/>
            <a:r>
              <a:rPr lang="es-ES" dirty="0" smtClean="0"/>
              <a:t>Responsable de autenticar al usuario</a:t>
            </a:r>
          </a:p>
          <a:p>
            <a:r>
              <a:rPr lang="es-ES" dirty="0" smtClean="0"/>
              <a:t>Proveedor de Servicio (SP)= Organización visitada</a:t>
            </a:r>
          </a:p>
          <a:p>
            <a:pPr lvl="1"/>
            <a:r>
              <a:rPr lang="es-ES" dirty="0" smtClean="0"/>
              <a:t>Suministra la infraestructura de red (puntos de acceso, </a:t>
            </a:r>
            <a:r>
              <a:rPr lang="es-ES" dirty="0" err="1" smtClean="0"/>
              <a:t>VLANs</a:t>
            </a:r>
            <a:r>
              <a:rPr lang="es-ES" dirty="0" smtClean="0"/>
              <a:t>, acceso a Internet, entre otros)</a:t>
            </a:r>
          </a:p>
          <a:p>
            <a:pPr lvl="1"/>
            <a:r>
              <a:rPr lang="es-ES" dirty="0" smtClean="0"/>
              <a:t>Responsable de la autorización del usuario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Infraestructura de </a:t>
            </a:r>
            <a:r>
              <a:rPr lang="es-ES" dirty="0" err="1" smtClean="0"/>
              <a:t>eduroam</a:t>
            </a:r>
            <a:r>
              <a:rPr lang="es-ES" dirty="0" smtClean="0"/>
              <a:t> (1/3)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La tecnología de </a:t>
            </a:r>
            <a:r>
              <a:rPr lang="es-ES" dirty="0" err="1" smtClean="0"/>
              <a:t>eduroam</a:t>
            </a:r>
            <a:r>
              <a:rPr lang="es-ES" dirty="0" smtClean="0"/>
              <a:t> se basa en IEEE 802.1X y una jerarquía de servidores proxy RADIUS.</a:t>
            </a:r>
          </a:p>
          <a:p>
            <a:r>
              <a:rPr lang="es-ES" dirty="0" smtClean="0"/>
              <a:t>El rol de la jerarquía RADIUS es reenviar las credenciales de usuarios a la institución local de los usuarios, donde ellos pueden ser verificados y validados.</a:t>
            </a:r>
          </a:p>
          <a:p>
            <a:r>
              <a:rPr lang="es-ES" dirty="0" smtClean="0"/>
              <a:t>Cuando un usuario solicita autenticación, el dominio del usuario determina donde es </a:t>
            </a:r>
            <a:r>
              <a:rPr lang="es-ES" dirty="0" err="1" smtClean="0"/>
              <a:t>enrutada</a:t>
            </a:r>
            <a:r>
              <a:rPr lang="es-ES" dirty="0" smtClean="0"/>
              <a:t> la solicitud.</a:t>
            </a:r>
          </a:p>
          <a:p>
            <a:r>
              <a:rPr lang="es-ES" dirty="0" smtClean="0"/>
              <a:t>El dominio es un sufijo del nombre de usuario, delimitado con “@”, y es derivado del nombre de dominio DNS de la organización.</a:t>
            </a:r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857224" y="5929330"/>
            <a:ext cx="365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i="1" dirty="0" smtClean="0"/>
              <a:t>http://www.eduroam.org/index.php?p=about</a:t>
            </a:r>
            <a:endParaRPr lang="es-PE" sz="1400" i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Infraestructura de </a:t>
            </a:r>
            <a:r>
              <a:rPr lang="es-ES" dirty="0" err="1" smtClean="0"/>
              <a:t>eduroam</a:t>
            </a:r>
            <a:r>
              <a:rPr lang="es-ES" dirty="0" smtClean="0"/>
              <a:t> (2/3)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Cada institución que desee participar en </a:t>
            </a:r>
            <a:r>
              <a:rPr lang="es-ES" sz="2400" dirty="0" err="1" smtClean="0"/>
              <a:t>eduroam</a:t>
            </a:r>
            <a:r>
              <a:rPr lang="es-ES" sz="2400" dirty="0" smtClean="0"/>
              <a:t>, conecta su servidor RADIUS institucional al servidor RADIUS </a:t>
            </a:r>
            <a:r>
              <a:rPr lang="es-ES" sz="2400" i="1" dirty="0" smtClean="0"/>
              <a:t>Top-</a:t>
            </a:r>
            <a:r>
              <a:rPr lang="es-ES" sz="2400" i="1" dirty="0" err="1" smtClean="0"/>
              <a:t>Level</a:t>
            </a:r>
            <a:r>
              <a:rPr lang="es-ES" sz="2400" dirty="0" smtClean="0"/>
              <a:t> Nacional (NTLR) del país donde la institución se localiza.</a:t>
            </a:r>
          </a:p>
          <a:p>
            <a:r>
              <a:rPr lang="es-ES" sz="2400" dirty="0" smtClean="0"/>
              <a:t>El NTLR es normalmente operado por una NREN del país.</a:t>
            </a:r>
          </a:p>
          <a:p>
            <a:r>
              <a:rPr lang="es-ES" sz="2400" dirty="0" smtClean="0"/>
              <a:t>Estos Servidores </a:t>
            </a:r>
            <a:r>
              <a:rPr lang="es-ES" sz="2400" i="1" dirty="0" smtClean="0"/>
              <a:t>Country-</a:t>
            </a:r>
            <a:r>
              <a:rPr lang="es-ES" sz="2400" i="1" dirty="0" err="1" smtClean="0"/>
              <a:t>Level</a:t>
            </a:r>
            <a:r>
              <a:rPr lang="es-ES" sz="2400" dirty="0" smtClean="0"/>
              <a:t> tienen una completa lista de las instituciones </a:t>
            </a:r>
            <a:r>
              <a:rPr lang="es-ES" sz="2400" dirty="0" err="1" smtClean="0"/>
              <a:t>eduroam</a:t>
            </a:r>
            <a:r>
              <a:rPr lang="es-ES" sz="2400" dirty="0" smtClean="0"/>
              <a:t> participantes en este país. Esto es suficiente para garantizar el </a:t>
            </a:r>
            <a:r>
              <a:rPr lang="es-ES" sz="2400" i="1" dirty="0" err="1" smtClean="0"/>
              <a:t>roaming</a:t>
            </a:r>
            <a:r>
              <a:rPr lang="es-ES" sz="2400" dirty="0" smtClean="0"/>
              <a:t> nacional.</a:t>
            </a:r>
          </a:p>
          <a:p>
            <a:r>
              <a:rPr lang="es-ES" sz="2400" dirty="0" smtClean="0"/>
              <a:t>Para </a:t>
            </a:r>
            <a:r>
              <a:rPr lang="es-ES" sz="2400" i="1" dirty="0" err="1" smtClean="0"/>
              <a:t>roaming</a:t>
            </a:r>
            <a:r>
              <a:rPr lang="es-ES" sz="2400" dirty="0" smtClean="0"/>
              <a:t> internacional, es necesario un servidor RADIUS </a:t>
            </a:r>
            <a:r>
              <a:rPr lang="es-ES" sz="2400" i="1" dirty="0" smtClean="0"/>
              <a:t>Top-</a:t>
            </a:r>
            <a:r>
              <a:rPr lang="es-ES" sz="2400" i="1" dirty="0" err="1" smtClean="0"/>
              <a:t>Level</a:t>
            </a:r>
            <a:r>
              <a:rPr lang="es-ES" sz="2400" dirty="0" smtClean="0"/>
              <a:t> Regional para  “reenviar” la solicitud de los usuarios al país correcto.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7224" y="5929330"/>
            <a:ext cx="365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i="1" dirty="0" smtClean="0"/>
              <a:t>http://www.eduroam.org/index.php?p=about</a:t>
            </a:r>
            <a:endParaRPr lang="es-PE" sz="1400" i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 de </a:t>
            </a:r>
            <a:r>
              <a:rPr lang="es-ES" dirty="0" err="1" smtClean="0"/>
              <a:t>eduroam</a:t>
            </a:r>
            <a:r>
              <a:rPr lang="es-ES" dirty="0" smtClean="0"/>
              <a:t> (3/3)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Originalmente habían dos regiones principales donde se desarrolló </a:t>
            </a:r>
            <a:r>
              <a:rPr lang="es-ES" dirty="0" err="1" smtClean="0"/>
              <a:t>eduroam</a:t>
            </a:r>
            <a:r>
              <a:rPr lang="es-ES" dirty="0" smtClean="0"/>
              <a:t>: Europa y Asia-Pacífico… ahora: Norte  América, Latino América y África.</a:t>
            </a:r>
          </a:p>
          <a:p>
            <a:r>
              <a:rPr lang="es-ES" dirty="0" smtClean="0"/>
              <a:t>En Europa, el servidor RADIUS Top-</a:t>
            </a:r>
            <a:r>
              <a:rPr lang="es-ES" dirty="0" err="1" smtClean="0"/>
              <a:t>Level</a:t>
            </a:r>
            <a:r>
              <a:rPr lang="es-ES" dirty="0" smtClean="0"/>
              <a:t> (ETLR) es operado por: Dutch NREN (</a:t>
            </a:r>
            <a:r>
              <a:rPr lang="es-ES" dirty="0" err="1" smtClean="0"/>
              <a:t>SURFnet</a:t>
            </a:r>
            <a:r>
              <a:rPr lang="es-ES" dirty="0" smtClean="0"/>
              <a:t>) y la </a:t>
            </a:r>
            <a:r>
              <a:rPr lang="es-ES" dirty="0" err="1" smtClean="0"/>
              <a:t>Danish</a:t>
            </a:r>
            <a:r>
              <a:rPr lang="es-ES" dirty="0" smtClean="0"/>
              <a:t> NREN (UNI-C)</a:t>
            </a:r>
          </a:p>
          <a:p>
            <a:r>
              <a:rPr lang="es-ES" dirty="0" smtClean="0"/>
              <a:t>En Asia-Pacífico, el servidor RADIUS Top-</a:t>
            </a:r>
            <a:r>
              <a:rPr lang="es-ES" dirty="0" err="1" smtClean="0"/>
              <a:t>Level</a:t>
            </a:r>
            <a:r>
              <a:rPr lang="es-ES" dirty="0" smtClean="0"/>
              <a:t> (APTLR) es operado por la NREN de Australia (</a:t>
            </a:r>
            <a:r>
              <a:rPr lang="es-ES" dirty="0" err="1" smtClean="0"/>
              <a:t>AARNet</a:t>
            </a:r>
            <a:r>
              <a:rPr lang="es-ES" dirty="0" smtClean="0"/>
              <a:t>) y por la Universidad de Hong Kong.</a:t>
            </a:r>
          </a:p>
          <a:p>
            <a:r>
              <a:rPr lang="es-ES" dirty="0" smtClean="0"/>
              <a:t>En Latino América, el RADIUS Proxy Server (RPS-LA) es operado por INICTEL-UNI (RAAP).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 Fundamentos (1/2)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Usa el Protocolo IEEE802.1x</a:t>
            </a:r>
          </a:p>
          <a:p>
            <a:pPr lvl="1"/>
            <a:r>
              <a:rPr lang="es-ES" dirty="0" smtClean="0"/>
              <a:t>Protocolo estándar que permite a los hosts y usuarios ser autenticados a una red antes de obtener una conexión (Control de admisión a red basado en puerto)</a:t>
            </a:r>
          </a:p>
          <a:p>
            <a:r>
              <a:rPr lang="es-ES" dirty="0" smtClean="0"/>
              <a:t>Detecta al usuario en el borde de la red</a:t>
            </a:r>
          </a:p>
          <a:p>
            <a:pPr lvl="1"/>
            <a:r>
              <a:rPr lang="es-ES" dirty="0" smtClean="0"/>
              <a:t>Borde de la red = Un puerto en el Servidor de Acceso a la Red (NAS)</a:t>
            </a:r>
          </a:p>
          <a:p>
            <a:pPr lvl="1"/>
            <a:r>
              <a:rPr lang="es-ES" dirty="0" smtClean="0"/>
              <a:t>El NAS puede ser:</a:t>
            </a:r>
          </a:p>
          <a:p>
            <a:pPr lvl="2"/>
            <a:r>
              <a:rPr lang="es-ES" dirty="0" smtClean="0"/>
              <a:t>Un Access Point: Para usuarios inalámbricos</a:t>
            </a:r>
          </a:p>
          <a:p>
            <a:pPr lvl="2"/>
            <a:r>
              <a:rPr lang="es-ES" dirty="0" smtClean="0"/>
              <a:t>Un </a:t>
            </a:r>
            <a:r>
              <a:rPr lang="es-ES" dirty="0" err="1" smtClean="0"/>
              <a:t>Switch</a:t>
            </a:r>
            <a:r>
              <a:rPr lang="es-ES" dirty="0" smtClean="0"/>
              <a:t> con compatibilidad IEEE 802.1x: Para usuarios de red cableada.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34661" y="5877272"/>
            <a:ext cx="7184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Basado en la Presentación: </a:t>
            </a:r>
            <a:r>
              <a:rPr lang="es-PE" sz="1200" dirty="0" err="1" smtClean="0"/>
              <a:t>eduroam</a:t>
            </a:r>
            <a:r>
              <a:rPr lang="es-PE" sz="1200" dirty="0" smtClean="0"/>
              <a:t>, Una introducción. José Manuel Macías, Santiago de Chile/Viena Nov-2010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smtClean="0"/>
              <a:t>Fundamentos (2/2)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Mientras la identidad del usuario no se pruebe</a:t>
            </a:r>
          </a:p>
          <a:p>
            <a:pPr lvl="1"/>
            <a:r>
              <a:rPr lang="es-ES" dirty="0" smtClean="0"/>
              <a:t>Solo se permite el tráfico basado en el protocolo de autenticación extensible (EAP)</a:t>
            </a:r>
          </a:p>
          <a:p>
            <a:pPr lvl="2"/>
            <a:r>
              <a:rPr lang="es-ES" dirty="0" smtClean="0"/>
              <a:t>Para IEEE 802.1x la encapsulación EAP se denomina EAPOL (EAP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LANs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Cualquier otro tráfico (DHCP, HTTP,…) es bloqueado en la capa de enlace de datos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34661" y="5877272"/>
            <a:ext cx="7184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Basado en la Presentación: </a:t>
            </a:r>
            <a:r>
              <a:rPr lang="es-PE" sz="1200" dirty="0" err="1" smtClean="0"/>
              <a:t>eduroam</a:t>
            </a:r>
            <a:r>
              <a:rPr lang="es-PE" sz="1200" dirty="0" smtClean="0"/>
              <a:t>, Una introducción. José Manuel Macías, Santiago de Chile/Viena Nov-2010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53 Grupo"/>
          <p:cNvGrpSpPr/>
          <p:nvPr/>
        </p:nvGrpSpPr>
        <p:grpSpPr>
          <a:xfrm>
            <a:off x="683568" y="1528917"/>
            <a:ext cx="8093867" cy="4420363"/>
            <a:chOff x="726605" y="1249596"/>
            <a:chExt cx="8093867" cy="4420363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033" y="1524769"/>
              <a:ext cx="7820025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56 Nube"/>
            <p:cNvSpPr/>
            <p:nvPr/>
          </p:nvSpPr>
          <p:spPr>
            <a:xfrm>
              <a:off x="1086645" y="3356992"/>
              <a:ext cx="1512168" cy="792088"/>
            </a:xfrm>
            <a:prstGeom prst="clou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Nube"/>
            <p:cNvSpPr/>
            <p:nvPr/>
          </p:nvSpPr>
          <p:spPr>
            <a:xfrm>
              <a:off x="2094757" y="4149080"/>
              <a:ext cx="1656184" cy="864096"/>
            </a:xfrm>
            <a:prstGeom prst="cloud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Nube"/>
            <p:cNvSpPr/>
            <p:nvPr/>
          </p:nvSpPr>
          <p:spPr>
            <a:xfrm>
              <a:off x="3390901" y="3356992"/>
              <a:ext cx="1296144" cy="792088"/>
            </a:xfrm>
            <a:prstGeom prst="cloud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Nube"/>
            <p:cNvSpPr/>
            <p:nvPr/>
          </p:nvSpPr>
          <p:spPr>
            <a:xfrm>
              <a:off x="5551141" y="2492896"/>
              <a:ext cx="1296144" cy="792088"/>
            </a:xfrm>
            <a:prstGeom prst="clou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5623149" y="2730406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INTERNET</a:t>
              </a:r>
              <a:endParaRPr lang="es-ES" sz="1600" b="1" dirty="0"/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3534098" y="3429000"/>
              <a:ext cx="1008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INVITADOS</a:t>
              </a:r>
              <a:endParaRPr lang="es-ES" sz="1400" b="1" dirty="0"/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1230661" y="3429000"/>
              <a:ext cx="11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EMPLEADOS</a:t>
              </a:r>
              <a:endParaRPr lang="es-ES" sz="1400" b="1" dirty="0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2326317" y="4221088"/>
              <a:ext cx="1208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ESTUDIANTES</a:t>
              </a:r>
              <a:endParaRPr lang="es-ES" sz="1400" b="1" dirty="0"/>
            </a:p>
          </p:txBody>
        </p:sp>
        <p:cxnSp>
          <p:nvCxnSpPr>
            <p:cNvPr id="67" name="66 Conector recto"/>
            <p:cNvCxnSpPr/>
            <p:nvPr/>
          </p:nvCxnSpPr>
          <p:spPr>
            <a:xfrm>
              <a:off x="7783389" y="2132856"/>
              <a:ext cx="14401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5191101" y="2132856"/>
              <a:ext cx="21602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3246885" y="2132856"/>
              <a:ext cx="129614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1662709" y="2132856"/>
              <a:ext cx="7200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878733" y="1916832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3246885" y="1916832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5148064" y="1772816"/>
              <a:ext cx="43204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H="1">
              <a:off x="3246885" y="2348880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2 CuadroTexto"/>
            <p:cNvSpPr txBox="1"/>
            <p:nvPr/>
          </p:nvSpPr>
          <p:spPr>
            <a:xfrm>
              <a:off x="5796136" y="1268760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BD</a:t>
              </a:r>
            </a:p>
            <a:p>
              <a:pPr algn="ctr"/>
              <a:r>
                <a:rPr lang="es-ES" sz="1400" b="1" dirty="0" smtClean="0"/>
                <a:t>Usuario</a:t>
              </a:r>
              <a:endParaRPr lang="es-ES" sz="1400" b="1" dirty="0"/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4309149" y="1249596"/>
              <a:ext cx="1126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Institución A</a:t>
              </a:r>
            </a:p>
            <a:p>
              <a:pPr algn="ctr"/>
              <a:r>
                <a:rPr lang="es-ES" sz="1400" b="1" dirty="0" smtClean="0"/>
                <a:t>RADIUS</a:t>
              </a: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2166765" y="1340768"/>
              <a:ext cx="1379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AUTENTICADOR</a:t>
              </a:r>
            </a:p>
            <a:p>
              <a:pPr algn="ctr"/>
              <a:r>
                <a:rPr lang="es-ES" sz="1400" b="1" dirty="0" smtClean="0"/>
                <a:t>AP ó SW</a:t>
              </a: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726605" y="1412776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SUPLICANTE</a:t>
              </a:r>
            </a:p>
          </p:txBody>
        </p:sp>
        <p:cxnSp>
          <p:nvCxnSpPr>
            <p:cNvPr id="89" name="88 Conector recto"/>
            <p:cNvCxnSpPr/>
            <p:nvPr/>
          </p:nvCxnSpPr>
          <p:spPr>
            <a:xfrm flipH="1" flipV="1">
              <a:off x="3246885" y="2708920"/>
              <a:ext cx="2304256" cy="36004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flipH="1" flipV="1">
              <a:off x="3102869" y="2996952"/>
              <a:ext cx="504056" cy="432048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2886845" y="3284984"/>
              <a:ext cx="0" cy="864096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2166765" y="2996952"/>
              <a:ext cx="360040" cy="36004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>
              <a:off x="1374677" y="2564904"/>
              <a:ext cx="1152128" cy="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1158653" y="5517232"/>
              <a:ext cx="504056" cy="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1158653" y="5301208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CuadroTexto"/>
            <p:cNvSpPr txBox="1"/>
            <p:nvPr/>
          </p:nvSpPr>
          <p:spPr>
            <a:xfrm>
              <a:off x="1878733" y="5085184"/>
              <a:ext cx="1233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Señalización</a:t>
              </a:r>
            </a:p>
            <a:p>
              <a:r>
                <a:rPr lang="es-ES" sz="1600" b="1" dirty="0" smtClean="0"/>
                <a:t>Data</a:t>
              </a:r>
              <a:endParaRPr lang="es-ES" sz="1600" b="1" dirty="0"/>
            </a:p>
          </p:txBody>
        </p:sp>
        <p:cxnSp>
          <p:nvCxnSpPr>
            <p:cNvPr id="101" name="100 Conector recto"/>
            <p:cNvCxnSpPr/>
            <p:nvPr/>
          </p:nvCxnSpPr>
          <p:spPr>
            <a:xfrm>
              <a:off x="2454797" y="2204864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flipH="1">
              <a:off x="5076056" y="2492896"/>
              <a:ext cx="43204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102 Rectángulo"/>
            <p:cNvSpPr/>
            <p:nvPr/>
          </p:nvSpPr>
          <p:spPr>
            <a:xfrm>
              <a:off x="6948264" y="1268760"/>
              <a:ext cx="187220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104 Rectángulo"/>
            <p:cNvSpPr/>
            <p:nvPr/>
          </p:nvSpPr>
          <p:spPr>
            <a:xfrm>
              <a:off x="5508104" y="3356992"/>
              <a:ext cx="187220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4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 </a:t>
            </a:r>
            <a:br>
              <a:rPr lang="es-ES" dirty="0" smtClean="0"/>
            </a:br>
            <a:r>
              <a:rPr lang="es-ES" dirty="0" smtClean="0"/>
              <a:t>Modo Local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355976" y="5221649"/>
            <a:ext cx="4705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Confianza basada en políticas nacionales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Seguridad basada en IEEE 802.1X/RADIUS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smtClean="0"/>
              <a:t>Asignación de VLAN para separar usuarios</a:t>
            </a:r>
            <a:endParaRPr lang="es-ES" sz="20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020272" y="3212976"/>
            <a:ext cx="19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Ventaja de IEEE802.1x:</a:t>
            </a:r>
          </a:p>
          <a:p>
            <a:r>
              <a:rPr lang="es-ES" sz="1200" b="1" dirty="0" smtClean="0"/>
              <a:t>Usa EAP</a:t>
            </a:r>
            <a:r>
              <a:rPr lang="es-ES" sz="1200" dirty="0" smtClean="0"/>
              <a:t>: EAP-TLES, EAP-TTLS, PEAP</a:t>
            </a:r>
          </a:p>
          <a:p>
            <a:r>
              <a:rPr lang="es-ES" sz="1200" b="1" dirty="0" smtClean="0"/>
              <a:t>Seguro:</a:t>
            </a:r>
            <a:r>
              <a:rPr lang="es-ES" sz="1200" dirty="0" smtClean="0"/>
              <a:t> Cifra todos los datos, fácil de integrar con IEEE802.1q</a:t>
            </a:r>
          </a:p>
          <a:p>
            <a:r>
              <a:rPr lang="es-ES" sz="1200" b="1" dirty="0" smtClean="0"/>
              <a:t>Suplicantes:</a:t>
            </a:r>
            <a:r>
              <a:rPr lang="es-ES" sz="1200" dirty="0" smtClean="0"/>
              <a:t> Mayoría de S.O.</a:t>
            </a:r>
            <a:endParaRPr lang="es-ES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1835696" y="1916832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EAPOL</a:t>
            </a:r>
            <a:endParaRPr lang="es-ES" sz="10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563888" y="1772816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b="1" dirty="0" smtClean="0"/>
              <a:t>EAP </a:t>
            </a:r>
          </a:p>
          <a:p>
            <a:pPr algn="ctr"/>
            <a:r>
              <a:rPr lang="es-ES" sz="1000" b="1" dirty="0" smtClean="0"/>
              <a:t>sobre RADIUS</a:t>
            </a:r>
            <a:endParaRPr lang="es-ES" sz="1000" b="1" dirty="0"/>
          </a:p>
        </p:txBody>
      </p:sp>
      <p:sp>
        <p:nvSpPr>
          <p:cNvPr id="41" name="4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43" name="4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duroam-video-mask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123"/>
            <a:ext cx="9144000" cy="548413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5733256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Video promocionado por </a:t>
            </a:r>
            <a:r>
              <a:rPr lang="es-PE" dirty="0" err="1" smtClean="0"/>
              <a:t>RedIRIS</a:t>
            </a:r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>
            <a:off x="4041218" y="5805264"/>
            <a:ext cx="4995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/>
              <a:t>http://www.youtube.com/watch?v=1HQbU4KELtk&amp;feature=player_embedded</a:t>
            </a:r>
            <a:endParaRPr lang="es-PE" sz="110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TICAL2013 Colombia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smtClean="0"/>
              <a:t>IEEE 802.1x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Ventajas de IEEE 802.1X</a:t>
            </a:r>
          </a:p>
          <a:p>
            <a:pPr lvl="1"/>
            <a:r>
              <a:rPr lang="es-ES" dirty="0" smtClean="0"/>
              <a:t>Usa el protocolo EAP (Extensible </a:t>
            </a:r>
            <a:r>
              <a:rPr lang="es-ES" dirty="0" err="1" smtClean="0"/>
              <a:t>Authentication</a:t>
            </a:r>
            <a:r>
              <a:rPr lang="es-ES" dirty="0" smtClean="0"/>
              <a:t> </a:t>
            </a:r>
            <a:r>
              <a:rPr lang="es-ES" dirty="0" err="1" smtClean="0"/>
              <a:t>Protocol</a:t>
            </a:r>
            <a:r>
              <a:rPr lang="es-ES" dirty="0" smtClean="0"/>
              <a:t>) que permite la aplicación de diversos métodos de autenticación: EAP-TLS, EAP-TTLS, PEAP (</a:t>
            </a:r>
            <a:r>
              <a:rPr lang="es-ES" dirty="0" err="1" smtClean="0"/>
              <a:t>Protected</a:t>
            </a:r>
            <a:r>
              <a:rPr lang="es-ES" dirty="0" smtClean="0"/>
              <a:t> Extensible </a:t>
            </a:r>
            <a:r>
              <a:rPr lang="es-ES" dirty="0" err="1" smtClean="0"/>
              <a:t>Authentication</a:t>
            </a:r>
            <a:r>
              <a:rPr lang="es-ES" dirty="0" smtClean="0"/>
              <a:t> </a:t>
            </a:r>
            <a:r>
              <a:rPr lang="es-ES" dirty="0" err="1" smtClean="0"/>
              <a:t>Protocol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Seguro</a:t>
            </a:r>
          </a:p>
          <a:p>
            <a:pPr lvl="2"/>
            <a:r>
              <a:rPr lang="es-ES" dirty="0" smtClean="0"/>
              <a:t>Todos los datos </a:t>
            </a:r>
            <a:r>
              <a:rPr lang="es-ES" b="1" dirty="0" smtClean="0"/>
              <a:t>se cifran</a:t>
            </a:r>
            <a:r>
              <a:rPr lang="es-ES" dirty="0" smtClean="0"/>
              <a:t>, no importando si se esta en medio cableado o inalámbrico.</a:t>
            </a:r>
          </a:p>
          <a:p>
            <a:pPr lvl="2"/>
            <a:r>
              <a:rPr lang="es-ES" dirty="0" smtClean="0"/>
              <a:t>Fácil </a:t>
            </a:r>
            <a:r>
              <a:rPr lang="es-ES" b="1" dirty="0" smtClean="0"/>
              <a:t>integración</a:t>
            </a:r>
            <a:r>
              <a:rPr lang="es-ES" dirty="0" smtClean="0"/>
              <a:t> con el protocolo IEEE 802.1q (VLAN)</a:t>
            </a:r>
          </a:p>
          <a:p>
            <a:pPr lvl="1"/>
            <a:r>
              <a:rPr lang="es-ES" dirty="0" smtClean="0"/>
              <a:t>Escalable</a:t>
            </a:r>
          </a:p>
          <a:p>
            <a:pPr lvl="2"/>
            <a:r>
              <a:rPr lang="es-ES" dirty="0" smtClean="0"/>
              <a:t>Cuando se interactúa con RADIUS, este re-usa las relaciones de confianza.</a:t>
            </a:r>
          </a:p>
          <a:p>
            <a:pPr lvl="1"/>
            <a:r>
              <a:rPr lang="es-ES" dirty="0" smtClean="0"/>
              <a:t>Clientes IEEE 802.1X</a:t>
            </a:r>
          </a:p>
          <a:p>
            <a:pPr lvl="2"/>
            <a:r>
              <a:rPr lang="es-ES" dirty="0" smtClean="0"/>
              <a:t>La mayoría de sistemas operativos y dispositivos soportan los clientes (suplicantes) IEEE802.1X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34661" y="5877272"/>
            <a:ext cx="7184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Basado en la Presentación: </a:t>
            </a:r>
            <a:r>
              <a:rPr lang="es-PE" sz="1200" dirty="0" err="1" smtClean="0"/>
              <a:t>eduroam</a:t>
            </a:r>
            <a:r>
              <a:rPr lang="es-PE" sz="1200" dirty="0" smtClean="0"/>
              <a:t>, Una introducción. José Manuel Macías, Santiago de Chile/Viena Nov-2010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1143000"/>
          </a:xfrm>
        </p:spPr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 Autenticación EAP</a:t>
            </a:r>
            <a:endParaRPr lang="es-ES" dirty="0"/>
          </a:p>
        </p:txBody>
      </p:sp>
      <p:grpSp>
        <p:nvGrpSpPr>
          <p:cNvPr id="3" name="40 Grupo"/>
          <p:cNvGrpSpPr>
            <a:grpSpLocks/>
          </p:cNvGrpSpPr>
          <p:nvPr/>
        </p:nvGrpSpPr>
        <p:grpSpPr bwMode="auto">
          <a:xfrm>
            <a:off x="285720" y="1025782"/>
            <a:ext cx="4929222" cy="5643578"/>
            <a:chOff x="2071688" y="285750"/>
            <a:chExt cx="4929187" cy="57880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5063" y="785813"/>
              <a:ext cx="7143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5" y="1071563"/>
              <a:ext cx="2286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1688" y="857250"/>
              <a:ext cx="9620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6 Conector recto"/>
            <p:cNvCxnSpPr/>
            <p:nvPr/>
          </p:nvCxnSpPr>
          <p:spPr>
            <a:xfrm rot="5400000">
              <a:off x="391319" y="4036219"/>
              <a:ext cx="4073525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5400000">
              <a:off x="2179638" y="4035425"/>
              <a:ext cx="407193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5400000">
              <a:off x="4535488" y="4035425"/>
              <a:ext cx="407193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2071688" y="461096"/>
              <a:ext cx="8143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ESTACION</a:t>
              </a:r>
            </a:p>
            <a:p>
              <a:pPr algn="ctr"/>
              <a:r>
                <a:rPr lang="es-PE" sz="1200" b="1" dirty="0">
                  <a:latin typeface="Calibri" pitchFamily="34" charset="0"/>
                </a:rPr>
                <a:t>802.11</a:t>
              </a:r>
            </a:p>
          </p:txBody>
        </p:sp>
        <p:sp>
          <p:nvSpPr>
            <p:cNvPr id="11" name="10 CuadroTexto"/>
            <p:cNvSpPr txBox="1">
              <a:spLocks noChangeArrowheads="1"/>
            </p:cNvSpPr>
            <p:nvPr/>
          </p:nvSpPr>
          <p:spPr bwMode="auto">
            <a:xfrm>
              <a:off x="3929063" y="500063"/>
              <a:ext cx="6191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802.11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AP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6162675" y="28575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SERVIDOR</a:t>
              </a:r>
            </a:p>
            <a:p>
              <a:pPr algn="ctr"/>
              <a:r>
                <a:rPr lang="es-PE" sz="1200" b="1" dirty="0">
                  <a:latin typeface="Calibri" pitchFamily="34" charset="0"/>
                </a:rPr>
                <a:t>RADIUS</a:t>
              </a:r>
            </a:p>
          </p:txBody>
        </p:sp>
        <p:sp>
          <p:nvSpPr>
            <p:cNvPr id="13" name="12 CuadroTexto"/>
            <p:cNvSpPr txBox="1">
              <a:spLocks noChangeArrowheads="1"/>
            </p:cNvSpPr>
            <p:nvPr/>
          </p:nvSpPr>
          <p:spPr bwMode="auto">
            <a:xfrm>
              <a:off x="2428875" y="2357438"/>
              <a:ext cx="17795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802.11 ASSOC RESPONSE</a:t>
              </a: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2500313" y="2000250"/>
              <a:ext cx="17002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802.11 ASSOC REQUEST</a:t>
              </a:r>
            </a:p>
          </p:txBody>
        </p:sp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2714625" y="2714625"/>
              <a:ext cx="11001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EAPOW START</a:t>
              </a:r>
            </a:p>
          </p:txBody>
        </p:sp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2643188" y="3071813"/>
              <a:ext cx="12303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 ID REQUEST</a:t>
              </a:r>
            </a:p>
          </p:txBody>
        </p:sp>
        <p:sp>
          <p:nvSpPr>
            <p:cNvPr id="17" name="16 CuadroTexto"/>
            <p:cNvSpPr txBox="1">
              <a:spLocks noChangeArrowheads="1"/>
            </p:cNvSpPr>
            <p:nvPr/>
          </p:nvSpPr>
          <p:spPr bwMode="auto">
            <a:xfrm>
              <a:off x="2500313" y="3714750"/>
              <a:ext cx="1492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  AUTH REQUEST</a:t>
              </a:r>
            </a:p>
          </p:txBody>
        </p:sp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2571750" y="3357563"/>
              <a:ext cx="13096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 ID RESPONSE</a:t>
              </a:r>
            </a:p>
          </p:txBody>
        </p:sp>
        <p:sp>
          <p:nvSpPr>
            <p:cNvPr id="19" name="18 CuadroTexto"/>
            <p:cNvSpPr txBox="1">
              <a:spLocks noChangeArrowheads="1"/>
            </p:cNvSpPr>
            <p:nvPr/>
          </p:nvSpPr>
          <p:spPr bwMode="auto">
            <a:xfrm>
              <a:off x="2500313" y="4143375"/>
              <a:ext cx="15716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  AUTH RESPONSE</a:t>
              </a:r>
            </a:p>
          </p:txBody>
        </p:sp>
        <p:sp>
          <p:nvSpPr>
            <p:cNvPr id="20" name="19 CuadroTexto"/>
            <p:cNvSpPr txBox="1">
              <a:spLocks noChangeArrowheads="1"/>
            </p:cNvSpPr>
            <p:nvPr/>
          </p:nvSpPr>
          <p:spPr bwMode="auto">
            <a:xfrm>
              <a:off x="2727325" y="4500563"/>
              <a:ext cx="10588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  SUCCESS</a:t>
              </a:r>
            </a:p>
          </p:txBody>
        </p:sp>
        <p:sp>
          <p:nvSpPr>
            <p:cNvPr id="21" name="20 CuadroTexto"/>
            <p:cNvSpPr txBox="1">
              <a:spLocks noChangeArrowheads="1"/>
            </p:cNvSpPr>
            <p:nvPr/>
          </p:nvSpPr>
          <p:spPr bwMode="auto">
            <a:xfrm>
              <a:off x="2730500" y="5000625"/>
              <a:ext cx="1127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EAPOW 4-WAY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 HANDSHAKE</a:t>
              </a: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>
              <a:off x="2500313" y="2286000"/>
              <a:ext cx="17145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flipH="1">
              <a:off x="2428875" y="2641600"/>
              <a:ext cx="1779588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>
              <a:off x="2428875" y="2928937"/>
              <a:ext cx="178593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rot="10800000">
              <a:off x="2428875" y="3286125"/>
              <a:ext cx="17145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2428875" y="3571875"/>
              <a:ext cx="1785938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rot="10800000">
              <a:off x="2428875" y="4000500"/>
              <a:ext cx="1785938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2428875" y="4427537"/>
              <a:ext cx="178593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rot="10800000">
              <a:off x="2428875" y="4786312"/>
              <a:ext cx="178593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Flecha izquierda y derecha"/>
            <p:cNvSpPr/>
            <p:nvPr/>
          </p:nvSpPr>
          <p:spPr>
            <a:xfrm>
              <a:off x="2500313" y="5429250"/>
              <a:ext cx="1643062" cy="21431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1" name="38 CuadroTexto"/>
            <p:cNvSpPr txBox="1">
              <a:spLocks noChangeArrowheads="1"/>
            </p:cNvSpPr>
            <p:nvPr/>
          </p:nvSpPr>
          <p:spPr bwMode="auto">
            <a:xfrm>
              <a:off x="4214813" y="3286125"/>
              <a:ext cx="22637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RADIUS ACCESS REQUEST (EAP)</a:t>
              </a:r>
            </a:p>
          </p:txBody>
        </p:sp>
        <p:sp>
          <p:nvSpPr>
            <p:cNvPr id="32" name="39 CuadroTexto"/>
            <p:cNvSpPr txBox="1">
              <a:spLocks noChangeArrowheads="1"/>
            </p:cNvSpPr>
            <p:nvPr/>
          </p:nvSpPr>
          <p:spPr bwMode="auto">
            <a:xfrm>
              <a:off x="4214813" y="3652838"/>
              <a:ext cx="24304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 CHALLENGE (EAP)</a:t>
              </a:r>
            </a:p>
          </p:txBody>
        </p:sp>
        <p:sp>
          <p:nvSpPr>
            <p:cNvPr id="33" name="40 CuadroTexto"/>
            <p:cNvSpPr txBox="1">
              <a:spLocks noChangeArrowheads="1"/>
            </p:cNvSpPr>
            <p:nvPr/>
          </p:nvSpPr>
          <p:spPr bwMode="auto">
            <a:xfrm>
              <a:off x="4214813" y="4152900"/>
              <a:ext cx="22637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RADIUS ACCESS REQUEST (EAP)</a:t>
              </a:r>
            </a:p>
          </p:txBody>
        </p:sp>
        <p:sp>
          <p:nvSpPr>
            <p:cNvPr id="34" name="41 CuadroTexto"/>
            <p:cNvSpPr txBox="1">
              <a:spLocks noChangeArrowheads="1"/>
            </p:cNvSpPr>
            <p:nvPr/>
          </p:nvSpPr>
          <p:spPr bwMode="auto">
            <a:xfrm>
              <a:off x="4214813" y="4510088"/>
              <a:ext cx="21209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  ACEPT (EAP)</a:t>
              </a:r>
            </a:p>
          </p:txBody>
        </p:sp>
        <p:cxnSp>
          <p:nvCxnSpPr>
            <p:cNvPr id="35" name="34 Conector recto de flecha"/>
            <p:cNvCxnSpPr/>
            <p:nvPr/>
          </p:nvCxnSpPr>
          <p:spPr>
            <a:xfrm>
              <a:off x="4286250" y="3571875"/>
              <a:ext cx="2214563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>
              <a:off x="4286250" y="4427537"/>
              <a:ext cx="221456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rot="10800000">
              <a:off x="4214813" y="4000500"/>
              <a:ext cx="22860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rot="10800000">
              <a:off x="4214813" y="4784725"/>
              <a:ext cx="22860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4429125" y="1357312"/>
              <a:ext cx="1643063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39 Rayo"/>
            <p:cNvSpPr/>
            <p:nvPr/>
          </p:nvSpPr>
          <p:spPr>
            <a:xfrm>
              <a:off x="3071813" y="1143000"/>
              <a:ext cx="857250" cy="285750"/>
            </a:xfrm>
            <a:prstGeom prst="lightningBol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41" name="51 CuadroTexto"/>
            <p:cNvSpPr txBox="1">
              <a:spLocks noChangeArrowheads="1"/>
            </p:cNvSpPr>
            <p:nvPr/>
          </p:nvSpPr>
          <p:spPr bwMode="auto">
            <a:xfrm>
              <a:off x="3071813" y="454178"/>
              <a:ext cx="7588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PE" sz="1400" b="1" dirty="0">
                  <a:latin typeface="Calibri" pitchFamily="34" charset="0"/>
                </a:rPr>
                <a:t>EAPOL</a:t>
              </a:r>
            </a:p>
            <a:p>
              <a:r>
                <a:rPr lang="es-PE" sz="1400" b="1" dirty="0">
                  <a:latin typeface="Calibri" pitchFamily="34" charset="0"/>
                </a:rPr>
                <a:t>EAPOW</a:t>
              </a:r>
            </a:p>
          </p:txBody>
        </p:sp>
        <p:sp>
          <p:nvSpPr>
            <p:cNvPr id="42" name="52 CuadroTexto"/>
            <p:cNvSpPr txBox="1">
              <a:spLocks noChangeArrowheads="1"/>
            </p:cNvSpPr>
            <p:nvPr/>
          </p:nvSpPr>
          <p:spPr bwMode="auto">
            <a:xfrm>
              <a:off x="4857750" y="714375"/>
              <a:ext cx="10048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400" b="1">
                  <a:latin typeface="Calibri" pitchFamily="34" charset="0"/>
                </a:rPr>
                <a:t>EAP</a:t>
              </a:r>
            </a:p>
            <a:p>
              <a:pPr algn="ctr"/>
              <a:r>
                <a:rPr lang="es-PE" sz="1400" b="1">
                  <a:latin typeface="Calibri" pitchFamily="34" charset="0"/>
                </a:rPr>
                <a:t>EN RADIUS</a:t>
              </a: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176868" y="2436879"/>
            <a:ext cx="3715612" cy="3584409"/>
            <a:chOff x="4855908" y="2276872"/>
            <a:chExt cx="3715612" cy="3584409"/>
          </a:xfrm>
        </p:grpSpPr>
        <p:sp>
          <p:nvSpPr>
            <p:cNvPr id="44" name="43 Almacenamiento de acceso directo"/>
            <p:cNvSpPr/>
            <p:nvPr/>
          </p:nvSpPr>
          <p:spPr>
            <a:xfrm>
              <a:off x="5715008" y="3286124"/>
              <a:ext cx="2786082" cy="1214446"/>
            </a:xfrm>
            <a:prstGeom prst="flowChartMagneticDru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7715272" y="3429000"/>
              <a:ext cx="642942" cy="9286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Elipse"/>
            <p:cNvSpPr/>
            <p:nvPr/>
          </p:nvSpPr>
          <p:spPr>
            <a:xfrm>
              <a:off x="7929586" y="3714752"/>
              <a:ext cx="214314" cy="4286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" name="46 Conector recto de flecha"/>
            <p:cNvCxnSpPr/>
            <p:nvPr/>
          </p:nvCxnSpPr>
          <p:spPr>
            <a:xfrm rot="5400000" flipH="1" flipV="1">
              <a:off x="7179487" y="4321975"/>
              <a:ext cx="1285884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/>
            <p:nvPr/>
          </p:nvCxnSpPr>
          <p:spPr>
            <a:xfrm>
              <a:off x="7108049" y="2923203"/>
              <a:ext cx="892977" cy="7201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48 CuadroTexto"/>
            <p:cNvSpPr txBox="1"/>
            <p:nvPr/>
          </p:nvSpPr>
          <p:spPr>
            <a:xfrm>
              <a:off x="5929322" y="5214950"/>
              <a:ext cx="2642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Autenticación interna:</a:t>
              </a:r>
            </a:p>
            <a:p>
              <a:r>
                <a:rPr lang="es-ES" dirty="0" smtClean="0"/>
                <a:t>MSCHAPv2, PAP, CHAP…</a:t>
              </a:r>
              <a:endParaRPr lang="es-ES" dirty="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4855908" y="2276872"/>
              <a:ext cx="2884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Modo EAP:</a:t>
              </a:r>
            </a:p>
            <a:p>
              <a:r>
                <a:rPr lang="es-ES" dirty="0" smtClean="0"/>
                <a:t>EAP-TTLS, EAP-TLS, PEAP…</a:t>
              </a:r>
              <a:endParaRPr lang="es-ES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000628" y="4643446"/>
              <a:ext cx="1861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EAPOL / RADIUS</a:t>
              </a:r>
              <a:endParaRPr lang="es-ES" dirty="0"/>
            </a:p>
          </p:txBody>
        </p:sp>
        <p:cxnSp>
          <p:nvCxnSpPr>
            <p:cNvPr id="52" name="51 Conector recto de flecha"/>
            <p:cNvCxnSpPr/>
            <p:nvPr/>
          </p:nvCxnSpPr>
          <p:spPr>
            <a:xfrm rot="5400000" flipH="1" flipV="1">
              <a:off x="5607851" y="4321975"/>
              <a:ext cx="571504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5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4" name="5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5" name="5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1143000"/>
          </a:xfrm>
        </p:spPr>
        <p:txBody>
          <a:bodyPr/>
          <a:lstStyle/>
          <a:p>
            <a:pPr algn="l"/>
            <a:r>
              <a:rPr lang="es-ES" sz="3200" dirty="0" smtClean="0"/>
              <a:t>Funcionamiento de </a:t>
            </a:r>
            <a:r>
              <a:rPr lang="es-ES" sz="3200" dirty="0" err="1" smtClean="0"/>
              <a:t>eduroam</a:t>
            </a:r>
            <a:r>
              <a:rPr lang="es-ES" sz="3200" dirty="0" smtClean="0"/>
              <a:t>:</a:t>
            </a:r>
            <a:br>
              <a:rPr lang="es-ES" sz="3200" dirty="0" smtClean="0"/>
            </a:br>
            <a:r>
              <a:rPr lang="es-ES" sz="3200" dirty="0" smtClean="0"/>
              <a:t>Proceso de Autenticación y </a:t>
            </a:r>
            <a:r>
              <a:rPr lang="es-ES" sz="3200" dirty="0" err="1" smtClean="0"/>
              <a:t>Accouting</a:t>
            </a:r>
            <a:r>
              <a:rPr lang="es-ES" sz="3200" dirty="0" smtClean="0"/>
              <a:t> RADIUS</a:t>
            </a:r>
            <a:endParaRPr lang="es-ES" sz="3200" dirty="0"/>
          </a:p>
        </p:txBody>
      </p:sp>
      <p:grpSp>
        <p:nvGrpSpPr>
          <p:cNvPr id="3" name="81 Grupo"/>
          <p:cNvGrpSpPr>
            <a:grpSpLocks/>
          </p:cNvGrpSpPr>
          <p:nvPr/>
        </p:nvGrpSpPr>
        <p:grpSpPr bwMode="auto">
          <a:xfrm>
            <a:off x="1979712" y="1377035"/>
            <a:ext cx="5053024" cy="5108837"/>
            <a:chOff x="2071670" y="328032"/>
            <a:chExt cx="5910533" cy="595928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5079" y="785794"/>
              <a:ext cx="7143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1071546"/>
              <a:ext cx="2286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1670" y="857232"/>
              <a:ext cx="96202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6 Conector recto"/>
            <p:cNvCxnSpPr/>
            <p:nvPr/>
          </p:nvCxnSpPr>
          <p:spPr>
            <a:xfrm rot="5400000">
              <a:off x="322525" y="4107949"/>
              <a:ext cx="4212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rot="5400000">
              <a:off x="2072831" y="4142075"/>
              <a:ext cx="428571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5400000">
              <a:off x="4428789" y="4143663"/>
              <a:ext cx="4285712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2071670" y="357166"/>
              <a:ext cx="8138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ESTACION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802.11</a:t>
              </a:r>
            </a:p>
          </p:txBody>
        </p:sp>
        <p:sp>
          <p:nvSpPr>
            <p:cNvPr id="11" name="10 CuadroTexto"/>
            <p:cNvSpPr txBox="1">
              <a:spLocks noChangeArrowheads="1"/>
            </p:cNvSpPr>
            <p:nvPr/>
          </p:nvSpPr>
          <p:spPr bwMode="auto">
            <a:xfrm>
              <a:off x="3929058" y="500042"/>
              <a:ext cx="630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NAS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Cliente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6162456" y="328032"/>
              <a:ext cx="8691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SERVIDOR</a:t>
              </a:r>
            </a:p>
            <a:p>
              <a:pPr algn="ctr"/>
              <a:r>
                <a:rPr lang="es-PE" sz="1200" b="1" dirty="0">
                  <a:latin typeface="Calibri" pitchFamily="34" charset="0"/>
                </a:rPr>
                <a:t>AAA</a:t>
              </a:r>
            </a:p>
          </p:txBody>
        </p:sp>
        <p:sp>
          <p:nvSpPr>
            <p:cNvPr id="13" name="12 CuadroTexto"/>
            <p:cNvSpPr txBox="1">
              <a:spLocks noChangeArrowheads="1"/>
            </p:cNvSpPr>
            <p:nvPr/>
          </p:nvSpPr>
          <p:spPr bwMode="auto">
            <a:xfrm>
              <a:off x="2770583" y="3152001"/>
              <a:ext cx="10155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DISCONNECT</a:t>
              </a: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2839303" y="2000240"/>
              <a:ext cx="8040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CONNECT</a:t>
              </a:r>
            </a:p>
          </p:txBody>
        </p:sp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2714612" y="4714884"/>
              <a:ext cx="11475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SESSION START</a:t>
              </a:r>
            </a:p>
          </p:txBody>
        </p:sp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2770584" y="5438017"/>
              <a:ext cx="10155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DISCONNECT</a:t>
              </a:r>
            </a:p>
          </p:txBody>
        </p:sp>
        <p:sp>
          <p:nvSpPr>
            <p:cNvPr id="17" name="38 CuadroTexto"/>
            <p:cNvSpPr txBox="1">
              <a:spLocks noChangeArrowheads="1"/>
            </p:cNvSpPr>
            <p:nvPr/>
          </p:nvSpPr>
          <p:spPr bwMode="auto">
            <a:xfrm>
              <a:off x="4395482" y="2000240"/>
              <a:ext cx="18910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ACCESS-REQUEST </a:t>
              </a:r>
            </a:p>
          </p:txBody>
        </p:sp>
        <p:sp>
          <p:nvSpPr>
            <p:cNvPr id="18" name="39 CuadroTexto"/>
            <p:cNvSpPr txBox="1">
              <a:spLocks noChangeArrowheads="1"/>
            </p:cNvSpPr>
            <p:nvPr/>
          </p:nvSpPr>
          <p:spPr bwMode="auto">
            <a:xfrm>
              <a:off x="4337910" y="2357430"/>
              <a:ext cx="20200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>
                  <a:latin typeface="Calibri" pitchFamily="34" charset="0"/>
                </a:rPr>
                <a:t>RADIUS ACCESS-CHALLENGE </a:t>
              </a:r>
            </a:p>
          </p:txBody>
        </p:sp>
        <p:sp>
          <p:nvSpPr>
            <p:cNvPr id="19" name="40 CuadroTexto"/>
            <p:cNvSpPr txBox="1">
              <a:spLocks noChangeArrowheads="1"/>
            </p:cNvSpPr>
            <p:nvPr/>
          </p:nvSpPr>
          <p:spPr bwMode="auto">
            <a:xfrm>
              <a:off x="4395482" y="2714620"/>
              <a:ext cx="18910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ACCESS-REQUEST </a:t>
              </a:r>
            </a:p>
          </p:txBody>
        </p:sp>
        <p:sp>
          <p:nvSpPr>
            <p:cNvPr id="20" name="41 CuadroTexto"/>
            <p:cNvSpPr txBox="1">
              <a:spLocks noChangeArrowheads="1"/>
            </p:cNvSpPr>
            <p:nvPr/>
          </p:nvSpPr>
          <p:spPr bwMode="auto">
            <a:xfrm>
              <a:off x="4531608" y="3929066"/>
              <a:ext cx="17549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ACCESS-ACCEPT </a:t>
              </a:r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4286334" y="2285727"/>
              <a:ext cx="221466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4286334" y="2998426"/>
              <a:ext cx="2214665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rot="10800000">
              <a:off x="4214893" y="2642870"/>
              <a:ext cx="2286105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rot="10800000">
              <a:off x="4214893" y="4212710"/>
              <a:ext cx="228610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4429215" y="1357157"/>
              <a:ext cx="164313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Rayo"/>
            <p:cNvSpPr/>
            <p:nvPr/>
          </p:nvSpPr>
          <p:spPr>
            <a:xfrm>
              <a:off x="3071841" y="1142870"/>
              <a:ext cx="857289" cy="285714"/>
            </a:xfrm>
            <a:prstGeom prst="lightningBol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27" name="45 CuadroTexto"/>
            <p:cNvSpPr txBox="1">
              <a:spLocks noChangeArrowheads="1"/>
            </p:cNvSpPr>
            <p:nvPr/>
          </p:nvSpPr>
          <p:spPr bwMode="auto">
            <a:xfrm>
              <a:off x="4502682" y="3152001"/>
              <a:ext cx="17123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RADIUS ACCESS-REJECT</a:t>
              </a:r>
            </a:p>
          </p:txBody>
        </p:sp>
        <p:sp>
          <p:nvSpPr>
            <p:cNvPr id="28" name="48 CuadroTexto"/>
            <p:cNvSpPr txBox="1">
              <a:spLocks noChangeArrowheads="1"/>
            </p:cNvSpPr>
            <p:nvPr/>
          </p:nvSpPr>
          <p:spPr bwMode="auto">
            <a:xfrm>
              <a:off x="4357686" y="4357694"/>
              <a:ext cx="22177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ACCOUNTING-REQUEST (START)</a:t>
              </a:r>
            </a:p>
          </p:txBody>
        </p:sp>
        <p:sp>
          <p:nvSpPr>
            <p:cNvPr id="29" name="51 CuadroTexto"/>
            <p:cNvSpPr txBox="1">
              <a:spLocks noChangeArrowheads="1"/>
            </p:cNvSpPr>
            <p:nvPr/>
          </p:nvSpPr>
          <p:spPr bwMode="auto">
            <a:xfrm>
              <a:off x="4463192" y="4714884"/>
              <a:ext cx="18233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ACCOUNTING-RESPONSE</a:t>
              </a:r>
            </a:p>
          </p:txBody>
        </p:sp>
        <p:sp>
          <p:nvSpPr>
            <p:cNvPr id="30" name="52 CuadroTexto"/>
            <p:cNvSpPr txBox="1">
              <a:spLocks noChangeArrowheads="1"/>
            </p:cNvSpPr>
            <p:nvPr/>
          </p:nvSpPr>
          <p:spPr bwMode="auto">
            <a:xfrm>
              <a:off x="4357686" y="5366579"/>
              <a:ext cx="21566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ACCOUNTING-REQUEST (STOP)</a:t>
              </a:r>
            </a:p>
          </p:txBody>
        </p:sp>
        <p:sp>
          <p:nvSpPr>
            <p:cNvPr id="31" name="53 CuadroTexto"/>
            <p:cNvSpPr txBox="1">
              <a:spLocks noChangeArrowheads="1"/>
            </p:cNvSpPr>
            <p:nvPr/>
          </p:nvSpPr>
          <p:spPr bwMode="auto">
            <a:xfrm>
              <a:off x="4510086" y="5795207"/>
              <a:ext cx="18233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ACCOUNTING-RESPONSE</a:t>
              </a:r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 rot="10800000">
              <a:off x="4214893" y="5000012"/>
              <a:ext cx="228610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rot="10800000">
              <a:off x="4214893" y="6069852"/>
              <a:ext cx="228610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>
              <a:off x="4357775" y="4641282"/>
              <a:ext cx="22146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>
              <a:off x="4357775" y="5641281"/>
              <a:ext cx="221466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Flecha izquierda"/>
            <p:cNvSpPr/>
            <p:nvPr/>
          </p:nvSpPr>
          <p:spPr>
            <a:xfrm>
              <a:off x="4357775" y="3357156"/>
              <a:ext cx="2000342" cy="28571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7" name="36 Flecha izquierda"/>
            <p:cNvSpPr/>
            <p:nvPr/>
          </p:nvSpPr>
          <p:spPr>
            <a:xfrm>
              <a:off x="2500315" y="3285727"/>
              <a:ext cx="1571697" cy="42857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8" name="64 CuadroTexto"/>
            <p:cNvSpPr txBox="1">
              <a:spLocks noChangeArrowheads="1"/>
            </p:cNvSpPr>
            <p:nvPr/>
          </p:nvSpPr>
          <p:spPr bwMode="auto">
            <a:xfrm>
              <a:off x="3071802" y="3643314"/>
              <a:ext cx="3754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OR</a:t>
              </a:r>
            </a:p>
          </p:txBody>
        </p:sp>
        <p:sp>
          <p:nvSpPr>
            <p:cNvPr id="39" name="65 CuadroTexto"/>
            <p:cNvSpPr txBox="1">
              <a:spLocks noChangeArrowheads="1"/>
            </p:cNvSpPr>
            <p:nvPr/>
          </p:nvSpPr>
          <p:spPr bwMode="auto">
            <a:xfrm>
              <a:off x="5214942" y="3571876"/>
              <a:ext cx="3754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OR</a:t>
              </a:r>
            </a:p>
          </p:txBody>
        </p:sp>
        <p:sp>
          <p:nvSpPr>
            <p:cNvPr id="40" name="39 Flecha derecha"/>
            <p:cNvSpPr/>
            <p:nvPr/>
          </p:nvSpPr>
          <p:spPr>
            <a:xfrm>
              <a:off x="2643196" y="2142870"/>
              <a:ext cx="1357374" cy="35714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41" name="40 Flecha izquierda"/>
            <p:cNvSpPr/>
            <p:nvPr/>
          </p:nvSpPr>
          <p:spPr>
            <a:xfrm>
              <a:off x="2500315" y="4928583"/>
              <a:ext cx="1571697" cy="285714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cxnSp>
          <p:nvCxnSpPr>
            <p:cNvPr id="42" name="41 Conector recto"/>
            <p:cNvCxnSpPr>
              <a:endCxn id="16" idx="0"/>
            </p:cNvCxnSpPr>
            <p:nvPr/>
          </p:nvCxnSpPr>
          <p:spPr>
            <a:xfrm rot="5400000">
              <a:off x="3135369" y="5285725"/>
              <a:ext cx="295238" cy="9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5400000">
              <a:off x="5205564" y="5214297"/>
              <a:ext cx="295238" cy="952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6645" y="785794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44 Conector recto"/>
            <p:cNvCxnSpPr/>
            <p:nvPr/>
          </p:nvCxnSpPr>
          <p:spPr>
            <a:xfrm>
              <a:off x="6929643" y="1285728"/>
              <a:ext cx="357203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80 CuadroTexto"/>
            <p:cNvSpPr txBox="1">
              <a:spLocks noChangeArrowheads="1"/>
            </p:cNvSpPr>
            <p:nvPr/>
          </p:nvSpPr>
          <p:spPr bwMode="auto">
            <a:xfrm>
              <a:off x="7143768" y="1571612"/>
              <a:ext cx="83843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>
                  <a:latin typeface="Calibri" pitchFamily="34" charset="0"/>
                </a:rPr>
                <a:t>SERVIDOR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DE BASE</a:t>
              </a:r>
            </a:p>
            <a:p>
              <a:pPr algn="ctr"/>
              <a:r>
                <a:rPr lang="es-PE" sz="1200" b="1">
                  <a:latin typeface="Calibri" pitchFamily="34" charset="0"/>
                </a:rPr>
                <a:t>DE DATOS</a:t>
              </a:r>
            </a:p>
          </p:txBody>
        </p:sp>
      </p:grpSp>
      <p:sp>
        <p:nvSpPr>
          <p:cNvPr id="47" name="4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48" name="4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49" name="4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8 Grupo"/>
          <p:cNvGrpSpPr/>
          <p:nvPr/>
        </p:nvGrpSpPr>
        <p:grpSpPr>
          <a:xfrm>
            <a:off x="403198" y="1412776"/>
            <a:ext cx="8376642" cy="4473207"/>
            <a:chOff x="184769" y="1700808"/>
            <a:chExt cx="8376642" cy="44732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988" y="2028825"/>
              <a:ext cx="7820025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Nube"/>
            <p:cNvSpPr/>
            <p:nvPr/>
          </p:nvSpPr>
          <p:spPr>
            <a:xfrm>
              <a:off x="971600" y="3861048"/>
              <a:ext cx="1512168" cy="792088"/>
            </a:xfrm>
            <a:prstGeom prst="cloud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Nube"/>
            <p:cNvSpPr/>
            <p:nvPr/>
          </p:nvSpPr>
          <p:spPr>
            <a:xfrm>
              <a:off x="1979712" y="4653136"/>
              <a:ext cx="1656184" cy="864096"/>
            </a:xfrm>
            <a:prstGeom prst="cloud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Nube"/>
            <p:cNvSpPr/>
            <p:nvPr/>
          </p:nvSpPr>
          <p:spPr>
            <a:xfrm>
              <a:off x="3275856" y="3861048"/>
              <a:ext cx="1296144" cy="792088"/>
            </a:xfrm>
            <a:prstGeom prst="cloud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Nube"/>
            <p:cNvSpPr/>
            <p:nvPr/>
          </p:nvSpPr>
          <p:spPr>
            <a:xfrm>
              <a:off x="5436096" y="2996952"/>
              <a:ext cx="1296144" cy="792088"/>
            </a:xfrm>
            <a:prstGeom prst="clou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508104" y="3234462"/>
              <a:ext cx="1024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INTERNET</a:t>
              </a:r>
              <a:endParaRPr lang="es-ES" sz="16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419053" y="3933056"/>
              <a:ext cx="1008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INVITADOS</a:t>
              </a:r>
              <a:endParaRPr lang="es-ES" sz="14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115616" y="3933056"/>
              <a:ext cx="11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EMPLEADOS</a:t>
              </a:r>
              <a:endParaRPr lang="es-ES" sz="14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11272" y="4725144"/>
              <a:ext cx="1208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VLAN </a:t>
              </a:r>
            </a:p>
            <a:p>
              <a:pPr algn="ctr"/>
              <a:r>
                <a:rPr lang="es-ES" sz="1400" b="1" dirty="0" smtClean="0"/>
                <a:t>ESTUDIANTES</a:t>
              </a:r>
              <a:endParaRPr lang="es-ES" sz="1400" b="1" dirty="0"/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5076056" y="2924944"/>
              <a:ext cx="432048" cy="36004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6660232" y="2852936"/>
              <a:ext cx="360040" cy="28803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6012160" y="3789040"/>
              <a:ext cx="0" cy="28803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7668344" y="2636912"/>
              <a:ext cx="14401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5076056" y="2636912"/>
              <a:ext cx="21602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3131840" y="2636912"/>
              <a:ext cx="129614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1547664" y="2636912"/>
              <a:ext cx="7200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1763688" y="2420888"/>
              <a:ext cx="50405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3131840" y="2420888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7668344" y="2276872"/>
              <a:ext cx="216024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6588224" y="2780928"/>
              <a:ext cx="360040" cy="28803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5148064" y="2852936"/>
              <a:ext cx="432048" cy="36004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flipH="1">
              <a:off x="7596336" y="2996952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H="1">
              <a:off x="6732240" y="2996952"/>
              <a:ext cx="360040" cy="28803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H="1" flipV="1">
              <a:off x="4932040" y="2996952"/>
              <a:ext cx="432048" cy="36004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H="1">
              <a:off x="3131840" y="2852936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CuadroTexto"/>
            <p:cNvSpPr txBox="1"/>
            <p:nvPr/>
          </p:nvSpPr>
          <p:spPr>
            <a:xfrm>
              <a:off x="5205772" y="1844824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BD</a:t>
              </a:r>
            </a:p>
            <a:p>
              <a:pPr algn="ctr"/>
              <a:r>
                <a:rPr lang="es-ES" sz="1400" b="1" dirty="0" smtClean="0"/>
                <a:t>Usuario</a:t>
              </a:r>
              <a:endParaRPr lang="es-ES" sz="1400" b="1" dirty="0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7798060" y="1825660"/>
              <a:ext cx="763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BD</a:t>
              </a:r>
            </a:p>
            <a:p>
              <a:pPr algn="ctr"/>
              <a:r>
                <a:rPr lang="es-ES" sz="1400" b="1" dirty="0" smtClean="0"/>
                <a:t>Usuario</a:t>
              </a:r>
              <a:endParaRPr lang="es-ES" sz="1400" b="1" dirty="0"/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4194104" y="1753652"/>
              <a:ext cx="1126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Institución A</a:t>
              </a:r>
            </a:p>
            <a:p>
              <a:pPr algn="ctr"/>
              <a:r>
                <a:rPr lang="es-ES" sz="1400" b="1" dirty="0" smtClean="0"/>
                <a:t>RADIUS</a:t>
              </a:r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6790400" y="1700808"/>
              <a:ext cx="1118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Institución B</a:t>
              </a:r>
            </a:p>
            <a:p>
              <a:pPr algn="ctr"/>
              <a:r>
                <a:rPr lang="es-ES" sz="1400" b="1" dirty="0" smtClean="0"/>
                <a:t>RADIUS</a:t>
              </a:r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6585819" y="3933056"/>
              <a:ext cx="11069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TOP LEVEL</a:t>
              </a:r>
            </a:p>
            <a:p>
              <a:pPr algn="ctr"/>
              <a:r>
                <a:rPr lang="es-ES" sz="1400" b="1" dirty="0" smtClean="0"/>
                <a:t>RADIUS</a:t>
              </a:r>
            </a:p>
            <a:p>
              <a:pPr algn="ctr"/>
              <a:r>
                <a:rPr lang="es-ES" sz="1400" b="1" dirty="0" smtClean="0"/>
                <a:t>Proxy server</a:t>
              </a: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2051720" y="1844824"/>
              <a:ext cx="1379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AUTENTICADOR</a:t>
              </a:r>
            </a:p>
            <a:p>
              <a:pPr algn="ctr"/>
              <a:r>
                <a:rPr lang="es-ES" sz="1400" b="1" dirty="0" smtClean="0"/>
                <a:t>AP ó SW</a:t>
              </a: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184769" y="3212976"/>
              <a:ext cx="1917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INVITADO</a:t>
              </a:r>
            </a:p>
            <a:p>
              <a:pPr algn="ctr"/>
              <a:r>
                <a:rPr lang="es-ES" sz="1400" b="1" dirty="0" smtClean="0"/>
                <a:t>pepe@institucion_B.co</a:t>
              </a: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11560" y="1916832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/>
                <a:t>SUPLICANTE</a:t>
              </a:r>
            </a:p>
          </p:txBody>
        </p:sp>
        <p:cxnSp>
          <p:nvCxnSpPr>
            <p:cNvPr id="84" name="83 Conector recto"/>
            <p:cNvCxnSpPr/>
            <p:nvPr/>
          </p:nvCxnSpPr>
          <p:spPr>
            <a:xfrm flipH="1" flipV="1">
              <a:off x="3131840" y="3212976"/>
              <a:ext cx="2304256" cy="36004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5868144" y="3789040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>
              <a:off x="6156176" y="3789040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flipH="1" flipV="1">
              <a:off x="2987824" y="3501008"/>
              <a:ext cx="504056" cy="432048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flipV="1">
              <a:off x="2771800" y="3789040"/>
              <a:ext cx="0" cy="864096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flipV="1">
              <a:off x="2051720" y="3501008"/>
              <a:ext cx="360040" cy="36004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1259632" y="3068960"/>
              <a:ext cx="1152128" cy="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1043608" y="6021288"/>
              <a:ext cx="504056" cy="0"/>
            </a:xfrm>
            <a:prstGeom prst="line">
              <a:avLst/>
            </a:prstGeom>
            <a:ln w="57150" cmpd="dbl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>
              <a:off x="1043608" y="5805264"/>
              <a:ext cx="57606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113 CuadroTexto"/>
            <p:cNvSpPr txBox="1"/>
            <p:nvPr/>
          </p:nvSpPr>
          <p:spPr>
            <a:xfrm>
              <a:off x="1763688" y="5589240"/>
              <a:ext cx="1233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Señalización</a:t>
              </a:r>
            </a:p>
            <a:p>
              <a:r>
                <a:rPr lang="es-ES" sz="1600" b="1" dirty="0" smtClean="0"/>
                <a:t>Data</a:t>
              </a:r>
              <a:endParaRPr lang="es-ES" sz="1600" b="1" dirty="0"/>
            </a:p>
          </p:txBody>
        </p:sp>
        <p:cxnSp>
          <p:nvCxnSpPr>
            <p:cNvPr id="115" name="114 Conector recto"/>
            <p:cNvCxnSpPr/>
            <p:nvPr/>
          </p:nvCxnSpPr>
          <p:spPr>
            <a:xfrm>
              <a:off x="2339752" y="2708920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 de </a:t>
            </a:r>
            <a:r>
              <a:rPr lang="es-ES" dirty="0" err="1" smtClean="0"/>
              <a:t>eduroam</a:t>
            </a:r>
            <a:r>
              <a:rPr lang="es-ES" dirty="0" smtClean="0"/>
              <a:t>: </a:t>
            </a:r>
            <a:r>
              <a:rPr lang="es-ES" dirty="0" err="1" smtClean="0"/>
              <a:t>Roaming</a:t>
            </a:r>
            <a:endParaRPr lang="es-ES" dirty="0"/>
          </a:p>
        </p:txBody>
      </p:sp>
      <p:sp>
        <p:nvSpPr>
          <p:cNvPr id="54" name="16 Marcador de contenido"/>
          <p:cNvSpPr txBox="1">
            <a:spLocks/>
          </p:cNvSpPr>
          <p:nvPr/>
        </p:nvSpPr>
        <p:spPr bwMode="auto">
          <a:xfrm>
            <a:off x="3923928" y="4365104"/>
            <a:ext cx="51480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Cifrado de la red inalámbrica</a:t>
            </a: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1400" dirty="0" smtClean="0">
                <a:latin typeface="+mn-lt"/>
                <a:cs typeface="+mn-cs"/>
              </a:rPr>
              <a:t>Se recomienda WPA2/AES, </a:t>
            </a: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NO: WPA, redes sin cifrar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1400" b="1" dirty="0" err="1" smtClean="0"/>
              <a:t>e</a:t>
            </a:r>
            <a:r>
              <a:rPr lang="es-PE" sz="1400" b="1" noProof="0" dirty="0" err="1" smtClean="0">
                <a:latin typeface="+mn-lt"/>
                <a:cs typeface="+mn-cs"/>
              </a:rPr>
              <a:t>duroam</a:t>
            </a:r>
            <a:r>
              <a:rPr lang="es-PE" sz="1400" b="1" noProof="0" dirty="0" smtClean="0">
                <a:latin typeface="+mn-lt"/>
                <a:cs typeface="+mn-cs"/>
              </a:rPr>
              <a:t> usa TUNEL SEGURO</a:t>
            </a:r>
            <a:r>
              <a:rPr lang="es-PE" sz="1400" noProof="0" dirty="0" smtClean="0">
                <a:latin typeface="+mn-lt"/>
                <a:cs typeface="+mn-cs"/>
              </a:rPr>
              <a:t>: </a:t>
            </a:r>
            <a:r>
              <a:rPr kumimoji="0" lang="es-PE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</a:t>
            </a:r>
            <a:r>
              <a:rPr kumimoji="0" lang="es-PE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estas van las credenciales que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son vistas fuera de la institución.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1400" b="1" baseline="0" noProof="0" dirty="0" smtClean="0">
                <a:latin typeface="+mn-lt"/>
                <a:cs typeface="+mn-cs"/>
              </a:rPr>
              <a:t>El Cliente debe verificar </a:t>
            </a:r>
            <a:r>
              <a:rPr lang="es-PE" sz="1400" baseline="0" noProof="0" dirty="0" smtClean="0">
                <a:latin typeface="+mn-lt"/>
                <a:cs typeface="+mn-cs"/>
              </a:rPr>
              <a:t>certificados y nombre de servidor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1400" baseline="0" noProof="0" dirty="0" smtClean="0">
                <a:latin typeface="+mn-lt"/>
                <a:cs typeface="+mn-cs"/>
              </a:rPr>
              <a:t>(garantía de seguridad).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1400" b="1" dirty="0" smtClean="0">
                <a:latin typeface="+mn-lt"/>
                <a:cs typeface="+mn-cs"/>
              </a:rPr>
              <a:t>PROHIBIDO</a:t>
            </a:r>
            <a:r>
              <a:rPr lang="es-PE" sz="1400" dirty="0" smtClean="0">
                <a:latin typeface="+mn-lt"/>
                <a:cs typeface="+mn-cs"/>
              </a:rPr>
              <a:t>: Transporte de credenciales plano (Portal cautivo)</a:t>
            </a:r>
            <a:endParaRPr lang="es-PE" sz="1400" baseline="0" noProof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P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28597" y="5805264"/>
            <a:ext cx="263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Figura: Presentación en </a:t>
            </a:r>
            <a:r>
              <a:rPr lang="es-ES" sz="1000" dirty="0" err="1" smtClean="0"/>
              <a:t>European</a:t>
            </a:r>
            <a:r>
              <a:rPr lang="es-ES" sz="1000" dirty="0" smtClean="0"/>
              <a:t> </a:t>
            </a:r>
            <a:r>
              <a:rPr lang="es-ES" sz="1000" dirty="0" err="1" smtClean="0"/>
              <a:t>eduroam</a:t>
            </a:r>
            <a:r>
              <a:rPr lang="es-ES" sz="1000" dirty="0" smtClean="0"/>
              <a:t> </a:t>
            </a:r>
            <a:r>
              <a:rPr lang="es-ES" sz="1000" dirty="0" err="1" smtClean="0"/>
              <a:t>service</a:t>
            </a:r>
            <a:r>
              <a:rPr lang="es-ES" sz="1000" dirty="0" smtClean="0"/>
              <a:t> -</a:t>
            </a:r>
            <a:r>
              <a:rPr lang="es-ES" sz="1000" dirty="0" err="1" smtClean="0"/>
              <a:t>EuroCAMP</a:t>
            </a:r>
            <a:r>
              <a:rPr lang="es-ES" sz="1000" dirty="0" smtClean="0"/>
              <a:t>  2009</a:t>
            </a:r>
            <a:endParaRPr lang="es-ES" sz="1000" dirty="0"/>
          </a:p>
        </p:txBody>
      </p:sp>
      <p:sp>
        <p:nvSpPr>
          <p:cNvPr id="50" name="4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2" name="5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en </a:t>
            </a:r>
            <a:r>
              <a:rPr lang="es-ES" dirty="0" err="1" smtClean="0"/>
              <a:t>eduroam</a:t>
            </a:r>
            <a:r>
              <a:rPr lang="es-ES" dirty="0" smtClean="0"/>
              <a:t> (1/2)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Cifrado de red inalámbrica</a:t>
            </a:r>
          </a:p>
          <a:p>
            <a:pPr lvl="1"/>
            <a:r>
              <a:rPr lang="es-ES" dirty="0" smtClean="0"/>
              <a:t>Es recomendable WPA2/AES, las anteriores versiones deben ser descartadas.</a:t>
            </a:r>
          </a:p>
          <a:p>
            <a:pPr lvl="1"/>
            <a:r>
              <a:rPr lang="es-ES" dirty="0" smtClean="0"/>
              <a:t>No se debe adquirir equipamiento sin considerar como mínimo este mecanismo de autenticación.</a:t>
            </a:r>
          </a:p>
          <a:p>
            <a:pPr lvl="1"/>
            <a:r>
              <a:rPr lang="es-ES" dirty="0" smtClean="0"/>
              <a:t>WPA no es seleccionado en </a:t>
            </a:r>
            <a:r>
              <a:rPr lang="es-ES" dirty="0" err="1" smtClean="0"/>
              <a:t>eduroam</a:t>
            </a:r>
            <a:r>
              <a:rPr lang="es-ES" dirty="0" smtClean="0"/>
              <a:t> Europa</a:t>
            </a:r>
          </a:p>
          <a:p>
            <a:pPr lvl="1"/>
            <a:r>
              <a:rPr lang="es-ES" dirty="0" smtClean="0"/>
              <a:t>Las redes sin cifrar están descartadas</a:t>
            </a:r>
          </a:p>
          <a:p>
            <a:r>
              <a:rPr lang="es-ES" dirty="0" smtClean="0"/>
              <a:t>La autenticación en </a:t>
            </a:r>
            <a:r>
              <a:rPr lang="es-ES" dirty="0" err="1" smtClean="0"/>
              <a:t>eduroam</a:t>
            </a:r>
            <a:endParaRPr lang="es-ES" dirty="0" smtClean="0"/>
          </a:p>
          <a:p>
            <a:pPr lvl="1"/>
            <a:r>
              <a:rPr lang="es-ES" dirty="0" smtClean="0"/>
              <a:t>Utiliza un </a:t>
            </a:r>
            <a:r>
              <a:rPr lang="es-ES" b="1" dirty="0" smtClean="0"/>
              <a:t>túnel</a:t>
            </a:r>
            <a:r>
              <a:rPr lang="es-ES" dirty="0" smtClean="0"/>
              <a:t> </a:t>
            </a:r>
            <a:r>
              <a:rPr lang="es-ES" b="1" dirty="0" smtClean="0"/>
              <a:t>seguro</a:t>
            </a:r>
          </a:p>
          <a:p>
            <a:pPr lvl="2"/>
            <a:r>
              <a:rPr lang="es-ES" dirty="0" smtClean="0"/>
              <a:t>En este túnel van las credenciales que no serán vistas fuera de la institución</a:t>
            </a:r>
          </a:p>
          <a:p>
            <a:pPr lvl="1"/>
            <a:r>
              <a:rPr lang="es-ES" dirty="0" smtClean="0"/>
              <a:t>El cliente debe verificar los certificados y el nombre del servidor para garantizar la máxima seguridad.</a:t>
            </a:r>
          </a:p>
          <a:p>
            <a:r>
              <a:rPr lang="es-ES" dirty="0" smtClean="0"/>
              <a:t>No esta permitido cualquier método de transporte de credenciales en modo claro: Portales Cautivos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34661" y="5877272"/>
            <a:ext cx="7184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Basado en la Presentación: </a:t>
            </a:r>
            <a:r>
              <a:rPr lang="es-PE" sz="1200" dirty="0" err="1" smtClean="0"/>
              <a:t>eduroam</a:t>
            </a:r>
            <a:r>
              <a:rPr lang="es-PE" sz="1200" dirty="0" smtClean="0"/>
              <a:t>, Una introducción. José Manuel Macías, Santiago de Chile/Viena Nov-2010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en </a:t>
            </a:r>
            <a:r>
              <a:rPr lang="es-ES" dirty="0" err="1" smtClean="0"/>
              <a:t>eduroam</a:t>
            </a:r>
            <a:r>
              <a:rPr lang="es-ES" dirty="0" smtClean="0"/>
              <a:t> (2/2)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Tipos de autenticación más comunes:</a:t>
            </a:r>
          </a:p>
          <a:p>
            <a:r>
              <a:rPr lang="es-ES" dirty="0" smtClean="0"/>
              <a:t>PEAPv0/EAP-MSCHAPv2</a:t>
            </a:r>
          </a:p>
          <a:p>
            <a:pPr lvl="2"/>
            <a:r>
              <a:rPr lang="es-ES" dirty="0" smtClean="0"/>
              <a:t>Puede encontrarse en todas las plataformas</a:t>
            </a:r>
          </a:p>
          <a:p>
            <a:pPr lvl="2"/>
            <a:r>
              <a:rPr lang="es-ES" dirty="0" smtClean="0"/>
              <a:t>Requiere tener las contraseñas en NTLM (NT LAN Manager)</a:t>
            </a:r>
          </a:p>
          <a:p>
            <a:r>
              <a:rPr lang="es-ES" dirty="0" smtClean="0"/>
              <a:t>EAP-TTLS (+PAP)</a:t>
            </a:r>
          </a:p>
          <a:p>
            <a:pPr lvl="1"/>
            <a:r>
              <a:rPr lang="es-ES" dirty="0" smtClean="0"/>
              <a:t>Las contraseñas están en modo claro, en el túnel</a:t>
            </a:r>
          </a:p>
          <a:p>
            <a:pPr lvl="1"/>
            <a:r>
              <a:rPr lang="es-ES" dirty="0" smtClean="0"/>
              <a:t>Hasta hace poco era problemático (requería instalar cliente adicional) en plataformas Windows… ahora se cuenta con la herramienta </a:t>
            </a:r>
            <a:r>
              <a:rPr lang="es-ES" dirty="0" err="1" smtClean="0"/>
              <a:t>Cat-eduroam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Disponibles en la mayoría de </a:t>
            </a:r>
            <a:r>
              <a:rPr lang="es-ES" dirty="0" err="1" smtClean="0">
                <a:sym typeface="Wingdings" pitchFamily="2" charset="2"/>
              </a:rPr>
              <a:t>smartphones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r>
              <a:rPr lang="es-ES" dirty="0" smtClean="0">
                <a:sym typeface="Wingdings" pitchFamily="2" charset="2"/>
              </a:rPr>
              <a:t>PEAPv1/EAP-GTC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Disponible en la mayoría de los teléfonos</a:t>
            </a:r>
          </a:p>
          <a:p>
            <a:r>
              <a:rPr lang="es-ES" dirty="0" smtClean="0">
                <a:sym typeface="Wingdings" pitchFamily="2" charset="2"/>
              </a:rPr>
              <a:t>EAP-TLS (Extensible </a:t>
            </a:r>
            <a:r>
              <a:rPr lang="es-ES" dirty="0" err="1" smtClean="0">
                <a:sym typeface="Wingdings" pitchFamily="2" charset="2"/>
              </a:rPr>
              <a:t>Authentication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Protocol-Transport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Layer</a:t>
            </a:r>
            <a:r>
              <a:rPr lang="es-ES" dirty="0" smtClean="0">
                <a:sym typeface="Wingdings" pitchFamily="2" charset="2"/>
              </a:rPr>
              <a:t> Security)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Requiere certificados de usuario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¿Dónde puedo usar </a:t>
            </a:r>
            <a:r>
              <a:rPr lang="es-ES" dirty="0" err="1" smtClean="0"/>
              <a:t>eduroam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9678" t="21164" r="13932" b="11364"/>
          <a:stretch>
            <a:fillRect/>
          </a:stretch>
        </p:blipFill>
        <p:spPr bwMode="auto">
          <a:xfrm>
            <a:off x="323528" y="1844824"/>
            <a:ext cx="85689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99592" y="1484784"/>
            <a:ext cx="558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http://monitor.eduroam.org/eduroam_map.php?type=all</a:t>
            </a:r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Conexiones al Servidor Proxy Regional de Latino América (RPS-LA)</a:t>
            </a:r>
          </a:p>
          <a:p>
            <a:pPr lvl="1"/>
            <a:r>
              <a:rPr lang="es-ES" dirty="0" smtClean="0"/>
              <a:t>Activos y reconocidos como RO: Brasil, Chile y Perú.</a:t>
            </a:r>
          </a:p>
          <a:p>
            <a:pPr lvl="1"/>
            <a:r>
              <a:rPr lang="es-ES" dirty="0" smtClean="0"/>
              <a:t>Pilotos: Argentina, Costa Rica, Colombia, Ecuador, Uruguay, Venezuela.</a:t>
            </a:r>
          </a:p>
          <a:p>
            <a:pPr lvl="1"/>
            <a:r>
              <a:rPr lang="es-ES" dirty="0" smtClean="0"/>
              <a:t>Interesados: México, El Salvador, Nicaragua, Panamá.</a:t>
            </a:r>
          </a:p>
          <a:p>
            <a:pPr lvl="1"/>
            <a:r>
              <a:rPr lang="es-ES" dirty="0" smtClean="0"/>
              <a:t>Muy pronto: Honduras, Paraguay y Bolivia… por convencer </a:t>
            </a:r>
            <a:r>
              <a:rPr lang="es-ES" dirty="0" smtClean="0">
                <a:sym typeface="Wingdings" pitchFamily="2" charset="2"/>
              </a:rPr>
              <a:t>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88" y="332656"/>
            <a:ext cx="84963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Rectángulo"/>
          <p:cNvSpPr/>
          <p:nvPr/>
        </p:nvSpPr>
        <p:spPr>
          <a:xfrm>
            <a:off x="828551" y="5340201"/>
            <a:ext cx="1943250" cy="177031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3" name="52 Rectángulo"/>
          <p:cNvSpPr/>
          <p:nvPr/>
        </p:nvSpPr>
        <p:spPr>
          <a:xfrm>
            <a:off x="2771800" y="5340201"/>
            <a:ext cx="1656184" cy="1770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53 Rectángulo"/>
          <p:cNvSpPr/>
          <p:nvPr/>
        </p:nvSpPr>
        <p:spPr>
          <a:xfrm>
            <a:off x="4427984" y="5340201"/>
            <a:ext cx="2880320" cy="177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7308304" y="5340201"/>
            <a:ext cx="1079922" cy="177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99FF"/>
              </a:solidFill>
            </a:endParaRPr>
          </a:p>
        </p:txBody>
      </p:sp>
      <p:pic>
        <p:nvPicPr>
          <p:cNvPr id="61" name="Picture 30" descr="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51" y="4116239"/>
            <a:ext cx="431800" cy="32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30" descr="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713" y="4189264"/>
            <a:ext cx="431800" cy="32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2" name="62 CuadroTexto"/>
          <p:cNvSpPr txBox="1">
            <a:spLocks noChangeArrowheads="1"/>
          </p:cNvSpPr>
          <p:nvPr/>
        </p:nvSpPr>
        <p:spPr bwMode="auto">
          <a:xfrm>
            <a:off x="539626" y="3633639"/>
            <a:ext cx="425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.br</a:t>
            </a:r>
          </a:p>
        </p:txBody>
      </p:sp>
      <p:sp>
        <p:nvSpPr>
          <p:cNvPr id="13323" name="63 CuadroTexto"/>
          <p:cNvSpPr txBox="1">
            <a:spLocks noChangeArrowheads="1"/>
          </p:cNvSpPr>
          <p:nvPr/>
        </p:nvSpPr>
        <p:spPr bwMode="auto">
          <a:xfrm>
            <a:off x="1260351" y="3633639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.pe</a:t>
            </a:r>
          </a:p>
        </p:txBody>
      </p:sp>
      <p:sp>
        <p:nvSpPr>
          <p:cNvPr id="13324" name="64 CuadroTexto"/>
          <p:cNvSpPr txBox="1">
            <a:spLocks noChangeArrowheads="1"/>
          </p:cNvSpPr>
          <p:nvPr/>
        </p:nvSpPr>
        <p:spPr bwMode="auto">
          <a:xfrm>
            <a:off x="5076056" y="3573016"/>
            <a:ext cx="458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.</a:t>
            </a:r>
            <a:r>
              <a:rPr lang="es-ES" sz="1600" dirty="0" err="1"/>
              <a:t>uy</a:t>
            </a:r>
            <a:endParaRPr lang="es-ES" sz="1600" dirty="0"/>
          </a:p>
        </p:txBody>
      </p:sp>
      <p:sp>
        <p:nvSpPr>
          <p:cNvPr id="13325" name="65 CuadroTexto"/>
          <p:cNvSpPr txBox="1">
            <a:spLocks noChangeArrowheads="1"/>
          </p:cNvSpPr>
          <p:nvPr/>
        </p:nvSpPr>
        <p:spPr bwMode="auto">
          <a:xfrm>
            <a:off x="6660232" y="3573016"/>
            <a:ext cx="429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.</a:t>
            </a:r>
            <a:r>
              <a:rPr lang="es-ES" sz="1600" dirty="0" err="1" smtClean="0"/>
              <a:t>co</a:t>
            </a:r>
            <a:endParaRPr lang="es-ES" sz="1600" dirty="0"/>
          </a:p>
        </p:txBody>
      </p:sp>
      <p:sp>
        <p:nvSpPr>
          <p:cNvPr id="13326" name="66 CuadroTexto"/>
          <p:cNvSpPr txBox="1">
            <a:spLocks noChangeArrowheads="1"/>
          </p:cNvSpPr>
          <p:nvPr/>
        </p:nvSpPr>
        <p:spPr bwMode="auto">
          <a:xfrm>
            <a:off x="4355976" y="3593331"/>
            <a:ext cx="4587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.</a:t>
            </a:r>
            <a:r>
              <a:rPr lang="es-ES" sz="1600" dirty="0" err="1"/>
              <a:t>ec</a:t>
            </a:r>
            <a:endParaRPr lang="es-ES" sz="1600" dirty="0"/>
          </a:p>
        </p:txBody>
      </p:sp>
      <p:sp>
        <p:nvSpPr>
          <p:cNvPr id="13327" name="67 CuadroTexto"/>
          <p:cNvSpPr txBox="1">
            <a:spLocks noChangeArrowheads="1"/>
          </p:cNvSpPr>
          <p:nvPr/>
        </p:nvSpPr>
        <p:spPr bwMode="auto">
          <a:xfrm>
            <a:off x="7308304" y="3573016"/>
            <a:ext cx="485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.</a:t>
            </a:r>
            <a:r>
              <a:rPr lang="es-ES" sz="1600" dirty="0" err="1" smtClean="0"/>
              <a:t>mx</a:t>
            </a:r>
            <a:endParaRPr lang="es-ES" sz="1600" dirty="0"/>
          </a:p>
        </p:txBody>
      </p:sp>
      <p:sp>
        <p:nvSpPr>
          <p:cNvPr id="13328" name="68 CuadroTexto"/>
          <p:cNvSpPr txBox="1">
            <a:spLocks noChangeArrowheads="1"/>
          </p:cNvSpPr>
          <p:nvPr/>
        </p:nvSpPr>
        <p:spPr bwMode="auto">
          <a:xfrm>
            <a:off x="3643188" y="3613001"/>
            <a:ext cx="425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/>
              <a:t>.</a:t>
            </a:r>
            <a:r>
              <a:rPr lang="es-ES" sz="1600" dirty="0" err="1"/>
              <a:t>ar</a:t>
            </a:r>
            <a:endParaRPr lang="es-ES" sz="1600" dirty="0"/>
          </a:p>
        </p:txBody>
      </p:sp>
      <p:sp>
        <p:nvSpPr>
          <p:cNvPr id="13329" name="69 CuadroTexto"/>
          <p:cNvSpPr txBox="1">
            <a:spLocks noChangeArrowheads="1"/>
          </p:cNvSpPr>
          <p:nvPr/>
        </p:nvSpPr>
        <p:spPr bwMode="auto">
          <a:xfrm>
            <a:off x="2862138" y="3633639"/>
            <a:ext cx="41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.cr</a:t>
            </a:r>
          </a:p>
        </p:txBody>
      </p:sp>
      <p:sp>
        <p:nvSpPr>
          <p:cNvPr id="13330" name="70 CuadroTexto"/>
          <p:cNvSpPr txBox="1">
            <a:spLocks noChangeArrowheads="1"/>
          </p:cNvSpPr>
          <p:nvPr/>
        </p:nvSpPr>
        <p:spPr bwMode="auto">
          <a:xfrm>
            <a:off x="2052513" y="3633639"/>
            <a:ext cx="388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.cl</a:t>
            </a:r>
          </a:p>
        </p:txBody>
      </p:sp>
      <p:cxnSp>
        <p:nvCxnSpPr>
          <p:cNvPr id="77" name="76 Conector recto"/>
          <p:cNvCxnSpPr/>
          <p:nvPr/>
        </p:nvCxnSpPr>
        <p:spPr>
          <a:xfrm>
            <a:off x="1044451" y="3828901"/>
            <a:ext cx="0" cy="287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1763588" y="3828901"/>
            <a:ext cx="0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5" name="90 CuadroTexto"/>
          <p:cNvSpPr txBox="1">
            <a:spLocks noChangeArrowheads="1"/>
          </p:cNvSpPr>
          <p:nvPr/>
        </p:nvSpPr>
        <p:spPr bwMode="auto">
          <a:xfrm>
            <a:off x="899988" y="3078014"/>
            <a:ext cx="455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/>
              <a:t>RNP</a:t>
            </a:r>
          </a:p>
        </p:txBody>
      </p:sp>
      <p:sp>
        <p:nvSpPr>
          <p:cNvPr id="13336" name="91 CuadroTexto"/>
          <p:cNvSpPr txBox="1">
            <a:spLocks noChangeArrowheads="1"/>
          </p:cNvSpPr>
          <p:nvPr/>
        </p:nvSpPr>
        <p:spPr bwMode="auto">
          <a:xfrm>
            <a:off x="1576263" y="3078014"/>
            <a:ext cx="547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/>
              <a:t>RAAP</a:t>
            </a:r>
          </a:p>
        </p:txBody>
      </p:sp>
      <p:sp>
        <p:nvSpPr>
          <p:cNvPr id="13337" name="92 CuadroTexto"/>
          <p:cNvSpPr txBox="1">
            <a:spLocks noChangeArrowheads="1"/>
          </p:cNvSpPr>
          <p:nvPr/>
        </p:nvSpPr>
        <p:spPr bwMode="auto">
          <a:xfrm>
            <a:off x="2268413" y="3078014"/>
            <a:ext cx="641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/>
              <a:t>REUNA</a:t>
            </a:r>
          </a:p>
        </p:txBody>
      </p:sp>
      <p:sp>
        <p:nvSpPr>
          <p:cNvPr id="13338" name="93 CuadroTexto"/>
          <p:cNvSpPr txBox="1">
            <a:spLocks noChangeArrowheads="1"/>
          </p:cNvSpPr>
          <p:nvPr/>
        </p:nvSpPr>
        <p:spPr bwMode="auto">
          <a:xfrm>
            <a:off x="2844676" y="3078014"/>
            <a:ext cx="1011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/>
              <a:t>REDCONARE</a:t>
            </a:r>
          </a:p>
        </p:txBody>
      </p:sp>
      <p:sp>
        <p:nvSpPr>
          <p:cNvPr id="13339" name="94 CuadroTexto"/>
          <p:cNvSpPr txBox="1">
            <a:spLocks noChangeArrowheads="1"/>
          </p:cNvSpPr>
          <p:nvPr/>
        </p:nvSpPr>
        <p:spPr bwMode="auto">
          <a:xfrm>
            <a:off x="5476602" y="3068960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/>
              <a:t>RAU</a:t>
            </a:r>
          </a:p>
        </p:txBody>
      </p:sp>
      <p:sp>
        <p:nvSpPr>
          <p:cNvPr id="13340" name="95 CuadroTexto"/>
          <p:cNvSpPr txBox="1">
            <a:spLocks noChangeArrowheads="1"/>
          </p:cNvSpPr>
          <p:nvPr/>
        </p:nvSpPr>
        <p:spPr bwMode="auto">
          <a:xfrm>
            <a:off x="3761929" y="3078014"/>
            <a:ext cx="954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/>
              <a:t>INNOVARED</a:t>
            </a:r>
          </a:p>
        </p:txBody>
      </p:sp>
      <p:sp>
        <p:nvSpPr>
          <p:cNvPr id="13341" name="96 CuadroTexto"/>
          <p:cNvSpPr txBox="1">
            <a:spLocks noChangeArrowheads="1"/>
          </p:cNvSpPr>
          <p:nvPr/>
        </p:nvSpPr>
        <p:spPr bwMode="auto">
          <a:xfrm>
            <a:off x="6156672" y="3068960"/>
            <a:ext cx="863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/>
              <a:t>REACCIUN</a:t>
            </a:r>
          </a:p>
        </p:txBody>
      </p:sp>
      <p:sp>
        <p:nvSpPr>
          <p:cNvPr id="13342" name="97 CuadroTexto"/>
          <p:cNvSpPr txBox="1">
            <a:spLocks noChangeArrowheads="1"/>
          </p:cNvSpPr>
          <p:nvPr/>
        </p:nvSpPr>
        <p:spPr bwMode="auto">
          <a:xfrm>
            <a:off x="4644008" y="3068960"/>
            <a:ext cx="584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/>
              <a:t>CEDIA</a:t>
            </a:r>
          </a:p>
        </p:txBody>
      </p:sp>
      <p:sp>
        <p:nvSpPr>
          <p:cNvPr id="13343" name="98 CuadroTexto"/>
          <p:cNvSpPr txBox="1">
            <a:spLocks noChangeArrowheads="1"/>
          </p:cNvSpPr>
          <p:nvPr/>
        </p:nvSpPr>
        <p:spPr bwMode="auto">
          <a:xfrm>
            <a:off x="7720087" y="3078014"/>
            <a:ext cx="6174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 smtClean="0"/>
              <a:t>MEXICO</a:t>
            </a:r>
            <a:endParaRPr lang="es-ES" sz="1000" b="1" dirty="0"/>
          </a:p>
        </p:txBody>
      </p:sp>
      <p:sp>
        <p:nvSpPr>
          <p:cNvPr id="13344" name="99 CuadroTexto"/>
          <p:cNvSpPr txBox="1">
            <a:spLocks noChangeArrowheads="1"/>
          </p:cNvSpPr>
          <p:nvPr/>
        </p:nvSpPr>
        <p:spPr bwMode="auto">
          <a:xfrm>
            <a:off x="3636838" y="2171551"/>
            <a:ext cx="661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/>
              <a:t>RPS-LA</a:t>
            </a:r>
          </a:p>
        </p:txBody>
      </p:sp>
      <p:sp>
        <p:nvSpPr>
          <p:cNvPr id="13345" name="101 CuadroTexto"/>
          <p:cNvSpPr txBox="1">
            <a:spLocks noChangeArrowheads="1"/>
          </p:cNvSpPr>
          <p:nvPr/>
        </p:nvSpPr>
        <p:spPr bwMode="auto">
          <a:xfrm>
            <a:off x="1547688" y="4548039"/>
            <a:ext cx="79541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00" b="1" dirty="0"/>
              <a:t>-</a:t>
            </a:r>
            <a:r>
              <a:rPr lang="es-ES" sz="900" b="1" dirty="0" smtClean="0"/>
              <a:t>INICTEL-UNI</a:t>
            </a:r>
          </a:p>
          <a:p>
            <a:r>
              <a:rPr lang="es-ES" sz="900" b="1" dirty="0" smtClean="0"/>
              <a:t>-UNMSM </a:t>
            </a:r>
          </a:p>
          <a:p>
            <a:r>
              <a:rPr lang="es-ES" sz="900" b="1" dirty="0" smtClean="0"/>
              <a:t>-UNI</a:t>
            </a:r>
          </a:p>
        </p:txBody>
      </p:sp>
      <p:sp>
        <p:nvSpPr>
          <p:cNvPr id="13346" name="102 CuadroTexto"/>
          <p:cNvSpPr txBox="1">
            <a:spLocks noChangeArrowheads="1"/>
          </p:cNvSpPr>
          <p:nvPr/>
        </p:nvSpPr>
        <p:spPr bwMode="auto">
          <a:xfrm>
            <a:off x="755526" y="4436914"/>
            <a:ext cx="9733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900" b="1" dirty="0"/>
              <a:t>-</a:t>
            </a:r>
            <a:r>
              <a:rPr lang="es-PE" sz="900" b="1" dirty="0" smtClean="0"/>
              <a:t>UPF</a:t>
            </a:r>
            <a:endParaRPr lang="es-PE" sz="900" b="1" dirty="0"/>
          </a:p>
          <a:p>
            <a:r>
              <a:rPr lang="es-PE" sz="900" b="1" dirty="0"/>
              <a:t>-</a:t>
            </a:r>
            <a:r>
              <a:rPr lang="es-PE" sz="900" b="1" dirty="0" smtClean="0"/>
              <a:t>UFC</a:t>
            </a:r>
            <a:endParaRPr lang="es-PE" sz="900" b="1" dirty="0"/>
          </a:p>
          <a:p>
            <a:r>
              <a:rPr lang="es-PE" sz="900" b="1" dirty="0"/>
              <a:t>-</a:t>
            </a:r>
            <a:r>
              <a:rPr lang="es-PE" sz="900" b="1" dirty="0" smtClean="0"/>
              <a:t>UFPA</a:t>
            </a:r>
            <a:endParaRPr lang="es-PE" sz="900" b="1" dirty="0"/>
          </a:p>
          <a:p>
            <a:r>
              <a:rPr lang="es-PE" sz="900" b="1" dirty="0"/>
              <a:t>-UFSC</a:t>
            </a:r>
          </a:p>
          <a:p>
            <a:r>
              <a:rPr lang="es-PE" sz="900" b="1" dirty="0"/>
              <a:t>-</a:t>
            </a:r>
            <a:r>
              <a:rPr lang="es-PE" sz="900" b="1" dirty="0" err="1" smtClean="0"/>
              <a:t>Unicamp</a:t>
            </a:r>
            <a:endParaRPr lang="es-PE" sz="900" b="1" dirty="0"/>
          </a:p>
          <a:p>
            <a:r>
              <a:rPr lang="es-PE" sz="900" b="1" dirty="0"/>
              <a:t>-</a:t>
            </a:r>
            <a:r>
              <a:rPr lang="es-PE" sz="900" b="1" dirty="0" smtClean="0"/>
              <a:t>UFRGS… siguen</a:t>
            </a:r>
            <a:endParaRPr lang="es-ES" sz="900" dirty="0"/>
          </a:p>
        </p:txBody>
      </p:sp>
      <p:sp>
        <p:nvSpPr>
          <p:cNvPr id="13347" name="106 CuadroTexto"/>
          <p:cNvSpPr txBox="1">
            <a:spLocks noChangeArrowheads="1"/>
          </p:cNvSpPr>
          <p:nvPr/>
        </p:nvSpPr>
        <p:spPr bwMode="auto">
          <a:xfrm>
            <a:off x="2987551" y="804714"/>
            <a:ext cx="401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.nl</a:t>
            </a:r>
          </a:p>
        </p:txBody>
      </p:sp>
      <p:sp>
        <p:nvSpPr>
          <p:cNvPr id="13348" name="107 CuadroTexto"/>
          <p:cNvSpPr txBox="1">
            <a:spLocks noChangeArrowheads="1"/>
          </p:cNvSpPr>
          <p:nvPr/>
        </p:nvSpPr>
        <p:spPr bwMode="auto">
          <a:xfrm>
            <a:off x="5724401" y="804714"/>
            <a:ext cx="45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/>
              <a:t>.dk</a:t>
            </a:r>
          </a:p>
        </p:txBody>
      </p:sp>
      <p:sp>
        <p:nvSpPr>
          <p:cNvPr id="13349" name="108 CuadroTexto"/>
          <p:cNvSpPr txBox="1">
            <a:spLocks noChangeArrowheads="1"/>
          </p:cNvSpPr>
          <p:nvPr/>
        </p:nvSpPr>
        <p:spPr bwMode="auto">
          <a:xfrm>
            <a:off x="4140076" y="515789"/>
            <a:ext cx="901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/>
              <a:t>GEANT</a:t>
            </a:r>
          </a:p>
        </p:txBody>
      </p:sp>
      <p:sp>
        <p:nvSpPr>
          <p:cNvPr id="13350" name="109 CuadroTexto"/>
          <p:cNvSpPr txBox="1">
            <a:spLocks noChangeArrowheads="1"/>
          </p:cNvSpPr>
          <p:nvPr/>
        </p:nvSpPr>
        <p:spPr bwMode="auto">
          <a:xfrm>
            <a:off x="5003676" y="2100114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 err="1"/>
              <a:t>RedCLARA</a:t>
            </a:r>
            <a:endParaRPr lang="es-ES" sz="1600" b="1" dirty="0"/>
          </a:p>
        </p:txBody>
      </p:sp>
      <p:sp>
        <p:nvSpPr>
          <p:cNvPr id="13351" name="110 CuadroTexto"/>
          <p:cNvSpPr txBox="1">
            <a:spLocks noChangeArrowheads="1"/>
          </p:cNvSpPr>
          <p:nvPr/>
        </p:nvSpPr>
        <p:spPr bwMode="auto">
          <a:xfrm>
            <a:off x="539626" y="3468539"/>
            <a:ext cx="377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>
                <a:solidFill>
                  <a:srgbClr val="00CC00"/>
                </a:solidFill>
              </a:rPr>
              <a:t>RO</a:t>
            </a:r>
          </a:p>
        </p:txBody>
      </p:sp>
      <p:sp>
        <p:nvSpPr>
          <p:cNvPr id="13352" name="111 CuadroTexto"/>
          <p:cNvSpPr txBox="1">
            <a:spLocks noChangeArrowheads="1"/>
          </p:cNvSpPr>
          <p:nvPr/>
        </p:nvSpPr>
        <p:spPr bwMode="auto">
          <a:xfrm>
            <a:off x="1331788" y="3468539"/>
            <a:ext cx="377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rgbClr val="00CC00"/>
                </a:solidFill>
              </a:rPr>
              <a:t>RO</a:t>
            </a:r>
          </a:p>
        </p:txBody>
      </p:sp>
      <p:cxnSp>
        <p:nvCxnSpPr>
          <p:cNvPr id="146" name="145 Conector recto de flecha"/>
          <p:cNvCxnSpPr/>
          <p:nvPr/>
        </p:nvCxnSpPr>
        <p:spPr>
          <a:xfrm flipH="1">
            <a:off x="4571876" y="1092051"/>
            <a:ext cx="0" cy="7921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151 Conector recto"/>
          <p:cNvCxnSpPr/>
          <p:nvPr/>
        </p:nvCxnSpPr>
        <p:spPr>
          <a:xfrm>
            <a:off x="4571876" y="2604939"/>
            <a:ext cx="0" cy="4318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55" name="152 CuadroTexto"/>
          <p:cNvSpPr txBox="1">
            <a:spLocks noChangeArrowheads="1"/>
          </p:cNvSpPr>
          <p:nvPr/>
        </p:nvSpPr>
        <p:spPr bwMode="auto">
          <a:xfrm>
            <a:off x="107825" y="5268764"/>
            <a:ext cx="814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 dirty="0"/>
              <a:t>ESTADO</a:t>
            </a:r>
          </a:p>
        </p:txBody>
      </p:sp>
      <p:cxnSp>
        <p:nvCxnSpPr>
          <p:cNvPr id="64" name="63 Conector recto"/>
          <p:cNvCxnSpPr/>
          <p:nvPr/>
        </p:nvCxnSpPr>
        <p:spPr>
          <a:xfrm>
            <a:off x="3995613" y="1092051"/>
            <a:ext cx="1225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85 Grupo"/>
          <p:cNvGrpSpPr/>
          <p:nvPr/>
        </p:nvGrpSpPr>
        <p:grpSpPr>
          <a:xfrm>
            <a:off x="251520" y="5499229"/>
            <a:ext cx="4719669" cy="954107"/>
            <a:chOff x="827584" y="5661248"/>
            <a:chExt cx="4719669" cy="954107"/>
          </a:xfrm>
        </p:grpSpPr>
        <p:sp>
          <p:nvSpPr>
            <p:cNvPr id="48" name="47 CuadroTexto"/>
            <p:cNvSpPr txBox="1"/>
            <p:nvPr/>
          </p:nvSpPr>
          <p:spPr>
            <a:xfrm>
              <a:off x="1191765" y="5661248"/>
              <a:ext cx="43554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/>
                <a:t>FTLR: Operativo -  en despliegue</a:t>
              </a:r>
            </a:p>
            <a:p>
              <a:r>
                <a:rPr lang="es-ES" sz="1400" b="1" dirty="0" smtClean="0"/>
                <a:t>FTLR: Piloto: Despliegue nacional en progreso</a:t>
              </a:r>
            </a:p>
            <a:p>
              <a:r>
                <a:rPr lang="es-ES" sz="1400" b="1" dirty="0" smtClean="0"/>
                <a:t>FTLR: Piloto: Sin despliegue nacional  (nivel servidor OK)</a:t>
              </a:r>
            </a:p>
            <a:p>
              <a:r>
                <a:rPr lang="es-ES" sz="1400" b="1" dirty="0" smtClean="0"/>
                <a:t>FTLR: Piloto: A iniciar actividades</a:t>
              </a:r>
              <a:endParaRPr lang="es-ES" sz="1400" b="1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827584" y="5733256"/>
              <a:ext cx="288032" cy="144016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827584" y="5949280"/>
              <a:ext cx="28803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827584" y="6165304"/>
              <a:ext cx="288032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827584" y="6381328"/>
              <a:ext cx="288032" cy="1440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56" name="111 CuadroTexto"/>
          <p:cNvSpPr txBox="1">
            <a:spLocks noChangeArrowheads="1"/>
          </p:cNvSpPr>
          <p:nvPr/>
        </p:nvSpPr>
        <p:spPr bwMode="auto">
          <a:xfrm>
            <a:off x="2105943" y="3470970"/>
            <a:ext cx="377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rgbClr val="00CC00"/>
                </a:solidFill>
              </a:rPr>
              <a:t>RO</a:t>
            </a:r>
          </a:p>
        </p:txBody>
      </p:sp>
      <p:cxnSp>
        <p:nvCxnSpPr>
          <p:cNvPr id="57" name="56 Conector recto"/>
          <p:cNvCxnSpPr>
            <a:endCxn id="59" idx="0"/>
          </p:cNvCxnSpPr>
          <p:nvPr/>
        </p:nvCxnSpPr>
        <p:spPr>
          <a:xfrm flipH="1">
            <a:off x="2555652" y="3789040"/>
            <a:ext cx="124" cy="394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30" descr="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83683"/>
            <a:ext cx="431800" cy="32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67 CuadroTexto"/>
          <p:cNvSpPr txBox="1">
            <a:spLocks noChangeArrowheads="1"/>
          </p:cNvSpPr>
          <p:nvPr/>
        </p:nvSpPr>
        <p:spPr bwMode="auto">
          <a:xfrm>
            <a:off x="5868144" y="3573016"/>
            <a:ext cx="42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smtClean="0"/>
              <a:t>.ve</a:t>
            </a:r>
            <a:endParaRPr lang="es-ES" sz="1600" dirty="0"/>
          </a:p>
        </p:txBody>
      </p:sp>
      <p:sp>
        <p:nvSpPr>
          <p:cNvPr id="65" name="67 CuadroTexto"/>
          <p:cNvSpPr txBox="1">
            <a:spLocks noChangeArrowheads="1"/>
          </p:cNvSpPr>
          <p:nvPr/>
        </p:nvSpPr>
        <p:spPr bwMode="auto">
          <a:xfrm>
            <a:off x="6986874" y="3068960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dirty="0" smtClean="0"/>
              <a:t>RENATA</a:t>
            </a:r>
            <a:endParaRPr lang="es-ES" sz="1000" dirty="0"/>
          </a:p>
        </p:txBody>
      </p:sp>
      <p:grpSp>
        <p:nvGrpSpPr>
          <p:cNvPr id="3" name="81 Grupo"/>
          <p:cNvGrpSpPr/>
          <p:nvPr/>
        </p:nvGrpSpPr>
        <p:grpSpPr>
          <a:xfrm>
            <a:off x="7478359" y="1340768"/>
            <a:ext cx="1430918" cy="1562471"/>
            <a:chOff x="7478359" y="1484784"/>
            <a:chExt cx="1430918" cy="1562471"/>
          </a:xfrm>
        </p:grpSpPr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184482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220486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440" y="256490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65 CuadroTexto"/>
            <p:cNvSpPr txBox="1">
              <a:spLocks noChangeArrowheads="1"/>
            </p:cNvSpPr>
            <p:nvPr/>
          </p:nvSpPr>
          <p:spPr bwMode="auto">
            <a:xfrm>
              <a:off x="7478359" y="1484784"/>
              <a:ext cx="4060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</a:t>
              </a:r>
              <a:r>
                <a:rPr lang="es-ES" sz="1600" dirty="0" err="1" smtClean="0"/>
                <a:t>sv</a:t>
              </a:r>
              <a:endParaRPr lang="es-ES" sz="1600" dirty="0"/>
            </a:p>
          </p:txBody>
        </p:sp>
        <p:sp>
          <p:nvSpPr>
            <p:cNvPr id="93" name="65 CuadroTexto"/>
            <p:cNvSpPr txBox="1">
              <a:spLocks noChangeArrowheads="1"/>
            </p:cNvSpPr>
            <p:nvPr/>
          </p:nvSpPr>
          <p:spPr bwMode="auto">
            <a:xfrm>
              <a:off x="7998574" y="1916832"/>
              <a:ext cx="3898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.ni</a:t>
              </a:r>
              <a:endParaRPr lang="es-ES" sz="1600" dirty="0"/>
            </a:p>
          </p:txBody>
        </p:sp>
        <p:sp>
          <p:nvSpPr>
            <p:cNvPr id="94" name="65 CuadroTexto"/>
            <p:cNvSpPr txBox="1">
              <a:spLocks noChangeArrowheads="1"/>
            </p:cNvSpPr>
            <p:nvPr/>
          </p:nvSpPr>
          <p:spPr bwMode="auto">
            <a:xfrm>
              <a:off x="8460432" y="2226350"/>
              <a:ext cx="4411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</a:t>
              </a:r>
              <a:r>
                <a:rPr lang="es-ES" sz="1600" dirty="0" err="1" smtClean="0"/>
                <a:t>pa</a:t>
              </a:r>
              <a:endParaRPr lang="es-ES" sz="1600" dirty="0"/>
            </a:p>
          </p:txBody>
        </p:sp>
      </p:grpSp>
      <p:sp>
        <p:nvSpPr>
          <p:cNvPr id="95" name="94 CuadroTexto"/>
          <p:cNvSpPr txBox="1"/>
          <p:nvPr/>
        </p:nvSpPr>
        <p:spPr>
          <a:xfrm>
            <a:off x="7164288" y="764704"/>
            <a:ext cx="180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PAISES INTERESADOS </a:t>
            </a:r>
          </a:p>
          <a:p>
            <a:pPr algn="ctr"/>
            <a:r>
              <a:rPr lang="es-ES" sz="1400" b="1" dirty="0" smtClean="0"/>
              <a:t>EN ADHERIRSE A</a:t>
            </a:r>
          </a:p>
          <a:p>
            <a:pPr algn="ctr"/>
            <a:r>
              <a:rPr lang="es-ES" sz="1400" b="1" dirty="0" smtClean="0"/>
              <a:t> </a:t>
            </a:r>
            <a:r>
              <a:rPr lang="es-ES" sz="1400" b="1" dirty="0" err="1" smtClean="0"/>
              <a:t>eduroam</a:t>
            </a:r>
            <a:endParaRPr lang="es-ES" sz="1400" b="1" dirty="0"/>
          </a:p>
        </p:txBody>
      </p:sp>
      <p:grpSp>
        <p:nvGrpSpPr>
          <p:cNvPr id="4" name="82 Grupo"/>
          <p:cNvGrpSpPr/>
          <p:nvPr/>
        </p:nvGrpSpPr>
        <p:grpSpPr>
          <a:xfrm>
            <a:off x="7524328" y="3645024"/>
            <a:ext cx="1388472" cy="1562471"/>
            <a:chOff x="7524328" y="3645024"/>
            <a:chExt cx="1388472" cy="1562471"/>
          </a:xfrm>
        </p:grpSpPr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440" y="400506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472514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8384" y="4365104"/>
              <a:ext cx="376837" cy="48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65 CuadroTexto"/>
            <p:cNvSpPr txBox="1">
              <a:spLocks noChangeArrowheads="1"/>
            </p:cNvSpPr>
            <p:nvPr/>
          </p:nvSpPr>
          <p:spPr bwMode="auto">
            <a:xfrm>
              <a:off x="8460432" y="3645024"/>
              <a:ext cx="4523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</a:t>
              </a:r>
              <a:r>
                <a:rPr lang="es-ES" sz="1600" dirty="0" err="1" smtClean="0"/>
                <a:t>bo</a:t>
              </a:r>
              <a:endParaRPr lang="es-ES" sz="1600" dirty="0"/>
            </a:p>
          </p:txBody>
        </p:sp>
        <p:sp>
          <p:nvSpPr>
            <p:cNvPr id="101" name="65 CuadroTexto"/>
            <p:cNvSpPr txBox="1">
              <a:spLocks noChangeArrowheads="1"/>
            </p:cNvSpPr>
            <p:nvPr/>
          </p:nvSpPr>
          <p:spPr bwMode="auto">
            <a:xfrm>
              <a:off x="7956376" y="4077072"/>
              <a:ext cx="435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</a:t>
              </a:r>
              <a:r>
                <a:rPr lang="es-ES" sz="1600" dirty="0" err="1" smtClean="0"/>
                <a:t>py</a:t>
              </a:r>
              <a:endParaRPr lang="es-ES" sz="1600" dirty="0"/>
            </a:p>
          </p:txBody>
        </p:sp>
        <p:sp>
          <p:nvSpPr>
            <p:cNvPr id="102" name="65 CuadroTexto"/>
            <p:cNvSpPr txBox="1">
              <a:spLocks noChangeArrowheads="1"/>
            </p:cNvSpPr>
            <p:nvPr/>
          </p:nvSpPr>
          <p:spPr bwMode="auto">
            <a:xfrm>
              <a:off x="7524328" y="4437112"/>
              <a:ext cx="4507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dirty="0" smtClean="0"/>
                <a:t>.</a:t>
              </a:r>
              <a:r>
                <a:rPr lang="es-ES" sz="1600" dirty="0" err="1" smtClean="0"/>
                <a:t>hn</a:t>
              </a:r>
              <a:endParaRPr lang="es-ES" sz="1600" dirty="0"/>
            </a:p>
          </p:txBody>
        </p:sp>
      </p:grpSp>
      <p:sp>
        <p:nvSpPr>
          <p:cNvPr id="103" name="102 CuadroTexto"/>
          <p:cNvSpPr txBox="1"/>
          <p:nvPr/>
        </p:nvSpPr>
        <p:spPr>
          <a:xfrm>
            <a:off x="5004048" y="4581128"/>
            <a:ext cx="22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EN UN FUTURO PROXIMO…</a:t>
            </a:r>
            <a:endParaRPr lang="es-ES" sz="1400" b="1" dirty="0"/>
          </a:p>
        </p:txBody>
      </p:sp>
      <p:sp>
        <p:nvSpPr>
          <p:cNvPr id="69" name="6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70" name="6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71" name="7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TICAL2013 Colombia</a:t>
            </a:r>
            <a:endParaRPr lang="es-ES" dirty="0"/>
          </a:p>
        </p:txBody>
      </p:sp>
      <p:sp>
        <p:nvSpPr>
          <p:cNvPr id="73" name="101 CuadroTexto"/>
          <p:cNvSpPr txBox="1">
            <a:spLocks noChangeArrowheads="1"/>
          </p:cNvSpPr>
          <p:nvPr/>
        </p:nvSpPr>
        <p:spPr bwMode="auto">
          <a:xfrm>
            <a:off x="2336429" y="4577353"/>
            <a:ext cx="5629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00" b="1" dirty="0" smtClean="0"/>
              <a:t>-UCHILE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8" grpId="0" animBg="1"/>
      <p:bldP spid="13355" grpId="0" build="allAtOnce"/>
      <p:bldP spid="95" grpId="0" build="allAtOnce"/>
      <p:bldP spid="10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Tendencias de </a:t>
            </a:r>
            <a:r>
              <a:rPr lang="es-ES" dirty="0" err="1" smtClean="0"/>
              <a:t>eduroam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/>
              <a:t>e</a:t>
            </a:r>
            <a:r>
              <a:rPr lang="es-ES" dirty="0" err="1" smtClean="0"/>
              <a:t>duroam</a:t>
            </a:r>
            <a:r>
              <a:rPr lang="es-ES" dirty="0" smtClean="0"/>
              <a:t> para todos</a:t>
            </a:r>
          </a:p>
          <a:p>
            <a:pPr lvl="1"/>
            <a:r>
              <a:rPr lang="es-ES" dirty="0" smtClean="0"/>
              <a:t>Una solo red </a:t>
            </a:r>
            <a:r>
              <a:rPr lang="es-ES" dirty="0" err="1" smtClean="0"/>
              <a:t>Wi</a:t>
            </a:r>
            <a:r>
              <a:rPr lang="es-ES" dirty="0" smtClean="0"/>
              <a:t>-Fi en </a:t>
            </a:r>
            <a:r>
              <a:rPr lang="es-ES" dirty="0" err="1" smtClean="0"/>
              <a:t>en</a:t>
            </a:r>
            <a:r>
              <a:rPr lang="es-ES" dirty="0" smtClean="0"/>
              <a:t> el campus de la universidad</a:t>
            </a:r>
          </a:p>
          <a:p>
            <a:r>
              <a:rPr lang="es-ES" dirty="0" smtClean="0"/>
              <a:t>No más cuentas temporales como invitados</a:t>
            </a:r>
          </a:p>
          <a:p>
            <a:pPr lvl="1"/>
            <a:r>
              <a:rPr lang="es-ES" dirty="0" smtClean="0"/>
              <a:t>Exige tareas de verificación de identidad</a:t>
            </a:r>
          </a:p>
          <a:p>
            <a:pPr lvl="1"/>
            <a:r>
              <a:rPr lang="es-ES" dirty="0" smtClean="0"/>
              <a:t>Necesidad de Personal de Ayuda</a:t>
            </a:r>
          </a:p>
          <a:p>
            <a:r>
              <a:rPr lang="es-ES" dirty="0" smtClean="0"/>
              <a:t>Servicio de soporte mejorados y en desarrollo</a:t>
            </a:r>
          </a:p>
          <a:p>
            <a:pPr lvl="1"/>
            <a:r>
              <a:rPr lang="es-ES" dirty="0" smtClean="0"/>
              <a:t>Continuas actualizaciones y herramientas de administración.</a:t>
            </a:r>
          </a:p>
          <a:p>
            <a:pPr lvl="1"/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es </a:t>
            </a:r>
            <a:r>
              <a:rPr lang="es-ES" dirty="0" err="1" smtClean="0"/>
              <a:t>eduroam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eduroam</a:t>
            </a:r>
            <a:endParaRPr lang="es-ES" dirty="0" smtClean="0"/>
          </a:p>
          <a:p>
            <a:pPr lvl="1"/>
            <a:r>
              <a:rPr lang="es-PE" b="1" dirty="0" err="1" smtClean="0"/>
              <a:t>eduroam</a:t>
            </a:r>
            <a:r>
              <a:rPr lang="es-PE" dirty="0" smtClean="0"/>
              <a:t> (contracción de </a:t>
            </a:r>
            <a:r>
              <a:rPr lang="es-PE" b="1" dirty="0" err="1" smtClean="0"/>
              <a:t>edu</a:t>
            </a:r>
            <a:r>
              <a:rPr lang="es-PE" dirty="0" err="1" smtClean="0"/>
              <a:t>cation</a:t>
            </a:r>
            <a:r>
              <a:rPr lang="es-PE" dirty="0" smtClean="0"/>
              <a:t> </a:t>
            </a:r>
            <a:r>
              <a:rPr lang="es-PE" b="1" dirty="0" err="1" smtClean="0"/>
              <a:t>roam</a:t>
            </a:r>
            <a:r>
              <a:rPr lang="es-PE" dirty="0" err="1" smtClean="0"/>
              <a:t>ing</a:t>
            </a:r>
            <a:r>
              <a:rPr lang="es-PE" dirty="0" smtClean="0"/>
              <a:t>) es el servicio mundial de movilidad segura desarrollado para la comunidad académica y de investigación. </a:t>
            </a:r>
            <a:r>
              <a:rPr lang="es-PE" b="1" dirty="0" err="1" smtClean="0"/>
              <a:t>eduroam</a:t>
            </a:r>
            <a:r>
              <a:rPr lang="es-PE" dirty="0" smtClean="0"/>
              <a:t> persigue el lema </a:t>
            </a:r>
            <a:r>
              <a:rPr lang="es-PE" i="1" dirty="0" smtClean="0"/>
              <a:t>"abre tu portátil y estás conectado"</a:t>
            </a:r>
            <a:r>
              <a:rPr lang="es-PE" dirty="0" smtClean="0"/>
              <a:t>.</a:t>
            </a:r>
          </a:p>
          <a:p>
            <a:pPr lvl="1"/>
            <a:r>
              <a:rPr lang="es-PE" dirty="0" smtClean="0"/>
              <a:t>El servicio permite que estudiantes, investigadores y personal de las instituciones participantes tengan conectividad Internet a través de su propio campus y cuando visitan otras instituciones participantes.</a:t>
            </a: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3891" y="5805264"/>
            <a:ext cx="241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http://www.eduroam.org/</a:t>
            </a:r>
            <a:endParaRPr lang="es-PE" sz="1600" i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 continuo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Mas de 57 países (60… !!)</a:t>
            </a:r>
          </a:p>
          <a:p>
            <a:pPr lvl="1"/>
            <a:r>
              <a:rPr lang="es-ES" dirty="0" smtClean="0"/>
              <a:t>43 países en Europa</a:t>
            </a:r>
          </a:p>
          <a:p>
            <a:pPr lvl="1"/>
            <a:r>
              <a:rPr lang="es-ES" dirty="0" smtClean="0"/>
              <a:t>6 países en Asia (9 pilotos en progreso)</a:t>
            </a:r>
          </a:p>
          <a:p>
            <a:pPr lvl="1"/>
            <a:r>
              <a:rPr lang="es-ES" dirty="0" smtClean="0"/>
              <a:t>2 países de América del Norte</a:t>
            </a:r>
          </a:p>
          <a:p>
            <a:pPr lvl="1"/>
            <a:r>
              <a:rPr lang="es-ES" dirty="0" smtClean="0"/>
              <a:t>3 países de África</a:t>
            </a:r>
          </a:p>
          <a:p>
            <a:pPr lvl="1"/>
            <a:r>
              <a:rPr lang="es-ES" dirty="0" smtClean="0"/>
              <a:t>3 países en América Latina (7 pilotos en progreso)</a:t>
            </a:r>
          </a:p>
          <a:p>
            <a:r>
              <a:rPr lang="es-ES" dirty="0" smtClean="0"/>
              <a:t>Más de 5000  lugares (2012)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5805264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http://www.terena.org/news/fullstory.php?news_id=3370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63" y="0"/>
            <a:ext cx="7843837" cy="1143000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50825" y="1412875"/>
            <a:ext cx="4537075" cy="338427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dirty="0" smtClean="0">
              <a:ea typeface="ヒラギノ角ゴ Pro W3" charset="-128"/>
            </a:endParaRPr>
          </a:p>
          <a:p>
            <a:pPr>
              <a:buFont typeface="Arial" pitchFamily="34" charset="0"/>
              <a:buNone/>
            </a:pPr>
            <a:r>
              <a:rPr lang="en-US" sz="4400" dirty="0" smtClean="0">
                <a:ea typeface="ヒラギノ角ゴ Pro W3" charset="-128"/>
              </a:rPr>
              <a:t>	</a:t>
            </a:r>
            <a:r>
              <a:rPr lang="en-US" sz="4400" dirty="0" err="1" smtClean="0">
                <a:ea typeface="ヒラギノ角ゴ Pro W3" charset="-128"/>
              </a:rPr>
              <a:t>Tienen</a:t>
            </a:r>
            <a:r>
              <a:rPr lang="en-US" sz="4400" dirty="0" smtClean="0">
                <a:ea typeface="ヒラギノ角ゴ Pro W3" charset="-128"/>
              </a:rPr>
              <a:t> </a:t>
            </a:r>
            <a:r>
              <a:rPr lang="en-US" sz="4400" dirty="0" err="1" smtClean="0">
                <a:ea typeface="ヒラギノ角ゴ Pro W3" charset="-128"/>
              </a:rPr>
              <a:t>alguna</a:t>
            </a:r>
            <a:r>
              <a:rPr lang="en-US" sz="4400" dirty="0" smtClean="0">
                <a:ea typeface="ヒラギノ角ゴ Pro W3" charset="-128"/>
              </a:rPr>
              <a:t> </a:t>
            </a:r>
            <a:r>
              <a:rPr lang="en-US" sz="4400" dirty="0" err="1" smtClean="0">
                <a:ea typeface="ヒラギノ角ゴ Pro W3" charset="-128"/>
              </a:rPr>
              <a:t>pregunta</a:t>
            </a:r>
            <a:r>
              <a:rPr lang="en-US" sz="4400" dirty="0" smtClean="0">
                <a:ea typeface="ヒラギノ角ゴ Pro W3" charset="-128"/>
              </a:rPr>
              <a:t>???... </a:t>
            </a:r>
            <a:endParaRPr lang="es-ES" sz="4400" dirty="0" smtClean="0">
              <a:ea typeface="ヒラギノ角ゴ Pro W3" charset="-128"/>
            </a:endParaRPr>
          </a:p>
          <a:p>
            <a:pPr>
              <a:buFont typeface="Arial" pitchFamily="34" charset="0"/>
              <a:buNone/>
            </a:pPr>
            <a:r>
              <a:rPr lang="es-ES" sz="4400" dirty="0" smtClean="0">
                <a:ea typeface="ヒラギノ角ゴ Pro W3" charset="-128"/>
              </a:rPr>
              <a:t> </a:t>
            </a:r>
          </a:p>
          <a:p>
            <a:pPr>
              <a:buFont typeface="Arial" pitchFamily="34" charset="0"/>
              <a:buNone/>
            </a:pPr>
            <a:endParaRPr lang="es-ES" dirty="0" smtClean="0">
              <a:ea typeface="ヒラギノ角ゴ Pro W3" charset="-128"/>
            </a:endParaRPr>
          </a:p>
        </p:txBody>
      </p:sp>
      <p:pic>
        <p:nvPicPr>
          <p:cNvPr id="20484" name="Picture 4" descr="C:\Users\jose luis\AppData\Local\Microsoft\Windows\Temporary Internet Files\Content.IE5\LLC5I95E\MC9004119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0575"/>
            <a:ext cx="3567113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3141364"/>
            <a:ext cx="4537075" cy="1871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	O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tomamos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 un…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allAtOnce"/>
      <p:bldP spid="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1 Imagen" descr="eduroamneg_450p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857" y="2165508"/>
            <a:ext cx="5714286" cy="252698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5085184"/>
            <a:ext cx="6405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…también en Latino América</a:t>
            </a:r>
            <a:endParaRPr lang="es-ES" sz="4000" b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¿Por qué </a:t>
            </a:r>
            <a:r>
              <a:rPr lang="es-ES" dirty="0" err="1" smtClean="0"/>
              <a:t>eduroam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Desplazamiento de investigadores</a:t>
            </a:r>
          </a:p>
          <a:p>
            <a:pPr lvl="1"/>
            <a:r>
              <a:rPr lang="es-ES" dirty="0" err="1" smtClean="0"/>
              <a:t>Itinerancia</a:t>
            </a:r>
            <a:r>
              <a:rPr lang="es-ES" dirty="0" smtClean="0"/>
              <a:t> de investigadores uso de portátiles </a:t>
            </a:r>
            <a:r>
              <a:rPr lang="es-ES" dirty="0" err="1" smtClean="0"/>
              <a:t>Wi</a:t>
            </a:r>
            <a:r>
              <a:rPr lang="es-ES" dirty="0" smtClean="0"/>
              <a:t>-Fi:</a:t>
            </a:r>
          </a:p>
          <a:p>
            <a:pPr lvl="2"/>
            <a:r>
              <a:rPr lang="es-ES" dirty="0" smtClean="0"/>
              <a:t>Acceso a cientos de localizaciones</a:t>
            </a:r>
          </a:p>
          <a:p>
            <a:pPr lvl="1"/>
            <a:r>
              <a:rPr lang="es-ES" dirty="0" smtClean="0"/>
              <a:t>Requieren de acceso seguro y transparente a la red dentro y fuera de la institución</a:t>
            </a:r>
          </a:p>
          <a:p>
            <a:r>
              <a:rPr lang="es-ES" dirty="0" smtClean="0"/>
              <a:t>Facilidad para los usuarios</a:t>
            </a:r>
          </a:p>
          <a:p>
            <a:pPr lvl="1"/>
            <a:r>
              <a:rPr lang="es-ES" dirty="0" smtClean="0"/>
              <a:t>Configuración de clientes</a:t>
            </a:r>
          </a:p>
          <a:p>
            <a:r>
              <a:rPr lang="es-ES" dirty="0" smtClean="0"/>
              <a:t>Facilidad para los administradores de la red inalámbrica</a:t>
            </a:r>
          </a:p>
          <a:p>
            <a:pPr lvl="1"/>
            <a:r>
              <a:rPr lang="es-ES" dirty="0" smtClean="0"/>
              <a:t>Mejor gestión</a:t>
            </a:r>
          </a:p>
          <a:p>
            <a:pPr lvl="1"/>
            <a:r>
              <a:rPr lang="es-ES" dirty="0" smtClean="0"/>
              <a:t>Posibilidad de expansión de segmento seguro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ofrece </a:t>
            </a:r>
            <a:r>
              <a:rPr lang="es-ES" dirty="0" err="1" smtClean="0"/>
              <a:t>eduroam</a:t>
            </a:r>
            <a:r>
              <a:rPr lang="es-ES" dirty="0" smtClean="0"/>
              <a:t> a los usuarios?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Posibilidad de acceso al usuario visitante</a:t>
            </a:r>
          </a:p>
          <a:p>
            <a:pPr lvl="1"/>
            <a:r>
              <a:rPr lang="es-ES" dirty="0" smtClean="0"/>
              <a:t>Solo un nombre y contraseña</a:t>
            </a:r>
          </a:p>
          <a:p>
            <a:r>
              <a:rPr lang="es-ES" dirty="0" smtClean="0"/>
              <a:t>Acceso a miles de localizaciones</a:t>
            </a:r>
          </a:p>
          <a:p>
            <a:pPr lvl="1"/>
            <a:r>
              <a:rPr lang="es-ES" dirty="0" smtClean="0"/>
              <a:t>Más de 5000 </a:t>
            </a:r>
          </a:p>
          <a:p>
            <a:r>
              <a:rPr lang="es-ES" dirty="0" smtClean="0"/>
              <a:t>Configuración de cliente solo una vez</a:t>
            </a:r>
          </a:p>
          <a:p>
            <a:pPr lvl="1"/>
            <a:r>
              <a:rPr lang="es-ES" dirty="0" smtClean="0"/>
              <a:t>Fácil de instalar y usar</a:t>
            </a:r>
          </a:p>
          <a:p>
            <a:r>
              <a:rPr lang="es-ES" dirty="0" smtClean="0"/>
              <a:t>Garantiza una seguridad razonable</a:t>
            </a:r>
          </a:p>
          <a:p>
            <a:r>
              <a:rPr lang="es-ES" dirty="0" smtClean="0"/>
              <a:t>Libre de cargo por el uso</a:t>
            </a:r>
          </a:p>
          <a:p>
            <a:pPr lvl="1"/>
            <a:r>
              <a:rPr lang="es-ES" dirty="0" smtClean="0"/>
              <a:t>Servicio recíproco significa sin costo a los usuarios</a:t>
            </a:r>
          </a:p>
          <a:p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ofrece </a:t>
            </a:r>
            <a:r>
              <a:rPr lang="es-ES" dirty="0" err="1" smtClean="0"/>
              <a:t>eduroam</a:t>
            </a:r>
            <a:r>
              <a:rPr lang="es-ES" dirty="0" smtClean="0"/>
              <a:t> a las instituciones?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Integridad de las comunicaciones</a:t>
            </a:r>
          </a:p>
          <a:p>
            <a:r>
              <a:rPr lang="es-ES" dirty="0" smtClean="0"/>
              <a:t>Mejoras en la comercialización de su institución </a:t>
            </a:r>
            <a:r>
              <a:rPr lang="es-ES" sz="2000" dirty="0" smtClean="0"/>
              <a:t>(*)</a:t>
            </a:r>
          </a:p>
          <a:p>
            <a:pPr lvl="1"/>
            <a:r>
              <a:rPr lang="es-ES" dirty="0" smtClean="0"/>
              <a:t>Valor agregado en la organización de eventos</a:t>
            </a:r>
          </a:p>
          <a:p>
            <a:pPr lvl="1"/>
            <a:r>
              <a:rPr lang="es-ES" dirty="0" smtClean="0"/>
              <a:t>Los visitantes pueden usar un servicio simple que facilita la comunicación y conexión a Internet</a:t>
            </a:r>
          </a:p>
          <a:p>
            <a:pPr lvl="1"/>
            <a:r>
              <a:rPr lang="es-ES" dirty="0" smtClean="0"/>
              <a:t>Permitiendo a sus usuarios el acceso a Internet cuando visitan otra institución de investigación y educación, en el país y en el extranjero.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5496" y="5960313"/>
            <a:ext cx="4040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(*) Presentación: </a:t>
            </a:r>
            <a:r>
              <a:rPr lang="es-ES" sz="1200" dirty="0" err="1" smtClean="0"/>
              <a:t>eduroam</a:t>
            </a:r>
            <a:r>
              <a:rPr lang="es-ES" sz="1200" dirty="0" smtClean="0"/>
              <a:t> &amp; ELCIRA 2012, de </a:t>
            </a:r>
            <a:r>
              <a:rPr lang="es-ES" sz="1200" dirty="0" err="1" smtClean="0"/>
              <a:t>Brook</a:t>
            </a:r>
            <a:r>
              <a:rPr lang="es-ES" sz="1200" dirty="0" smtClean="0"/>
              <a:t> </a:t>
            </a:r>
            <a:r>
              <a:rPr lang="es-ES" sz="1200" dirty="0" err="1" smtClean="0"/>
              <a:t>Schofield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ofrece </a:t>
            </a:r>
            <a:r>
              <a:rPr lang="es-ES" dirty="0" err="1" smtClean="0"/>
              <a:t>eduroam</a:t>
            </a:r>
            <a:r>
              <a:rPr lang="es-ES" dirty="0" smtClean="0"/>
              <a:t> a los Departamentos de TI?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Solución inalámbrica simple</a:t>
            </a:r>
          </a:p>
          <a:p>
            <a:r>
              <a:rPr lang="es-ES" dirty="0" smtClean="0"/>
              <a:t>Mecanismo de identificación de usuarios en el borde de la red</a:t>
            </a:r>
          </a:p>
          <a:p>
            <a:r>
              <a:rPr lang="es-ES" dirty="0" smtClean="0"/>
              <a:t>Cumplimiento de políticas y normas de privacidad</a:t>
            </a:r>
          </a:p>
          <a:p>
            <a:r>
              <a:rPr lang="es-ES" dirty="0" smtClean="0"/>
              <a:t>Compatible con herramientas de monitoreo</a:t>
            </a:r>
          </a:p>
          <a:p>
            <a:pPr lvl="1"/>
            <a:r>
              <a:rPr lang="es-ES" dirty="0" smtClean="0"/>
              <a:t>Trazable y abierto</a:t>
            </a:r>
          </a:p>
          <a:p>
            <a:r>
              <a:rPr lang="es-ES" dirty="0" smtClean="0"/>
              <a:t>Ahorro de costos</a:t>
            </a:r>
          </a:p>
          <a:p>
            <a:pPr lvl="1"/>
            <a:r>
              <a:rPr lang="es-ES" dirty="0" smtClean="0"/>
              <a:t>No más cuentas temporales a visitantes</a:t>
            </a:r>
          </a:p>
          <a:p>
            <a:r>
              <a:rPr lang="es-ES" dirty="0" smtClean="0"/>
              <a:t>Escalabilidad y robustez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La idea….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1916832"/>
            <a:ext cx="7668344" cy="345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34078" r="62094" b="36391"/>
          <a:stretch>
            <a:fillRect/>
          </a:stretch>
        </p:blipFill>
        <p:spPr bwMode="auto">
          <a:xfrm>
            <a:off x="6012160" y="1052736"/>
            <a:ext cx="27363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611560" y="5877272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Foto: https://tnc2013.terena.org/core/user/239</a:t>
            </a:r>
            <a:endParaRPr lang="es-ES" sz="12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Origen (1/2)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La iniciativa </a:t>
            </a:r>
            <a:r>
              <a:rPr lang="es-ES" dirty="0" err="1" smtClean="0"/>
              <a:t>eduroam</a:t>
            </a:r>
            <a:r>
              <a:rPr lang="es-ES" dirty="0" smtClean="0"/>
              <a:t> se inicio en 2003 dentro del TF-</a:t>
            </a:r>
            <a:r>
              <a:rPr lang="es-ES" dirty="0" err="1" smtClean="0"/>
              <a:t>Mobility</a:t>
            </a:r>
            <a:r>
              <a:rPr lang="es-ES" dirty="0" smtClean="0"/>
              <a:t> (</a:t>
            </a:r>
            <a:r>
              <a:rPr lang="es-ES" dirty="0" err="1" smtClean="0"/>
              <a:t>Task</a:t>
            </a:r>
            <a:r>
              <a:rPr lang="es-ES" dirty="0" smtClean="0"/>
              <a:t> </a:t>
            </a:r>
            <a:r>
              <a:rPr lang="es-ES" dirty="0" err="1" smtClean="0"/>
              <a:t>Force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Mobility</a:t>
            </a:r>
            <a:r>
              <a:rPr lang="es-ES" dirty="0" smtClean="0"/>
              <a:t>) de TERENA</a:t>
            </a:r>
          </a:p>
          <a:p>
            <a:r>
              <a:rPr lang="es-ES" dirty="0" smtClean="0"/>
              <a:t>Usando una red experimental, el TF demostró la factibilidad de combinación de una infraestructura basada en RADIUS con tecnología IEEE802.1X</a:t>
            </a:r>
          </a:p>
          <a:p>
            <a:r>
              <a:rPr lang="es-ES" dirty="0" smtClean="0"/>
              <a:t>La prueba inicial a cargo de cinco instituciones localizadas en: Holanda, Finlandia, Portugal, Croacia y Reino Unido.</a:t>
            </a:r>
          </a:p>
          <a:p>
            <a:r>
              <a:rPr lang="es-ES" dirty="0" smtClean="0"/>
              <a:t>Luego otras NREN adoptaron la idea y gradualmente se unieron a la infraestructura.</a:t>
            </a:r>
          </a:p>
          <a:p>
            <a:r>
              <a:rPr lang="es-ES" dirty="0" err="1" smtClean="0"/>
              <a:t>eduroam</a:t>
            </a:r>
            <a:r>
              <a:rPr lang="es-ES" dirty="0" smtClean="0"/>
              <a:t> es una federación de federaciones (confederación)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7224" y="5877272"/>
            <a:ext cx="365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i="1" dirty="0" smtClean="0"/>
              <a:t>http://www.eduroam.org/index.php?p=about</a:t>
            </a:r>
            <a:endParaRPr lang="es-PE" sz="1400" i="1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10/07/2013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299A-35B7-4C79-8403-B8511DCDBBB8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TICAL2013 Colombia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uroam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3517</TotalTime>
  <Words>2833</Words>
  <Application>Microsoft Macintosh PowerPoint</Application>
  <PresentationFormat>Présentation à l'écran (4:3)</PresentationFormat>
  <Paragraphs>462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eduroam-1</vt:lpstr>
      <vt:lpstr>La Internet avanzada al servicio del trabajo colaborativo de todos los días</vt:lpstr>
      <vt:lpstr>Présentation PowerPoint</vt:lpstr>
      <vt:lpstr>¿Qué es eduroam?</vt:lpstr>
      <vt:lpstr>¿Por qué eduroam?</vt:lpstr>
      <vt:lpstr>¿Qué ofrece eduroam a los usuarios?</vt:lpstr>
      <vt:lpstr>¿Qué ofrece eduroam a las instituciones?</vt:lpstr>
      <vt:lpstr>¿Qué ofrece eduroam a los Departamentos de TI?</vt:lpstr>
      <vt:lpstr>La idea….</vt:lpstr>
      <vt:lpstr>Origen (1/2)</vt:lpstr>
      <vt:lpstr>Origen (2/2)</vt:lpstr>
      <vt:lpstr>Procesos en eduroam (1/2)</vt:lpstr>
      <vt:lpstr>Procesos en eduroam (2/2)</vt:lpstr>
      <vt:lpstr>Terminología en eduroam</vt:lpstr>
      <vt:lpstr>Infraestructura de eduroam (1/3)</vt:lpstr>
      <vt:lpstr>Infraestructura de eduroam (2/3)</vt:lpstr>
      <vt:lpstr>Infraestructura de eduroam (3/3)</vt:lpstr>
      <vt:lpstr>Funcionamiento de eduroam: Fundamentos (1/2)</vt:lpstr>
      <vt:lpstr>Funcionamiento de eduroam: Fundamentos (2/2)</vt:lpstr>
      <vt:lpstr>Funcionamiento de eduroam:  Modo Local</vt:lpstr>
      <vt:lpstr>Funcionamiento de eduroam: IEEE 802.1x</vt:lpstr>
      <vt:lpstr>Funcionamiento de eduroam: Autenticación EAP</vt:lpstr>
      <vt:lpstr>Funcionamiento de eduroam: Proceso de Autenticación y Accouting RADIUS</vt:lpstr>
      <vt:lpstr>Funcionamiento de eduroam: Roaming</vt:lpstr>
      <vt:lpstr>Seguridad en eduroam (1/2)</vt:lpstr>
      <vt:lpstr>Seguridad en eduroam (2/2)</vt:lpstr>
      <vt:lpstr>¿Dónde puedo usar eduroam?</vt:lpstr>
      <vt:lpstr>Estado actual</vt:lpstr>
      <vt:lpstr>Présentation PowerPoint</vt:lpstr>
      <vt:lpstr>Tendencias de eduroam</vt:lpstr>
      <vt:lpstr>Crecimiento continuo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eduroam</dc:title>
  <dc:creator>jose luis</dc:creator>
  <cp:lastModifiedBy>Emilia Serafin</cp:lastModifiedBy>
  <cp:revision>355</cp:revision>
  <dcterms:created xsi:type="dcterms:W3CDTF">2013-07-08T01:28:10Z</dcterms:created>
  <dcterms:modified xsi:type="dcterms:W3CDTF">2013-08-29T22:20:49Z</dcterms:modified>
</cp:coreProperties>
</file>