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0603825" cy="43205400"/>
  <p:notesSz cx="6858000" cy="9144000"/>
  <p:defaultTextStyle>
    <a:defPPr>
      <a:defRPr lang="en-US"/>
    </a:defPPr>
    <a:lvl1pPr marL="0" algn="l" defTabSz="4341602" rtl="0" eaLnBrk="1" latinLnBrk="0" hangingPunct="1">
      <a:defRPr sz="8500" kern="1200">
        <a:solidFill>
          <a:schemeClr val="tx1"/>
        </a:solidFill>
        <a:latin typeface="+mn-lt"/>
        <a:ea typeface="+mn-ea"/>
        <a:cs typeface="+mn-cs"/>
      </a:defRPr>
    </a:lvl1pPr>
    <a:lvl2pPr marL="2170801" algn="l" defTabSz="4341602" rtl="0" eaLnBrk="1" latinLnBrk="0" hangingPunct="1">
      <a:defRPr sz="8500" kern="1200">
        <a:solidFill>
          <a:schemeClr val="tx1"/>
        </a:solidFill>
        <a:latin typeface="+mn-lt"/>
        <a:ea typeface="+mn-ea"/>
        <a:cs typeface="+mn-cs"/>
      </a:defRPr>
    </a:lvl2pPr>
    <a:lvl3pPr marL="4341602" algn="l" defTabSz="4341602" rtl="0" eaLnBrk="1" latinLnBrk="0" hangingPunct="1">
      <a:defRPr sz="8500" kern="1200">
        <a:solidFill>
          <a:schemeClr val="tx1"/>
        </a:solidFill>
        <a:latin typeface="+mn-lt"/>
        <a:ea typeface="+mn-ea"/>
        <a:cs typeface="+mn-cs"/>
      </a:defRPr>
    </a:lvl3pPr>
    <a:lvl4pPr marL="6512402" algn="l" defTabSz="4341602" rtl="0" eaLnBrk="1" latinLnBrk="0" hangingPunct="1">
      <a:defRPr sz="8500" kern="1200">
        <a:solidFill>
          <a:schemeClr val="tx1"/>
        </a:solidFill>
        <a:latin typeface="+mn-lt"/>
        <a:ea typeface="+mn-ea"/>
        <a:cs typeface="+mn-cs"/>
      </a:defRPr>
    </a:lvl4pPr>
    <a:lvl5pPr marL="8683202" algn="l" defTabSz="4341602" rtl="0" eaLnBrk="1" latinLnBrk="0" hangingPunct="1">
      <a:defRPr sz="8500" kern="1200">
        <a:solidFill>
          <a:schemeClr val="tx1"/>
        </a:solidFill>
        <a:latin typeface="+mn-lt"/>
        <a:ea typeface="+mn-ea"/>
        <a:cs typeface="+mn-cs"/>
      </a:defRPr>
    </a:lvl5pPr>
    <a:lvl6pPr marL="10854004" algn="l" defTabSz="4341602" rtl="0" eaLnBrk="1" latinLnBrk="0" hangingPunct="1">
      <a:defRPr sz="8500" kern="1200">
        <a:solidFill>
          <a:schemeClr val="tx1"/>
        </a:solidFill>
        <a:latin typeface="+mn-lt"/>
        <a:ea typeface="+mn-ea"/>
        <a:cs typeface="+mn-cs"/>
      </a:defRPr>
    </a:lvl6pPr>
    <a:lvl7pPr marL="13024806" algn="l" defTabSz="4341602" rtl="0" eaLnBrk="1" latinLnBrk="0" hangingPunct="1">
      <a:defRPr sz="8500" kern="1200">
        <a:solidFill>
          <a:schemeClr val="tx1"/>
        </a:solidFill>
        <a:latin typeface="+mn-lt"/>
        <a:ea typeface="+mn-ea"/>
        <a:cs typeface="+mn-cs"/>
      </a:defRPr>
    </a:lvl7pPr>
    <a:lvl8pPr marL="15195606" algn="l" defTabSz="4341602" rtl="0" eaLnBrk="1" latinLnBrk="0" hangingPunct="1">
      <a:defRPr sz="8500" kern="1200">
        <a:solidFill>
          <a:schemeClr val="tx1"/>
        </a:solidFill>
        <a:latin typeface="+mn-lt"/>
        <a:ea typeface="+mn-ea"/>
        <a:cs typeface="+mn-cs"/>
      </a:defRPr>
    </a:lvl8pPr>
    <a:lvl9pPr marL="17366407" algn="l" defTabSz="4341602" rtl="0" eaLnBrk="1" latinLnBrk="0" hangingPunct="1">
      <a:defRPr sz="85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9877" autoAdjust="0"/>
  </p:normalViewPr>
  <p:slideViewPr>
    <p:cSldViewPr snapToGrid="0" snapToObjects="1" showGuides="1">
      <p:cViewPr>
        <p:scale>
          <a:sx n="40" d="100"/>
          <a:sy n="40" d="100"/>
        </p:scale>
        <p:origin x="-2940" y="6912"/>
      </p:cViewPr>
      <p:guideLst>
        <p:guide orient="horz" pos="4356"/>
        <p:guide orient="horz" pos="378"/>
        <p:guide orient="horz" pos="26460"/>
        <p:guide orient="horz"/>
        <p:guide pos="406"/>
        <p:guide pos="18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10/30/2012</a:t>
            </a:fld>
            <a:endParaRPr lang="en-US" dirty="0"/>
          </a:p>
        </p:txBody>
      </p:sp>
      <p:sp>
        <p:nvSpPr>
          <p:cNvPr id="4" name="Slide Image Placeholder 3"/>
          <p:cNvSpPr>
            <a:spLocks noGrp="1" noRot="1" noChangeAspect="1"/>
          </p:cNvSpPr>
          <p:nvPr>
            <p:ph type="sldImg" idx="2"/>
          </p:nvPr>
        </p:nvSpPr>
        <p:spPr>
          <a:xfrm>
            <a:off x="2214563" y="685800"/>
            <a:ext cx="2428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341602" rtl="0" eaLnBrk="1" latinLnBrk="0" hangingPunct="1">
      <a:defRPr sz="5800" kern="1200">
        <a:solidFill>
          <a:schemeClr val="tx1"/>
        </a:solidFill>
        <a:latin typeface="+mn-lt"/>
        <a:ea typeface="+mn-ea"/>
        <a:cs typeface="+mn-cs"/>
      </a:defRPr>
    </a:lvl1pPr>
    <a:lvl2pPr marL="2170801" algn="l" defTabSz="4341602" rtl="0" eaLnBrk="1" latinLnBrk="0" hangingPunct="1">
      <a:defRPr sz="5800" kern="1200">
        <a:solidFill>
          <a:schemeClr val="tx1"/>
        </a:solidFill>
        <a:latin typeface="+mn-lt"/>
        <a:ea typeface="+mn-ea"/>
        <a:cs typeface="+mn-cs"/>
      </a:defRPr>
    </a:lvl2pPr>
    <a:lvl3pPr marL="4341602" algn="l" defTabSz="4341602" rtl="0" eaLnBrk="1" latinLnBrk="0" hangingPunct="1">
      <a:defRPr sz="5800" kern="1200">
        <a:solidFill>
          <a:schemeClr val="tx1"/>
        </a:solidFill>
        <a:latin typeface="+mn-lt"/>
        <a:ea typeface="+mn-ea"/>
        <a:cs typeface="+mn-cs"/>
      </a:defRPr>
    </a:lvl3pPr>
    <a:lvl4pPr marL="6512402" algn="l" defTabSz="4341602" rtl="0" eaLnBrk="1" latinLnBrk="0" hangingPunct="1">
      <a:defRPr sz="5800" kern="1200">
        <a:solidFill>
          <a:schemeClr val="tx1"/>
        </a:solidFill>
        <a:latin typeface="+mn-lt"/>
        <a:ea typeface="+mn-ea"/>
        <a:cs typeface="+mn-cs"/>
      </a:defRPr>
    </a:lvl4pPr>
    <a:lvl5pPr marL="8683202" algn="l" defTabSz="4341602" rtl="0" eaLnBrk="1" latinLnBrk="0" hangingPunct="1">
      <a:defRPr sz="5800" kern="1200">
        <a:solidFill>
          <a:schemeClr val="tx1"/>
        </a:solidFill>
        <a:latin typeface="+mn-lt"/>
        <a:ea typeface="+mn-ea"/>
        <a:cs typeface="+mn-cs"/>
      </a:defRPr>
    </a:lvl5pPr>
    <a:lvl6pPr marL="10854004" algn="l" defTabSz="4341602" rtl="0" eaLnBrk="1" latinLnBrk="0" hangingPunct="1">
      <a:defRPr sz="5800" kern="1200">
        <a:solidFill>
          <a:schemeClr val="tx1"/>
        </a:solidFill>
        <a:latin typeface="+mn-lt"/>
        <a:ea typeface="+mn-ea"/>
        <a:cs typeface="+mn-cs"/>
      </a:defRPr>
    </a:lvl6pPr>
    <a:lvl7pPr marL="13024806" algn="l" defTabSz="4341602" rtl="0" eaLnBrk="1" latinLnBrk="0" hangingPunct="1">
      <a:defRPr sz="5800" kern="1200">
        <a:solidFill>
          <a:schemeClr val="tx1"/>
        </a:solidFill>
        <a:latin typeface="+mn-lt"/>
        <a:ea typeface="+mn-ea"/>
        <a:cs typeface="+mn-cs"/>
      </a:defRPr>
    </a:lvl7pPr>
    <a:lvl8pPr marL="15195606" algn="l" defTabSz="4341602" rtl="0" eaLnBrk="1" latinLnBrk="0" hangingPunct="1">
      <a:defRPr sz="5800" kern="1200">
        <a:solidFill>
          <a:schemeClr val="tx1"/>
        </a:solidFill>
        <a:latin typeface="+mn-lt"/>
        <a:ea typeface="+mn-ea"/>
        <a:cs typeface="+mn-cs"/>
      </a:defRPr>
    </a:lvl8pPr>
    <a:lvl9pPr marL="17366407" algn="l" defTabSz="4341602"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1" y="7657143"/>
            <a:ext cx="14454358" cy="906027"/>
          </a:xfrm>
          <a:prstGeom prst="rect">
            <a:avLst/>
          </a:prstGeom>
        </p:spPr>
        <p:txBody>
          <a:bodyPr wrap="square" lIns="226126" tIns="226126" rIns="226126" bIns="226126">
            <a:spAutoFit/>
          </a:bodyPr>
          <a:lstStyle>
            <a:lvl1pPr marL="0" indent="0">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43119" y="6911283"/>
            <a:ext cx="14442949"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37581" y="1500187"/>
            <a:ext cx="3081636" cy="3300413"/>
          </a:xfrm>
          <a:prstGeom prst="rect">
            <a:avLst/>
          </a:prstGeom>
        </p:spPr>
        <p:txBody>
          <a:bodyPr lIns="90451" tIns="45224" rIns="90451" bIns="45224" anchor="ctr"/>
          <a:lstStyle>
            <a:lvl1pPr algn="ctr">
              <a:buNone/>
              <a:defRPr sz="44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829086" y="1500187"/>
            <a:ext cx="3081636" cy="3300413"/>
          </a:xfrm>
          <a:prstGeom prst="rect">
            <a:avLst/>
          </a:prstGeom>
        </p:spPr>
        <p:txBody>
          <a:bodyPr lIns="90451" tIns="45224" rIns="90451" bIns="45224" anchor="ctr"/>
          <a:lstStyle>
            <a:lvl1pPr algn="ctr">
              <a:buNone/>
              <a:defRPr sz="44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43117" y="18653924"/>
            <a:ext cx="14446478"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519975" y="6911283"/>
            <a:ext cx="14442763"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519975" y="7657143"/>
            <a:ext cx="14442763" cy="906027"/>
          </a:xfrm>
          <a:prstGeom prst="rect">
            <a:avLst/>
          </a:prstGeom>
        </p:spPr>
        <p:txBody>
          <a:bodyPr wrap="square" lIns="226126" tIns="226126" rIns="226126" bIns="226126">
            <a:spAutoFit/>
          </a:bodyPr>
          <a:lstStyle>
            <a:lvl1pPr marL="0" indent="0">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519977" y="18676713"/>
            <a:ext cx="14438794"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514441" y="19477440"/>
            <a:ext cx="14444329" cy="906027"/>
          </a:xfrm>
          <a:prstGeom prst="rect">
            <a:avLst/>
          </a:prstGeom>
        </p:spPr>
        <p:txBody>
          <a:bodyPr wrap="square" lIns="226126" tIns="226126" rIns="226126" bIns="226126">
            <a:spAutoFit/>
          </a:bodyPr>
          <a:lstStyle>
            <a:lvl1pPr marL="0" indent="0">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531172" y="33704215"/>
            <a:ext cx="14431566"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519977" y="34525130"/>
            <a:ext cx="14438794" cy="906027"/>
          </a:xfrm>
          <a:prstGeom prst="rect">
            <a:avLst/>
          </a:prstGeom>
        </p:spPr>
        <p:txBody>
          <a:bodyPr wrap="square" lIns="226126" tIns="226126" rIns="226126" bIns="226126">
            <a:spAutoFit/>
          </a:bodyPr>
          <a:lstStyle>
            <a:lvl1pPr marL="0" indent="0">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30460" y="19456530"/>
            <a:ext cx="14455606" cy="906027"/>
          </a:xfrm>
          <a:prstGeom prst="rect">
            <a:avLst/>
          </a:prstGeom>
        </p:spPr>
        <p:txBody>
          <a:bodyPr wrap="square" lIns="226126" tIns="226126" rIns="226126" bIns="226126">
            <a:spAutoFit/>
          </a:bodyPr>
          <a:lstStyle>
            <a:lvl1pPr marL="0" indent="0">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4757312" y="28717553"/>
            <a:ext cx="14521100"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10569023" y="32811507"/>
            <a:ext cx="6534173" cy="7526527"/>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4757314" y="24793546"/>
            <a:ext cx="14507817"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4135302" y="5072226"/>
            <a:ext cx="22333221" cy="1097764"/>
          </a:xfrm>
          <a:prstGeom prst="rect">
            <a:avLst/>
          </a:prstGeom>
        </p:spPr>
        <p:txBody>
          <a:bodyPr lIns="78126" tIns="39063" rIns="78126" bIns="39063">
            <a:normAutofit/>
          </a:bodyPr>
          <a:lstStyle>
            <a:lvl1pPr algn="ctr">
              <a:buFontTx/>
              <a:buNone/>
              <a:defRPr sz="62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135302" y="3190348"/>
            <a:ext cx="22333221" cy="1881878"/>
          </a:xfrm>
          <a:prstGeom prst="rect">
            <a:avLst/>
          </a:prstGeom>
        </p:spPr>
        <p:txBody>
          <a:bodyPr lIns="78126" tIns="39063" rIns="78126" bIns="39063" anchor="t" anchorCtr="1">
            <a:normAutofit/>
          </a:bodyPr>
          <a:lstStyle>
            <a:lvl1pPr algn="ctr">
              <a:buFontTx/>
              <a:buNone/>
              <a:defRPr sz="98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135302" y="497566"/>
            <a:ext cx="22333221" cy="2692783"/>
          </a:xfrm>
          <a:prstGeom prst="rect">
            <a:avLst/>
          </a:prstGeom>
        </p:spPr>
        <p:txBody>
          <a:bodyPr lIns="78126" tIns="39063" rIns="78126" bIns="39063" anchor="t" anchorCtr="1">
            <a:normAutofit/>
          </a:bodyPr>
          <a:lstStyle>
            <a:lvl1pPr algn="ctr">
              <a:buFontTx/>
              <a:buNone/>
              <a:defRPr sz="142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7712014"/>
            <a:ext cx="7012270"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43119" y="6911283"/>
            <a:ext cx="7006736" cy="790363"/>
          </a:xfrm>
          <a:prstGeom prst="rect">
            <a:avLst/>
          </a:prstGeom>
          <a:noFill/>
        </p:spPr>
        <p:txBody>
          <a:bodyPr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4" name="Picture Placeholder 13"/>
          <p:cNvSpPr>
            <a:spLocks noGrp="1"/>
          </p:cNvSpPr>
          <p:nvPr>
            <p:ph type="pic" sz="quarter" idx="15" hasCustomPrompt="1"/>
          </p:nvPr>
        </p:nvSpPr>
        <p:spPr>
          <a:xfrm>
            <a:off x="637581" y="1500187"/>
            <a:ext cx="3081636" cy="3300413"/>
          </a:xfrm>
          <a:prstGeom prst="rect">
            <a:avLst/>
          </a:prstGeom>
        </p:spPr>
        <p:txBody>
          <a:bodyPr lIns="90451" tIns="45224" rIns="90451" bIns="45224" anchor="ctr"/>
          <a:lstStyle>
            <a:lvl1pPr algn="ctr">
              <a:buNone/>
              <a:defRPr sz="44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6884610" y="1600200"/>
            <a:ext cx="3081636" cy="3300413"/>
          </a:xfrm>
          <a:prstGeom prst="rect">
            <a:avLst/>
          </a:prstGeom>
        </p:spPr>
        <p:txBody>
          <a:bodyPr lIns="90451" tIns="45224" rIns="90451" bIns="45224" anchor="ctr"/>
          <a:lstStyle>
            <a:lvl1pPr algn="ctr">
              <a:buNone/>
              <a:defRPr sz="44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29351" y="19412512"/>
            <a:ext cx="7013376"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43116" y="18653924"/>
            <a:ext cx="7007842"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079331" y="7701595"/>
            <a:ext cx="14447377"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079333" y="6911283"/>
            <a:ext cx="14447378"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079333" y="28461332"/>
            <a:ext cx="14447378"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079333" y="27660606"/>
            <a:ext cx="14447378"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957297" y="6911283"/>
            <a:ext cx="7005440"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957297" y="7712014"/>
            <a:ext cx="7005440"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953328" y="18732971"/>
            <a:ext cx="7005440"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998255" y="19533697"/>
            <a:ext cx="6954596"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957297" y="34321505"/>
            <a:ext cx="7005440" cy="790363"/>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943901" y="35191579"/>
            <a:ext cx="7008949" cy="906027"/>
          </a:xfrm>
          <a:prstGeom prst="rect">
            <a:avLst/>
          </a:prstGeom>
        </p:spPr>
        <p:txBody>
          <a:bodyPr wrap="square" lIns="226126" tIns="226126" rIns="226126" bIns="226126">
            <a:spAutoFit/>
          </a:bodyPr>
          <a:lstStyle>
            <a:lvl1pPr marL="339188" indent="-339188">
              <a:buNone/>
              <a:defRPr sz="280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Enter your text here</a:t>
            </a:r>
            <a:endParaRPr lang="en-US" dirty="0"/>
          </a:p>
        </p:txBody>
      </p:sp>
      <p:sp>
        <p:nvSpPr>
          <p:cNvPr id="58" name="Text Placeholder 5"/>
          <p:cNvSpPr>
            <a:spLocks noGrp="1"/>
          </p:cNvSpPr>
          <p:nvPr>
            <p:ph type="body" sz="quarter" idx="95"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4683591" y="30691486"/>
            <a:ext cx="14447378"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14683590" y="24585430"/>
            <a:ext cx="14434095" cy="807774"/>
          </a:xfrm>
          <a:prstGeom prst="rect">
            <a:avLst/>
          </a:prstGeom>
          <a:noFill/>
        </p:spPr>
        <p:txBody>
          <a:bodyPr wrap="square" lIns="90451" tIns="90451" rIns="90451" bIns="90451" anchor="ctr" anchorCtr="0">
            <a:spAutoFit/>
          </a:bodyPr>
          <a:lstStyle>
            <a:lvl1pPr algn="ctr">
              <a:buNone/>
              <a:defRPr sz="39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10992714" y="29191299"/>
            <a:ext cx="7007842" cy="906027"/>
          </a:xfrm>
          <a:prstGeom prst="rect">
            <a:avLst/>
          </a:prstGeom>
        </p:spPr>
        <p:txBody>
          <a:bodyPr wrap="square" lIns="226126" tIns="226126" rIns="226126" bIns="226126">
            <a:spAutoFit/>
          </a:bodyPr>
          <a:lstStyle>
            <a:lvl1pPr marL="0" indent="0">
              <a:buNone/>
              <a:defRPr sz="2800" baseline="0">
                <a:solidFill>
                  <a:schemeClr val="accent5">
                    <a:lumMod val="50000"/>
                  </a:schemeClr>
                </a:solidFill>
                <a:latin typeface="Trebuchet MS" pitchFamily="34" charset="0"/>
              </a:defRPr>
            </a:lvl1pPr>
            <a:lvl2pPr marL="1469813" indent="-565312">
              <a:defRPr sz="2500">
                <a:latin typeface="Trebuchet MS" pitchFamily="34" charset="0"/>
              </a:defRPr>
            </a:lvl2pPr>
            <a:lvl3pPr marL="2035125" indent="-565312">
              <a:defRPr sz="2500">
                <a:latin typeface="Trebuchet MS" pitchFamily="34" charset="0"/>
              </a:defRPr>
            </a:lvl3pPr>
            <a:lvl4pPr marL="2656970" indent="-621844">
              <a:defRPr sz="2500">
                <a:latin typeface="Trebuchet MS" pitchFamily="34" charset="0"/>
              </a:defRPr>
            </a:lvl4pPr>
            <a:lvl5pPr marL="3109221" indent="-452250">
              <a:defRPr sz="25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10992714" y="23048236"/>
            <a:ext cx="7007842" cy="762329"/>
          </a:xfrm>
          <a:prstGeom prst="rect">
            <a:avLst/>
          </a:prstGeom>
          <a:noFill/>
        </p:spPr>
        <p:txBody>
          <a:bodyPr wrap="square" lIns="90451" tIns="90451" rIns="90451" bIns="90451"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11156057" y="34495198"/>
            <a:ext cx="7171185" cy="6282958"/>
          </a:xfrm>
          <a:prstGeom prst="rect">
            <a:avLst/>
          </a:prstGeom>
          <a:solidFill>
            <a:schemeClr val="bg2"/>
          </a:solidFill>
          <a:ln>
            <a:solidFill>
              <a:schemeClr val="tx2"/>
            </a:solidFill>
          </a:ln>
          <a:effectLst/>
        </p:spPr>
        <p:txBody>
          <a:bodyPr lIns="90451" tIns="45224" rIns="90451" bIns="45224" anchor="ctr"/>
          <a:lstStyle>
            <a:lvl1pPr marL="0" indent="0" algn="ctr">
              <a:buNone/>
              <a:defRPr sz="3900" b="0" baseline="0">
                <a:solidFill>
                  <a:schemeClr val="tx2"/>
                </a:solidFill>
              </a:defRPr>
            </a:lvl1pPr>
          </a:lstStyle>
          <a:p>
            <a:r>
              <a:rPr lang="en-US" dirty="0" smtClean="0"/>
              <a:t>PICTURE PLACEHOLDER</a:t>
            </a:r>
            <a:endParaRPr lang="en-US" dirty="0"/>
          </a:p>
        </p:txBody>
      </p:sp>
      <p:sp>
        <p:nvSpPr>
          <p:cNvPr id="84" name="Text Placeholder 76"/>
          <p:cNvSpPr>
            <a:spLocks noGrp="1"/>
          </p:cNvSpPr>
          <p:nvPr>
            <p:ph type="body" sz="quarter" idx="150" hasCustomPrompt="1"/>
          </p:nvPr>
        </p:nvSpPr>
        <p:spPr>
          <a:xfrm>
            <a:off x="4135302" y="5072226"/>
            <a:ext cx="22333221" cy="1097764"/>
          </a:xfrm>
          <a:prstGeom prst="rect">
            <a:avLst/>
          </a:prstGeom>
        </p:spPr>
        <p:txBody>
          <a:bodyPr lIns="78126" tIns="39063" rIns="78126" bIns="39063">
            <a:normAutofit/>
          </a:bodyPr>
          <a:lstStyle>
            <a:lvl1pPr algn="ctr">
              <a:buFontTx/>
              <a:buNone/>
              <a:defRPr sz="62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135302" y="3190348"/>
            <a:ext cx="22333221" cy="1881878"/>
          </a:xfrm>
          <a:prstGeom prst="rect">
            <a:avLst/>
          </a:prstGeom>
        </p:spPr>
        <p:txBody>
          <a:bodyPr lIns="78126" tIns="39063" rIns="78126" bIns="39063" anchor="t" anchorCtr="1">
            <a:normAutofit/>
          </a:bodyPr>
          <a:lstStyle>
            <a:lvl1pPr algn="ctr">
              <a:buFontTx/>
              <a:buNone/>
              <a:defRPr sz="98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135302" y="497566"/>
            <a:ext cx="22333221" cy="2692783"/>
          </a:xfrm>
          <a:prstGeom prst="rect">
            <a:avLst/>
          </a:prstGeom>
        </p:spPr>
        <p:txBody>
          <a:bodyPr lIns="78126" tIns="39063" rIns="78126" bIns="39063" anchor="t" anchorCtr="1">
            <a:normAutofit/>
          </a:bodyPr>
          <a:lstStyle>
            <a:lvl1pPr algn="ctr">
              <a:buFontTx/>
              <a:buNone/>
              <a:defRPr sz="14200">
                <a:solidFill>
                  <a:schemeClr val="bg1"/>
                </a:solidFill>
                <a:latin typeface="+mj-lt"/>
              </a:defRPr>
            </a:lvl1pPr>
            <a:lvl2pPr>
              <a:buFontTx/>
              <a:buNone/>
              <a:defRPr sz="6200"/>
            </a:lvl2pPr>
            <a:lvl3pPr>
              <a:buFontTx/>
              <a:buNone/>
              <a:defRPr sz="6200"/>
            </a:lvl3pPr>
            <a:lvl4pPr>
              <a:buFontTx/>
              <a:buNone/>
              <a:defRPr sz="6200"/>
            </a:lvl4pPr>
            <a:lvl5pPr>
              <a:buFontTx/>
              <a:buNone/>
              <a:defRPr sz="6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30834571" y="0"/>
            <a:ext cx="14553542" cy="43205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0901" tIns="361799" rIns="180901" bIns="180901" rtlCol="0" anchor="t" anchorCtr="0"/>
          <a:lstStyle/>
          <a:p>
            <a:pPr algn="ctr"/>
            <a:r>
              <a:rPr lang="en-US" sz="5300" b="1" dirty="0" smtClean="0">
                <a:solidFill>
                  <a:schemeClr val="bg1"/>
                </a:solidFill>
                <a:latin typeface="Trebuchet MS" pitchFamily="34" charset="0"/>
              </a:rPr>
              <a:t>QUICK</a:t>
            </a:r>
            <a:r>
              <a:rPr lang="en-US" sz="5300" b="1" baseline="0" dirty="0" smtClean="0">
                <a:solidFill>
                  <a:schemeClr val="bg1"/>
                </a:solidFill>
                <a:latin typeface="Trebuchet MS" pitchFamily="34" charset="0"/>
              </a:rPr>
              <a:t> TIPS</a:t>
            </a:r>
            <a:endParaRPr lang="en-US" sz="5300" b="1" dirty="0" smtClean="0">
              <a:solidFill>
                <a:schemeClr val="bg1"/>
              </a:solidFill>
              <a:latin typeface="Trebuchet MS" pitchFamily="34" charset="0"/>
            </a:endParaRPr>
          </a:p>
          <a:p>
            <a:pPr algn="ctr"/>
            <a:r>
              <a:rPr lang="en-US" sz="53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3100997"/>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properly.</a:t>
            </a:r>
          </a:p>
          <a:p>
            <a:pPr defTabSz="3100997"/>
            <a:endParaRPr lang="en-US" sz="5300" b="1" dirty="0" smtClean="0">
              <a:solidFill>
                <a:srgbClr val="FFFF00"/>
              </a:solidFill>
              <a:latin typeface="Trebuchet MS" pitchFamily="34" charset="0"/>
            </a:endParaRPr>
          </a:p>
          <a:p>
            <a:pPr algn="ctr"/>
            <a:r>
              <a:rPr lang="en-US" sz="5300" b="1" dirty="0" smtClean="0">
                <a:solidFill>
                  <a:schemeClr val="bg1"/>
                </a:solidFill>
                <a:latin typeface="Trebuchet MS" pitchFamily="34" charset="0"/>
              </a:rPr>
              <a:t>Using the template</a:t>
            </a:r>
            <a:endParaRPr lang="en-US" sz="5300" b="1" baseline="0" dirty="0" smtClean="0">
              <a:solidFill>
                <a:schemeClr val="bg1"/>
              </a:solidFill>
              <a:latin typeface="Trebuchet MS" pitchFamily="34" charset="0"/>
            </a:endParaRPr>
          </a:p>
          <a:p>
            <a:pPr algn="ctr"/>
            <a:endParaRPr lang="en-US" sz="4400" b="1" dirty="0" smtClean="0">
              <a:solidFill>
                <a:srgbClr val="FFFF00"/>
              </a:solidFill>
              <a:latin typeface="Trebuchet MS" pitchFamily="34" charset="0"/>
            </a:endParaRPr>
          </a:p>
          <a:p>
            <a:pPr marL="0" marR="0" indent="0" algn="l" defTabSz="3100997"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3100997"/>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3100997"/>
            <a:r>
              <a:rPr lang="en-US" sz="4400" b="1" dirty="0" smtClean="0">
                <a:solidFill>
                  <a:srgbClr val="FFFF00"/>
                </a:solidFill>
                <a:latin typeface="Trebuchet MS" pitchFamily="34" charset="0"/>
              </a:rPr>
              <a:t>Using the placeholders</a:t>
            </a:r>
          </a:p>
          <a:p>
            <a:pPr defTabSz="3100997"/>
            <a:r>
              <a:rPr lang="en-US" sz="4400" baseline="0" dirty="0" smtClean="0">
                <a:latin typeface="Trebuchet MS" pitchFamily="34" charset="0"/>
              </a:rPr>
              <a:t>To add text to this template click inside a placeholder and type in or paste your text. To move a placeholder, click on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Then, click </a:t>
            </a:r>
            <a:r>
              <a:rPr lang="en-US" sz="4400" u="sng" baseline="0" dirty="0" smtClean="0">
                <a:latin typeface="Trebuchet MS" pitchFamily="34" charset="0"/>
              </a:rPr>
              <a:t>once</a:t>
            </a:r>
            <a:r>
              <a:rPr lang="en-US" sz="4400" baseline="0" dirty="0" smtClean="0">
                <a:latin typeface="Trebuchet MS" pitchFamily="34" charset="0"/>
              </a:rPr>
              <a:t> and drag it to its new location where you can resize it as needed. Additional placeholders can be found on the left side of this template.</a:t>
            </a:r>
          </a:p>
          <a:p>
            <a:pPr defTabSz="3100997"/>
            <a:endParaRPr lang="en-US" sz="4400" b="1" baseline="0" dirty="0" smtClean="0">
              <a:solidFill>
                <a:srgbClr val="FFFF00"/>
              </a:solidFill>
              <a:latin typeface="Trebuchet MS" pitchFamily="34" charset="0"/>
            </a:endParaRPr>
          </a:p>
          <a:p>
            <a:pPr defTabSz="3100997"/>
            <a:r>
              <a:rPr lang="en-US" sz="4400" b="1" baseline="0" dirty="0" smtClean="0">
                <a:solidFill>
                  <a:srgbClr val="FFFF00"/>
                </a:solidFill>
                <a:latin typeface="Trebuchet MS" pitchFamily="34" charset="0"/>
              </a:rPr>
              <a:t>Modifying the layout</a:t>
            </a:r>
          </a:p>
          <a:p>
            <a:pPr defTabSz="3100997"/>
            <a:r>
              <a:rPr lang="en-US" sz="4400" dirty="0" smtClean="0">
                <a:latin typeface="Trebuchet MS" pitchFamily="34" charset="0"/>
              </a:rPr>
              <a:t>This template has four </a:t>
            </a:r>
            <a:r>
              <a:rPr lang="en-US" sz="4400" baseline="0" dirty="0" smtClean="0">
                <a:latin typeface="Trebuchet MS" pitchFamily="34" charset="0"/>
              </a:rPr>
              <a:t>different </a:t>
            </a:r>
          </a:p>
          <a:p>
            <a:pPr defTabSz="3100997"/>
            <a:r>
              <a:rPr lang="en-US" sz="4400" baseline="0" dirty="0" smtClean="0">
                <a:latin typeface="Trebuchet MS" pitchFamily="34" charset="0"/>
              </a:rPr>
              <a:t>column layouts.   </a:t>
            </a:r>
            <a:r>
              <a:rPr lang="en-US" sz="4400" u="sng" baseline="0" dirty="0" smtClean="0">
                <a:latin typeface="Trebuchet MS" pitchFamily="34" charset="0"/>
              </a:rPr>
              <a:t>Right-click</a:t>
            </a:r>
            <a:r>
              <a:rPr lang="en-US" sz="4400" baseline="0" dirty="0" smtClean="0">
                <a:latin typeface="Trebuchet MS" pitchFamily="34" charset="0"/>
              </a:rPr>
              <a:t> your </a:t>
            </a:r>
          </a:p>
          <a:p>
            <a:pPr defTabSz="3100997"/>
            <a:r>
              <a:rPr lang="en-US" sz="4400" baseline="0" dirty="0" smtClean="0">
                <a:latin typeface="Trebuchet MS" pitchFamily="34" charset="0"/>
              </a:rPr>
              <a:t>mouse on the background and </a:t>
            </a:r>
          </a:p>
          <a:p>
            <a:pPr defTabSz="3100997"/>
            <a:r>
              <a:rPr lang="en-US" sz="4400" baseline="0" dirty="0" smtClean="0">
                <a:latin typeface="Trebuchet MS" pitchFamily="34" charset="0"/>
              </a:rPr>
              <a:t>click on “Layout” to see the</a:t>
            </a:r>
          </a:p>
          <a:p>
            <a:pPr defTabSz="3100997"/>
            <a:r>
              <a:rPr lang="en-US" sz="4400" baseline="0" dirty="0" smtClean="0">
                <a:latin typeface="Trebuchet MS" pitchFamily="34" charset="0"/>
              </a:rPr>
              <a:t> layout options.  The columns in </a:t>
            </a:r>
          </a:p>
          <a:p>
            <a:pPr defTabSz="3100997"/>
            <a:r>
              <a:rPr lang="en-US" sz="4400" baseline="0" dirty="0" smtClean="0">
                <a:latin typeface="Trebuchet MS" pitchFamily="34" charset="0"/>
              </a:rPr>
              <a:t>the provided layouts are fixed and  cannot be moved but advanced users can modify any layout by going to VIEW and then SLIDE MASTER.</a:t>
            </a:r>
          </a:p>
          <a:p>
            <a:pPr marL="0" marR="0" indent="0" algn="l" defTabSz="3100997"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3100997"/>
            <a:r>
              <a:rPr lang="en-US" sz="4400" b="1" baseline="0" dirty="0" smtClean="0">
                <a:solidFill>
                  <a:srgbClr val="FFFF00"/>
                </a:solidFill>
                <a:latin typeface="Trebuchet MS" pitchFamily="34" charset="0"/>
              </a:rPr>
              <a:t>Importing text and graphics from external sources</a:t>
            </a:r>
          </a:p>
          <a:p>
            <a:pPr defTabSz="3100997"/>
            <a:r>
              <a:rPr lang="en-US" sz="4400" b="1" u="sng" baseline="0" dirty="0" smtClean="0">
                <a:latin typeface="Trebuchet MS" pitchFamily="34" charset="0"/>
              </a:rPr>
              <a:t>TEXT: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3100997"/>
            <a:r>
              <a:rPr lang="en-US" sz="4400" b="1" u="sng" baseline="0" dirty="0" smtClean="0">
                <a:latin typeface="Trebuchet MS" pitchFamily="34" charset="0"/>
              </a:rPr>
              <a:t>PHOTOS: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3100997"/>
            <a:r>
              <a:rPr lang="en-US" sz="4400" b="1" u="sng" baseline="0" dirty="0" smtClean="0">
                <a:latin typeface="Trebuchet MS" pitchFamily="34" charset="0"/>
              </a:rPr>
              <a:t>TABLES: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3100997"/>
            <a:endParaRPr lang="en-US" sz="4400" baseline="0" dirty="0" smtClean="0">
              <a:latin typeface="Trebuchet MS" pitchFamily="34" charset="0"/>
            </a:endParaRPr>
          </a:p>
          <a:p>
            <a:pPr defTabSz="3100997"/>
            <a:r>
              <a:rPr lang="en-US" sz="4400" b="1" baseline="0" dirty="0" smtClean="0">
                <a:solidFill>
                  <a:srgbClr val="FFFF00"/>
                </a:solidFill>
                <a:latin typeface="Trebuchet MS" pitchFamily="34" charset="0"/>
              </a:rPr>
              <a:t>Modifying the color scheme</a:t>
            </a:r>
          </a:p>
          <a:p>
            <a:pPr defTabSz="3100997"/>
            <a:r>
              <a:rPr lang="en-US" sz="4400" baseline="0" dirty="0" smtClean="0">
                <a:latin typeface="Trebuchet MS" pitchFamily="34" charset="0"/>
              </a:rPr>
              <a:t>To change the color scheme of this template go to the “Design” menu and click on “Colors”. You can choose from the provide color combinations or you can create your own.</a:t>
            </a:r>
          </a:p>
          <a:p>
            <a:pPr defTabSz="3100997"/>
            <a:endParaRPr lang="en-US" sz="4400" baseline="0" dirty="0" smtClean="0">
              <a:latin typeface="Trebuchet MS" pitchFamily="34" charset="0"/>
            </a:endParaRPr>
          </a:p>
          <a:p>
            <a:pPr defTabSz="3100997"/>
            <a:endParaRPr lang="en-US" sz="4400" baseline="0" dirty="0" smtClean="0">
              <a:latin typeface="Trebuchet MS" pitchFamily="34" charset="0"/>
            </a:endParaRPr>
          </a:p>
          <a:p>
            <a:pPr defTabSz="4341916"/>
            <a:endParaRPr lang="en-US" sz="3200" baseline="0" dirty="0" smtClean="0">
              <a:latin typeface="Trebuchet MS" pitchFamily="34" charset="0"/>
            </a:endParaRPr>
          </a:p>
          <a:p>
            <a:pPr defTabSz="4341916"/>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41916"/>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14773119" y="-25719"/>
            <a:ext cx="14527733" cy="43205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0901" tIns="361799" rIns="180901" bIns="180901" rtlCol="0" anchor="t" anchorCtr="0"/>
          <a:lstStyle/>
          <a:p>
            <a:pPr algn="ctr"/>
            <a:r>
              <a:rPr lang="en-US" sz="5900" b="1" dirty="0" smtClean="0">
                <a:solidFill>
                  <a:schemeClr val="bg1"/>
                </a:solidFill>
                <a:latin typeface="Trebuchet MS" pitchFamily="34" charset="0"/>
              </a:rPr>
              <a:t>QUICK DESIGN</a:t>
            </a:r>
            <a:r>
              <a:rPr lang="en-US" sz="5900" b="1" baseline="0" dirty="0" smtClean="0">
                <a:solidFill>
                  <a:schemeClr val="bg1"/>
                </a:solidFill>
                <a:latin typeface="Trebuchet MS" pitchFamily="34" charset="0"/>
              </a:rPr>
              <a:t> </a:t>
            </a:r>
            <a:r>
              <a:rPr lang="en-US" sz="5900" b="1" dirty="0" smtClean="0">
                <a:solidFill>
                  <a:schemeClr val="bg1"/>
                </a:solidFill>
                <a:latin typeface="Trebuchet MS" pitchFamily="34" charset="0"/>
              </a:rPr>
              <a:t>GUIDE</a:t>
            </a:r>
          </a:p>
          <a:p>
            <a:pPr algn="ctr"/>
            <a:r>
              <a:rPr lang="en-US" sz="53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4341916"/>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dirty="0" smtClean="0">
                <a:latin typeface="Trebuchet MS" pitchFamily="34" charset="0"/>
              </a:rPr>
              <a:t>a 100cm </a:t>
            </a:r>
            <a:r>
              <a:rPr lang="en-US" sz="4400" baseline="0" dirty="0" smtClean="0">
                <a:latin typeface="Trebuchet MS" pitchFamily="34" charset="0"/>
              </a:rPr>
              <a:t>x 140cm</a:t>
            </a:r>
            <a:r>
              <a:rPr lang="en-US" sz="4400" dirty="0" smtClean="0">
                <a:latin typeface="Trebuchet MS" pitchFamily="34" charset="0"/>
              </a:rPr>
              <a:t> professional  poster. It</a:t>
            </a:r>
            <a:r>
              <a:rPr lang="en-US" sz="4400" baseline="0" dirty="0" smtClean="0">
                <a:latin typeface="Trebuchet MS" pitchFamily="34" charset="0"/>
              </a:rPr>
              <a:t> </a:t>
            </a:r>
            <a:r>
              <a:rPr lang="en-US" sz="4400" dirty="0" smtClean="0">
                <a:latin typeface="Trebuchet MS" pitchFamily="34" charset="0"/>
              </a:rPr>
              <a:t>will save you valuable time placing titles, subtitles,</a:t>
            </a:r>
            <a:r>
              <a:rPr lang="en-US" sz="4400" baseline="0" dirty="0" smtClean="0">
                <a:latin typeface="Trebuchet MS" pitchFamily="34" charset="0"/>
              </a:rPr>
              <a:t> text, and graphics</a:t>
            </a:r>
            <a:r>
              <a:rPr lang="en-US" sz="4400" dirty="0" smtClean="0">
                <a:latin typeface="Trebuchet MS" pitchFamily="34" charset="0"/>
              </a:rPr>
              <a:t>. </a:t>
            </a:r>
          </a:p>
          <a:p>
            <a:pPr defTabSz="4341916"/>
            <a:endParaRPr lang="en-US" sz="4400" dirty="0" smtClean="0">
              <a:latin typeface="Trebuchet MS" pitchFamily="34" charset="0"/>
            </a:endParaRPr>
          </a:p>
          <a:p>
            <a:pPr defTabSz="4341916"/>
            <a:r>
              <a:rPr lang="en-US" sz="4400" dirty="0" smtClean="0">
                <a:latin typeface="Trebuchet MS" pitchFamily="34" charset="0"/>
              </a:rPr>
              <a:t>Use it to create your presentation. Then send</a:t>
            </a:r>
            <a:r>
              <a:rPr lang="en-US" sz="4400" baseline="0" dirty="0" smtClean="0">
                <a:latin typeface="Trebuchet MS" pitchFamily="34" charset="0"/>
              </a:rPr>
              <a:t> it </a:t>
            </a:r>
            <a:r>
              <a:rPr lang="en-US" sz="4400" dirty="0" smtClean="0">
                <a:latin typeface="Trebuchet MS" pitchFamily="34" charset="0"/>
              </a:rPr>
              <a:t>to </a:t>
            </a:r>
            <a:r>
              <a:rPr lang="en-US" sz="4400" b="1" dirty="0" smtClean="0">
                <a:latin typeface="Trebuchet MS" pitchFamily="34" charset="0"/>
              </a:rPr>
              <a:t>PosterPresentations.com</a:t>
            </a:r>
            <a:r>
              <a:rPr lang="en-US" sz="4400" dirty="0" smtClean="0">
                <a:latin typeface="Trebuchet MS" pitchFamily="34" charset="0"/>
              </a:rPr>
              <a:t> for premium quality, same day affordable printing.</a:t>
            </a:r>
            <a:br>
              <a:rPr lang="en-US" sz="4400" dirty="0" smtClean="0">
                <a:latin typeface="Trebuchet MS" pitchFamily="34" charset="0"/>
              </a:rPr>
            </a:br>
            <a:endParaRPr lang="en-US" sz="4400" dirty="0" smtClean="0">
              <a:latin typeface="Trebuchet MS" pitchFamily="34" charset="0"/>
            </a:endParaRPr>
          </a:p>
          <a:p>
            <a:pPr defTabSz="4341916"/>
            <a:r>
              <a:rPr lang="en-US" sz="4400" dirty="0" smtClean="0">
                <a:latin typeface="Trebuchet MS" pitchFamily="34" charset="0"/>
              </a:rPr>
              <a:t>We provide a series of </a:t>
            </a:r>
            <a:r>
              <a:rPr lang="en-US" sz="4400" b="1" dirty="0" smtClean="0">
                <a:latin typeface="Trebuchet MS" pitchFamily="34" charset="0"/>
              </a:rPr>
              <a:t>online tutorials</a:t>
            </a:r>
            <a:r>
              <a:rPr lang="en-US" sz="4400" dirty="0" smtClean="0">
                <a:latin typeface="Trebuchet MS" pitchFamily="34" charset="0"/>
              </a:rPr>
              <a:t> that will guide you through the poster design process and answer your poster production questions. </a:t>
            </a:r>
          </a:p>
          <a:p>
            <a:pPr defTabSz="4341916"/>
            <a:endParaRPr lang="en-US" sz="4400" dirty="0" smtClean="0">
              <a:latin typeface="Trebuchet MS" pitchFamily="34" charset="0"/>
            </a:endParaRPr>
          </a:p>
          <a:p>
            <a:pPr defTabSz="4341916"/>
            <a:r>
              <a:rPr lang="en-US" sz="4400" dirty="0" smtClean="0">
                <a:latin typeface="Trebuchet MS" pitchFamily="34" charset="0"/>
              </a:rPr>
              <a:t>View our online</a:t>
            </a:r>
            <a:r>
              <a:rPr lang="en-US" sz="4400" baseline="0" dirty="0" smtClean="0">
                <a:latin typeface="Trebuchet MS" pitchFamily="34" charset="0"/>
              </a:rPr>
              <a:t> tutorials at:</a:t>
            </a:r>
            <a:r>
              <a:rPr lang="en-US" sz="4400" dirty="0" smtClean="0">
                <a:latin typeface="Trebuchet MS" pitchFamily="34" charset="0"/>
              </a:rPr>
              <a:t/>
            </a:r>
            <a:br>
              <a:rPr lang="en-US" sz="4400" dirty="0" smtClean="0">
                <a:latin typeface="Trebuchet MS" pitchFamily="34" charset="0"/>
              </a:rPr>
            </a:br>
            <a:r>
              <a:rPr lang="en-US" sz="4400" dirty="0" smtClean="0">
                <a:solidFill>
                  <a:srgbClr val="FFFF00"/>
                </a:solidFill>
                <a:latin typeface="Trebuchet MS" pitchFamily="34" charset="0"/>
              </a:rPr>
              <a:t> http://bit.ly/Poster_creation_help </a:t>
            </a:r>
            <a:r>
              <a:rPr lang="en-US" sz="4400" dirty="0" smtClean="0">
                <a:latin typeface="Trebuchet MS" pitchFamily="34" charset="0"/>
              </a:rPr>
              <a:t/>
            </a:r>
            <a:br>
              <a:rPr lang="en-US" sz="4400" dirty="0" smtClean="0">
                <a:latin typeface="Trebuchet MS" pitchFamily="34" charset="0"/>
              </a:rPr>
            </a:br>
            <a:r>
              <a:rPr lang="en-US" sz="4400" dirty="0" smtClean="0">
                <a:latin typeface="Trebuchet MS" pitchFamily="34" charset="0"/>
              </a:rPr>
              <a:t>(copy</a:t>
            </a:r>
            <a:r>
              <a:rPr lang="en-US" sz="4400" baseline="0" dirty="0" smtClean="0">
                <a:latin typeface="Trebuchet MS" pitchFamily="34" charset="0"/>
              </a:rPr>
              <a:t> and paste the link into your web browser).</a:t>
            </a:r>
          </a:p>
          <a:p>
            <a:pPr defTabSz="4341916"/>
            <a:endParaRPr lang="en-US" sz="4400" dirty="0" smtClean="0">
              <a:latin typeface="Trebuchet MS" pitchFamily="34" charset="0"/>
            </a:endParaRPr>
          </a:p>
          <a:p>
            <a:pPr defTabSz="4341916"/>
            <a:r>
              <a:rPr lang="en-US" sz="4400" dirty="0" smtClean="0">
                <a:latin typeface="Trebuchet MS" pitchFamily="34" charset="0"/>
              </a:rPr>
              <a:t>For assistance and to order your printed poster</a:t>
            </a:r>
            <a:r>
              <a:rPr lang="en-US" sz="4400" dirty="0" smtClean="0">
                <a:solidFill>
                  <a:schemeClr val="bg1"/>
                </a:solidFill>
                <a:latin typeface="Trebuchet MS" pitchFamily="34" charset="0"/>
              </a:rPr>
              <a:t> call </a:t>
            </a:r>
            <a:r>
              <a:rPr lang="en-US" sz="4400" b="1" dirty="0" smtClean="0">
                <a:solidFill>
                  <a:srgbClr val="FFFF00"/>
                </a:solidFill>
                <a:latin typeface="Trebuchet MS" pitchFamily="34" charset="0"/>
              </a:rPr>
              <a:t>PosterPresentations.com</a:t>
            </a:r>
            <a:r>
              <a:rPr lang="en-US" sz="4400" dirty="0" smtClean="0">
                <a:solidFill>
                  <a:srgbClr val="FFFF00"/>
                </a:solidFill>
                <a:latin typeface="Trebuchet MS" pitchFamily="34" charset="0"/>
              </a:rPr>
              <a:t> </a:t>
            </a:r>
            <a:r>
              <a:rPr lang="en-US" sz="4400" dirty="0" smtClean="0">
                <a:latin typeface="Trebuchet MS" pitchFamily="34" charset="0"/>
              </a:rPr>
              <a:t>at </a:t>
            </a:r>
            <a:r>
              <a:rPr lang="en-US" sz="5300" b="1" dirty="0" smtClean="0">
                <a:solidFill>
                  <a:srgbClr val="FFFF00"/>
                </a:solidFill>
                <a:latin typeface="Trebuchet MS" pitchFamily="34" charset="0"/>
              </a:rPr>
              <a:t>1.866.649.3004</a:t>
            </a:r>
          </a:p>
          <a:p>
            <a:pPr defTabSz="4341916"/>
            <a:endParaRPr lang="en-US" sz="5300" b="1" dirty="0" smtClean="0">
              <a:solidFill>
                <a:srgbClr val="FFFF00"/>
              </a:solidFill>
              <a:latin typeface="Trebuchet MS" pitchFamily="34" charset="0"/>
            </a:endParaRPr>
          </a:p>
          <a:p>
            <a:pPr defTabSz="4341916"/>
            <a:endParaRPr lang="en-US" sz="5300" b="1" dirty="0" smtClean="0">
              <a:solidFill>
                <a:srgbClr val="FFFF00"/>
              </a:solidFill>
              <a:latin typeface="Trebuchet MS" pitchFamily="34" charset="0"/>
            </a:endParaRPr>
          </a:p>
          <a:p>
            <a:pPr algn="ctr"/>
            <a:r>
              <a:rPr lang="en-US" sz="5900" b="1" dirty="0" smtClean="0">
                <a:solidFill>
                  <a:schemeClr val="bg1"/>
                </a:solidFill>
                <a:latin typeface="Trebuchet MS" pitchFamily="34" charset="0"/>
              </a:rPr>
              <a:t>Object Placeholders</a:t>
            </a:r>
          </a:p>
          <a:p>
            <a:pPr algn="ctr"/>
            <a:endParaRPr lang="en-US" sz="5900" b="1" dirty="0" smtClean="0">
              <a:solidFill>
                <a:schemeClr val="bg1"/>
              </a:solidFill>
              <a:latin typeface="Trebuchet MS" pitchFamily="34" charset="0"/>
            </a:endParaRPr>
          </a:p>
          <a:p>
            <a:pPr defTabSz="4341916"/>
            <a:r>
              <a:rPr lang="en-US" sz="4400" dirty="0" smtClean="0">
                <a:latin typeface="Trebuchet MS" pitchFamily="34" charset="0"/>
              </a:rPr>
              <a:t>Use the placeholders provided below to add new elements to your poster:</a:t>
            </a:r>
            <a:r>
              <a:rPr lang="en-US" sz="4400" baseline="0" dirty="0" smtClean="0">
                <a:latin typeface="Trebuchet MS" pitchFamily="34" charset="0"/>
              </a:rPr>
              <a:t> </a:t>
            </a:r>
            <a:r>
              <a:rPr lang="en-US" sz="4400" dirty="0" smtClean="0">
                <a:latin typeface="Trebuchet MS" pitchFamily="34" charset="0"/>
              </a:rPr>
              <a:t>Drag a placeholder onto the</a:t>
            </a:r>
            <a:r>
              <a:rPr lang="en-US" sz="4400" baseline="0" dirty="0" smtClean="0">
                <a:latin typeface="Trebuchet MS" pitchFamily="34" charset="0"/>
              </a:rPr>
              <a:t> poster area,</a:t>
            </a:r>
            <a:r>
              <a:rPr lang="en-US" sz="4400" dirty="0" smtClean="0">
                <a:latin typeface="Trebuchet MS" pitchFamily="34" charset="0"/>
              </a:rPr>
              <a:t> size it, and click it to edit.</a:t>
            </a:r>
          </a:p>
          <a:p>
            <a:pPr defTabSz="4341916"/>
            <a:endParaRPr lang="en-US" sz="4400" dirty="0" smtClean="0">
              <a:latin typeface="Trebuchet MS" pitchFamily="34" charset="0"/>
            </a:endParaRPr>
          </a:p>
          <a:p>
            <a:pPr defTabSz="4341916"/>
            <a:r>
              <a:rPr lang="en-US" sz="4400" b="1" dirty="0" smtClean="0">
                <a:solidFill>
                  <a:srgbClr val="FFFF00"/>
                </a:solidFill>
                <a:latin typeface="Trebuchet MS" pitchFamily="34" charset="0"/>
              </a:rPr>
              <a:t>Section Header placeholder</a:t>
            </a:r>
          </a:p>
          <a:p>
            <a:pPr defTabSz="4341916"/>
            <a:r>
              <a:rPr lang="en-US" sz="4400" dirty="0" smtClean="0">
                <a:latin typeface="Trebuchet MS" pitchFamily="34" charset="0"/>
              </a:rPr>
              <a:t>Move</a:t>
            </a:r>
            <a:r>
              <a:rPr lang="en-US" sz="44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41916"/>
            <a:endParaRPr lang="en-US" sz="4400" baseline="0" dirty="0" smtClean="0">
              <a:latin typeface="Trebuchet MS" pitchFamily="34" charset="0"/>
            </a:endParaRPr>
          </a:p>
          <a:p>
            <a:pPr defTabSz="4341916"/>
            <a:endParaRPr lang="en-US" sz="4400" dirty="0" smtClean="0">
              <a:latin typeface="Trebuchet MS" pitchFamily="34" charset="0"/>
            </a:endParaRPr>
          </a:p>
          <a:p>
            <a:pPr defTabSz="4341916"/>
            <a:endParaRPr lang="en-US" sz="4400" b="1" dirty="0" smtClean="0">
              <a:solidFill>
                <a:srgbClr val="FFFF00"/>
              </a:solidFill>
              <a:latin typeface="Trebuchet MS" pitchFamily="34" charset="0"/>
            </a:endParaRPr>
          </a:p>
          <a:p>
            <a:pPr defTabSz="4341916"/>
            <a:r>
              <a:rPr lang="en-US" sz="4400" b="1" dirty="0" smtClean="0">
                <a:solidFill>
                  <a:srgbClr val="FFFF00"/>
                </a:solidFill>
                <a:latin typeface="Trebuchet MS" pitchFamily="34" charset="0"/>
              </a:rPr>
              <a:t>Text placeholder</a:t>
            </a:r>
          </a:p>
          <a:p>
            <a:pPr defTabSz="4341916"/>
            <a:r>
              <a:rPr lang="en-US" sz="4400" baseline="0" dirty="0" smtClean="0">
                <a:latin typeface="Trebuchet MS" pitchFamily="34" charset="0"/>
              </a:rPr>
              <a:t>Move this preformatted text placeholder to the poster to add a new body of text.</a:t>
            </a: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r>
              <a:rPr lang="en-US" sz="4400" b="1" baseline="0" dirty="0" smtClean="0">
                <a:solidFill>
                  <a:srgbClr val="FFFF00"/>
                </a:solidFill>
                <a:latin typeface="Trebuchet MS" pitchFamily="34" charset="0"/>
              </a:rPr>
              <a:t>Picture placeholder</a:t>
            </a:r>
          </a:p>
          <a:p>
            <a:pPr defTabSz="4341916"/>
            <a:r>
              <a:rPr lang="en-US" sz="4400" baseline="0" dirty="0" smtClean="0">
                <a:latin typeface="Trebuchet MS" pitchFamily="34" charset="0"/>
              </a:rPr>
              <a:t>Move this graphic placeholder onto your poster, size it first, and then click it to add a picture to the poster.</a:t>
            </a:r>
          </a:p>
          <a:p>
            <a:pPr defTabSz="4341916"/>
            <a:endParaRPr lang="en-US" sz="3700" baseline="0" dirty="0" smtClean="0">
              <a:latin typeface="Trebuchet MS" pitchFamily="34" charset="0"/>
            </a:endParaRPr>
          </a:p>
          <a:p>
            <a:pPr defTabSz="4341916"/>
            <a:endParaRPr lang="en-US" sz="3700" baseline="0" dirty="0" smtClean="0">
              <a:latin typeface="Trebuchet MS" pitchFamily="34" charset="0"/>
            </a:endParaRPr>
          </a:p>
          <a:p>
            <a:pPr defTabSz="4341916"/>
            <a:endParaRPr lang="en-US" sz="3700" baseline="0" dirty="0" smtClean="0">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defTabSz="4341916"/>
            <a:endParaRPr lang="en-US" sz="3700" dirty="0" smtClean="0">
              <a:latin typeface="Trebuchet MS" pitchFamily="34" charset="0"/>
            </a:endParaRPr>
          </a:p>
          <a:p>
            <a:pPr algn="ctr"/>
            <a:endParaRPr lang="en-US" sz="3700" b="1" dirty="0" smtClean="0">
              <a:solidFill>
                <a:schemeClr val="bg1"/>
              </a:solidFill>
              <a:latin typeface="Trebuchet MS" pitchFamily="34" charset="0"/>
            </a:endParaRPr>
          </a:p>
          <a:p>
            <a:pPr defTabSz="4341916"/>
            <a:endParaRPr lang="en-US" sz="3700" b="1" dirty="0" smtClean="0">
              <a:solidFill>
                <a:srgbClr val="FFFF00"/>
              </a:solidFill>
              <a:latin typeface="Trebuchet MS" pitchFamily="34" charset="0"/>
            </a:endParaRPr>
          </a:p>
          <a:p>
            <a:pPr algn="ctr"/>
            <a:endParaRPr lang="en-US" sz="4700" b="1" dirty="0">
              <a:latin typeface="Trebuchet MS" pitchFamily="34" charset="0"/>
            </a:endParaRPr>
          </a:p>
        </p:txBody>
      </p:sp>
      <p:sp>
        <p:nvSpPr>
          <p:cNvPr id="7" name="Rectangle 36"/>
          <p:cNvSpPr>
            <a:spLocks noChangeArrowheads="1"/>
          </p:cNvSpPr>
          <p:nvPr/>
        </p:nvSpPr>
        <p:spPr bwMode="auto">
          <a:xfrm>
            <a:off x="0" y="0"/>
            <a:ext cx="30603825" cy="6300788"/>
          </a:xfrm>
          <a:prstGeom prst="rect">
            <a:avLst/>
          </a:prstGeom>
          <a:solidFill>
            <a:schemeClr val="accent5">
              <a:lumMod val="75000"/>
            </a:schemeClr>
          </a:solidFill>
          <a:ln w="9525">
            <a:solidFill>
              <a:schemeClr val="tx1"/>
            </a:solidFill>
            <a:miter lim="800000"/>
            <a:headEnd/>
            <a:tailEnd/>
          </a:ln>
          <a:effectLst/>
        </p:spPr>
        <p:txBody>
          <a:bodyPr wrap="none" lIns="90451" tIns="45224" rIns="90451" bIns="45224" anchor="ctr"/>
          <a:lstStyle/>
          <a:p>
            <a:pPr>
              <a:defRPr/>
            </a:pPr>
            <a:endParaRPr lang="en-US" dirty="0"/>
          </a:p>
        </p:txBody>
      </p:sp>
      <p:sp>
        <p:nvSpPr>
          <p:cNvPr id="9" name="Rectangle 9"/>
          <p:cNvSpPr>
            <a:spLocks noChangeArrowheads="1"/>
          </p:cNvSpPr>
          <p:nvPr/>
        </p:nvSpPr>
        <p:spPr bwMode="auto">
          <a:xfrm>
            <a:off x="0" y="6307042"/>
            <a:ext cx="30603825" cy="200024"/>
          </a:xfrm>
          <a:prstGeom prst="rect">
            <a:avLst/>
          </a:prstGeom>
          <a:solidFill>
            <a:schemeClr val="accent5">
              <a:lumMod val="50000"/>
            </a:schemeClr>
          </a:solidFill>
          <a:ln w="152400">
            <a:noFill/>
            <a:miter lim="800000"/>
            <a:headEnd/>
            <a:tailEnd/>
          </a:ln>
          <a:effectLst/>
        </p:spPr>
        <p:txBody>
          <a:bodyPr wrap="none" lIns="90451" tIns="45224" rIns="90451" bIns="45224" anchor="ctr"/>
          <a:lstStyle/>
          <a:p>
            <a:pPr>
              <a:defRPr/>
            </a:pPr>
            <a:endParaRPr lang="en-US" dirty="0"/>
          </a:p>
        </p:txBody>
      </p:sp>
      <p:sp>
        <p:nvSpPr>
          <p:cNvPr id="10" name="Text Box 14"/>
          <p:cNvSpPr txBox="1">
            <a:spLocks noChangeArrowheads="1"/>
          </p:cNvSpPr>
          <p:nvPr/>
        </p:nvSpPr>
        <p:spPr bwMode="auto">
          <a:xfrm>
            <a:off x="1554992" y="42383155"/>
            <a:ext cx="2258846" cy="325050"/>
          </a:xfrm>
          <a:prstGeom prst="rect">
            <a:avLst/>
          </a:prstGeom>
          <a:noFill/>
          <a:ln w="9525">
            <a:noFill/>
            <a:miter lim="800000"/>
            <a:headEnd/>
            <a:tailEnd/>
          </a:ln>
          <a:effectLst/>
        </p:spPr>
        <p:txBody>
          <a:bodyPr wrap="square" lIns="90279" tIns="45131" rIns="90279" bIns="45131">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34" name="Rectangle 33"/>
          <p:cNvSpPr/>
          <p:nvPr/>
        </p:nvSpPr>
        <p:spPr>
          <a:xfrm>
            <a:off x="-14777737" y="28675157"/>
            <a:ext cx="14527733"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39614951" y="20968455"/>
            <a:ext cx="5388579" cy="3050447"/>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3527968" y="17048067"/>
            <a:ext cx="642699" cy="458547"/>
          </a:xfrm>
          <a:prstGeom prst="rect">
            <a:avLst/>
          </a:prstGeom>
          <a:noFill/>
          <a:ln w="9525">
            <a:solidFill>
              <a:schemeClr val="tx1"/>
            </a:solidFill>
            <a:miter lim="800000"/>
            <a:headEnd/>
            <a:tailEnd/>
          </a:ln>
          <a:effectLst/>
        </p:spPr>
      </p:pic>
      <p:sp>
        <p:nvSpPr>
          <p:cNvPr id="44" name="TextBox 43"/>
          <p:cNvSpPr txBox="1"/>
          <p:nvPr/>
        </p:nvSpPr>
        <p:spPr>
          <a:xfrm>
            <a:off x="31072905" y="39754013"/>
            <a:ext cx="9865025" cy="2889268"/>
          </a:xfrm>
          <a:prstGeom prst="rect">
            <a:avLst/>
          </a:prstGeom>
          <a:noFill/>
        </p:spPr>
        <p:txBody>
          <a:bodyPr wrap="square" lIns="90451" tIns="45224" rIns="90451" bIns="45224" rtlCol="0">
            <a:spAutoFit/>
          </a:bodyPr>
          <a:lstStyle/>
          <a:p>
            <a:r>
              <a:rPr lang="en-US" sz="4700" dirty="0" smtClean="0">
                <a:solidFill>
                  <a:schemeClr val="bg1"/>
                </a:solidFill>
              </a:rPr>
              <a:t>© 2012 PosterPresentations.com</a:t>
            </a:r>
            <a:br>
              <a:rPr lang="en-US" sz="4700" dirty="0" smtClean="0">
                <a:solidFill>
                  <a:schemeClr val="bg1"/>
                </a:solidFill>
              </a:rPr>
            </a:br>
            <a:r>
              <a:rPr lang="en-US" sz="4700" dirty="0" smtClean="0">
                <a:solidFill>
                  <a:schemeClr val="bg1"/>
                </a:solidFill>
              </a:rPr>
              <a:t>    </a:t>
            </a:r>
            <a:r>
              <a:rPr lang="en-US" sz="4400" dirty="0" smtClean="0">
                <a:solidFill>
                  <a:schemeClr val="bg1"/>
                </a:solidFill>
              </a:rPr>
              <a:t>2117 Fourth Street ,</a:t>
            </a:r>
            <a:r>
              <a:rPr lang="en-US" sz="4400" baseline="0" dirty="0" smtClean="0">
                <a:solidFill>
                  <a:schemeClr val="bg1"/>
                </a:solidFill>
              </a:rPr>
              <a:t> Unit C</a:t>
            </a:r>
            <a:br>
              <a:rPr lang="en-US" sz="4400" baseline="0" dirty="0" smtClean="0">
                <a:solidFill>
                  <a:schemeClr val="bg1"/>
                </a:solidFill>
              </a:rPr>
            </a:br>
            <a:r>
              <a:rPr lang="en-US" sz="4400" baseline="0" dirty="0" smtClean="0">
                <a:solidFill>
                  <a:schemeClr val="bg1"/>
                </a:solidFill>
              </a:rPr>
              <a:t>    Berkeley CA 94710</a:t>
            </a:r>
            <a:br>
              <a:rPr lang="en-US" sz="4400" baseline="0" dirty="0" smtClean="0">
                <a:solidFill>
                  <a:schemeClr val="bg1"/>
                </a:solidFill>
              </a:rPr>
            </a:br>
            <a:r>
              <a:rPr lang="en-US" sz="4400" baseline="0" dirty="0" smtClean="0">
                <a:solidFill>
                  <a:schemeClr val="bg1"/>
                </a:solidFill>
              </a:rPr>
              <a:t>    </a:t>
            </a:r>
            <a:r>
              <a:rPr lang="en-US" sz="4400" b="1" baseline="0" dirty="0" smtClean="0">
                <a:solidFill>
                  <a:srgbClr val="FFFF00"/>
                </a:solidFill>
              </a:rPr>
              <a:t>posterpresenter@gmail.com</a:t>
            </a:r>
            <a:endParaRPr lang="en-US" sz="4700" b="1" dirty="0">
              <a:solidFill>
                <a:srgbClr val="FFFF00"/>
              </a:solidFill>
            </a:endParaRPr>
          </a:p>
        </p:txBody>
      </p:sp>
      <p:grpSp>
        <p:nvGrpSpPr>
          <p:cNvPr id="40" name="Group 39"/>
          <p:cNvGrpSpPr/>
          <p:nvPr/>
        </p:nvGrpSpPr>
        <p:grpSpPr>
          <a:xfrm>
            <a:off x="-14275450" y="41168253"/>
            <a:ext cx="13598024" cy="1658342"/>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29003"/>
            </a:xfrm>
            <a:prstGeom prst="rect">
              <a:avLst/>
            </a:prstGeom>
            <a:noFill/>
          </p:spPr>
          <p:txBody>
            <a:bodyPr wrap="square" rtlCol="0">
              <a:spAutoFit/>
            </a:bodyPr>
            <a:lstStyle/>
            <a:p>
              <a:r>
                <a:rPr lang="en-US" sz="3300" dirty="0" smtClean="0">
                  <a:solidFill>
                    <a:schemeClr val="tx2"/>
                  </a:solidFill>
                  <a:latin typeface="Trebuchet MS" pitchFamily="34" charset="0"/>
                </a:rPr>
                <a:t>Student</a:t>
              </a:r>
              <a:r>
                <a:rPr lang="en-US" sz="3300" baseline="0" dirty="0" smtClean="0">
                  <a:solidFill>
                    <a:schemeClr val="tx2"/>
                  </a:solidFill>
                  <a:latin typeface="Trebuchet MS" pitchFamily="34" charset="0"/>
                </a:rPr>
                <a:t> discounts are available on our </a:t>
              </a:r>
              <a:r>
                <a:rPr lang="en-US" sz="3300" baseline="0" dirty="0" err="1" smtClean="0">
                  <a:solidFill>
                    <a:schemeClr val="tx2"/>
                  </a:solidFill>
                  <a:latin typeface="Trebuchet MS" pitchFamily="34" charset="0"/>
                </a:rPr>
                <a:t>Facebook</a:t>
              </a:r>
              <a:r>
                <a:rPr lang="en-US" sz="3300" baseline="0" dirty="0" smtClean="0">
                  <a:solidFill>
                    <a:schemeClr val="tx2"/>
                  </a:solidFill>
                  <a:latin typeface="Trebuchet MS" pitchFamily="34" charset="0"/>
                </a:rPr>
                <a:t> page.</a:t>
              </a:r>
              <a:br>
                <a:rPr lang="en-US" sz="3300" baseline="0" dirty="0" smtClean="0">
                  <a:solidFill>
                    <a:schemeClr val="tx2"/>
                  </a:solidFill>
                  <a:latin typeface="Trebuchet MS" pitchFamily="34" charset="0"/>
                </a:rPr>
              </a:br>
              <a:r>
                <a:rPr lang="en-US" sz="3300" baseline="0" dirty="0" smtClean="0">
                  <a:solidFill>
                    <a:schemeClr val="tx2"/>
                  </a:solidFill>
                  <a:latin typeface="Trebuchet MS" pitchFamily="34" charset="0"/>
                </a:rPr>
                <a:t>Go to </a:t>
              </a:r>
              <a:r>
                <a:rPr lang="en-US" sz="3300" u="sng" baseline="0" dirty="0" smtClean="0">
                  <a:solidFill>
                    <a:schemeClr val="tx2"/>
                  </a:solidFill>
                  <a:latin typeface="Trebuchet MS" pitchFamily="34" charset="0"/>
                </a:rPr>
                <a:t>PosterPresentations.com</a:t>
              </a:r>
              <a:r>
                <a:rPr lang="en-US" sz="3300" baseline="0" dirty="0" smtClean="0">
                  <a:solidFill>
                    <a:schemeClr val="tx2"/>
                  </a:solidFill>
                  <a:latin typeface="Trebuchet MS" pitchFamily="34" charset="0"/>
                </a:rPr>
                <a:t> and click on the FB icon. </a:t>
              </a:r>
              <a:endParaRPr lang="en-US" sz="3300" dirty="0">
                <a:solidFill>
                  <a:schemeClr val="tx2"/>
                </a:solidFill>
                <a:latin typeface="Trebuchet MS" pitchFamily="34" charset="0"/>
              </a:endParaRPr>
            </a:p>
          </p:txBody>
        </p:sp>
      </p:grpSp>
      <p:cxnSp>
        <p:nvCxnSpPr>
          <p:cNvPr id="43" name="Straight Connector 42"/>
          <p:cNvCxnSpPr/>
          <p:nvPr/>
        </p:nvCxnSpPr>
        <p:spPr>
          <a:xfrm>
            <a:off x="30834571" y="39187570"/>
            <a:ext cx="14553542" cy="43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747544" y="15642239"/>
            <a:ext cx="14514449" cy="438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843530" y="6398722"/>
            <a:ext cx="14544581" cy="211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Rectangle 33"/>
          <p:cNvSpPr>
            <a:spLocks noChangeArrowheads="1"/>
          </p:cNvSpPr>
          <p:nvPr/>
        </p:nvSpPr>
        <p:spPr bwMode="auto">
          <a:xfrm>
            <a:off x="641402" y="6893036"/>
            <a:ext cx="14446272" cy="35104388"/>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0451" tIns="45224" rIns="90451" bIns="45224" anchor="ctr"/>
          <a:lstStyle/>
          <a:p>
            <a:pPr>
              <a:defRPr/>
            </a:pPr>
            <a:endParaRPr lang="en-US" dirty="0"/>
          </a:p>
        </p:txBody>
      </p:sp>
      <p:sp>
        <p:nvSpPr>
          <p:cNvPr id="21" name="Rectangle 33"/>
          <p:cNvSpPr>
            <a:spLocks noChangeArrowheads="1"/>
          </p:cNvSpPr>
          <p:nvPr userDrawn="1"/>
        </p:nvSpPr>
        <p:spPr bwMode="auto">
          <a:xfrm>
            <a:off x="15516152" y="6893036"/>
            <a:ext cx="14446272" cy="35104388"/>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0451" tIns="45224" rIns="90451" bIns="45224" anchor="ctr"/>
          <a:lstStyle/>
          <a:p>
            <a:pPr>
              <a:defRPr/>
            </a:pPr>
            <a:endParaRPr lang="en-US" dirty="0"/>
          </a:p>
        </p:txBody>
      </p:sp>
      <p:sp>
        <p:nvSpPr>
          <p:cNvPr id="22" name="Rectangle 21"/>
          <p:cNvSpPr/>
          <p:nvPr userDrawn="1"/>
        </p:nvSpPr>
        <p:spPr>
          <a:xfrm>
            <a:off x="-14760828" y="24885258"/>
            <a:ext cx="14527733"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341602"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28100" indent="-1628100" algn="l" defTabSz="4341602" rtl="0" eaLnBrk="1" latinLnBrk="0" hangingPunct="1">
        <a:spcBef>
          <a:spcPct val="20000"/>
        </a:spcBef>
        <a:buFont typeface="Arial" pitchFamily="34" charset="0"/>
        <a:buChar char="•"/>
        <a:defRPr sz="15200" kern="1200">
          <a:solidFill>
            <a:schemeClr val="tx1"/>
          </a:solidFill>
          <a:latin typeface="+mn-lt"/>
          <a:ea typeface="+mn-ea"/>
          <a:cs typeface="+mn-cs"/>
        </a:defRPr>
      </a:lvl1pPr>
      <a:lvl2pPr marL="3527551" indent="-1356750" algn="l" defTabSz="4341602"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27003" indent="-1085402" algn="l" defTabSz="4341602"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978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7686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1939404"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1102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281006"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451806"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41602" rtl="0" eaLnBrk="1" latinLnBrk="0" hangingPunct="1">
        <a:defRPr sz="8500" kern="1200">
          <a:solidFill>
            <a:schemeClr val="tx1"/>
          </a:solidFill>
          <a:latin typeface="+mn-lt"/>
          <a:ea typeface="+mn-ea"/>
          <a:cs typeface="+mn-cs"/>
        </a:defRPr>
      </a:lvl1pPr>
      <a:lvl2pPr marL="2170801" algn="l" defTabSz="4341602" rtl="0" eaLnBrk="1" latinLnBrk="0" hangingPunct="1">
        <a:defRPr sz="8500" kern="1200">
          <a:solidFill>
            <a:schemeClr val="tx1"/>
          </a:solidFill>
          <a:latin typeface="+mn-lt"/>
          <a:ea typeface="+mn-ea"/>
          <a:cs typeface="+mn-cs"/>
        </a:defRPr>
      </a:lvl2pPr>
      <a:lvl3pPr marL="4341602" algn="l" defTabSz="4341602" rtl="0" eaLnBrk="1" latinLnBrk="0" hangingPunct="1">
        <a:defRPr sz="8500" kern="1200">
          <a:solidFill>
            <a:schemeClr val="tx1"/>
          </a:solidFill>
          <a:latin typeface="+mn-lt"/>
          <a:ea typeface="+mn-ea"/>
          <a:cs typeface="+mn-cs"/>
        </a:defRPr>
      </a:lvl3pPr>
      <a:lvl4pPr marL="6512402" algn="l" defTabSz="4341602" rtl="0" eaLnBrk="1" latinLnBrk="0" hangingPunct="1">
        <a:defRPr sz="8500" kern="1200">
          <a:solidFill>
            <a:schemeClr val="tx1"/>
          </a:solidFill>
          <a:latin typeface="+mn-lt"/>
          <a:ea typeface="+mn-ea"/>
          <a:cs typeface="+mn-cs"/>
        </a:defRPr>
      </a:lvl4pPr>
      <a:lvl5pPr marL="8683202" algn="l" defTabSz="4341602" rtl="0" eaLnBrk="1" latinLnBrk="0" hangingPunct="1">
        <a:defRPr sz="8500" kern="1200">
          <a:solidFill>
            <a:schemeClr val="tx1"/>
          </a:solidFill>
          <a:latin typeface="+mn-lt"/>
          <a:ea typeface="+mn-ea"/>
          <a:cs typeface="+mn-cs"/>
        </a:defRPr>
      </a:lvl5pPr>
      <a:lvl6pPr marL="10854004" algn="l" defTabSz="4341602" rtl="0" eaLnBrk="1" latinLnBrk="0" hangingPunct="1">
        <a:defRPr sz="8500" kern="1200">
          <a:solidFill>
            <a:schemeClr val="tx1"/>
          </a:solidFill>
          <a:latin typeface="+mn-lt"/>
          <a:ea typeface="+mn-ea"/>
          <a:cs typeface="+mn-cs"/>
        </a:defRPr>
      </a:lvl6pPr>
      <a:lvl7pPr marL="13024806" algn="l" defTabSz="4341602" rtl="0" eaLnBrk="1" latinLnBrk="0" hangingPunct="1">
        <a:defRPr sz="8500" kern="1200">
          <a:solidFill>
            <a:schemeClr val="tx1"/>
          </a:solidFill>
          <a:latin typeface="+mn-lt"/>
          <a:ea typeface="+mn-ea"/>
          <a:cs typeface="+mn-cs"/>
        </a:defRPr>
      </a:lvl7pPr>
      <a:lvl8pPr marL="15195606" algn="l" defTabSz="4341602" rtl="0" eaLnBrk="1" latinLnBrk="0" hangingPunct="1">
        <a:defRPr sz="8500" kern="1200">
          <a:solidFill>
            <a:schemeClr val="tx1"/>
          </a:solidFill>
          <a:latin typeface="+mn-lt"/>
          <a:ea typeface="+mn-ea"/>
          <a:cs typeface="+mn-cs"/>
        </a:defRPr>
      </a:lvl8pPr>
      <a:lvl9pPr marL="17366407" algn="l" defTabSz="4341602"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603825" cy="6300788"/>
          </a:xfrm>
          <a:prstGeom prst="rect">
            <a:avLst/>
          </a:prstGeom>
          <a:solidFill>
            <a:schemeClr val="accent5">
              <a:lumMod val="75000"/>
            </a:schemeClr>
          </a:solidFill>
          <a:ln w="9525">
            <a:solidFill>
              <a:schemeClr val="tx1"/>
            </a:solidFill>
            <a:miter lim="800000"/>
            <a:headEnd/>
            <a:tailEnd/>
          </a:ln>
          <a:effectLst/>
        </p:spPr>
        <p:txBody>
          <a:bodyPr wrap="none" lIns="90451" tIns="45224" rIns="90451" bIns="45224" anchor="ctr"/>
          <a:lstStyle/>
          <a:p>
            <a:pPr>
              <a:defRPr/>
            </a:pPr>
            <a:endParaRPr lang="en-US" dirty="0"/>
          </a:p>
        </p:txBody>
      </p:sp>
      <p:sp>
        <p:nvSpPr>
          <p:cNvPr id="8" name="Rectangle 33"/>
          <p:cNvSpPr>
            <a:spLocks noChangeArrowheads="1"/>
          </p:cNvSpPr>
          <p:nvPr/>
        </p:nvSpPr>
        <p:spPr bwMode="auto">
          <a:xfrm>
            <a:off x="637581" y="6900865"/>
            <a:ext cx="29325344" cy="35104388"/>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90451" tIns="45224" rIns="90451" bIns="45224" anchor="ctr"/>
          <a:lstStyle/>
          <a:p>
            <a:pPr>
              <a:defRPr/>
            </a:pPr>
            <a:endParaRPr lang="en-US" dirty="0"/>
          </a:p>
        </p:txBody>
      </p:sp>
      <p:sp>
        <p:nvSpPr>
          <p:cNvPr id="9" name="Rectangle 9"/>
          <p:cNvSpPr>
            <a:spLocks noChangeArrowheads="1"/>
          </p:cNvSpPr>
          <p:nvPr/>
        </p:nvSpPr>
        <p:spPr bwMode="auto">
          <a:xfrm>
            <a:off x="0" y="6307042"/>
            <a:ext cx="30603825" cy="200024"/>
          </a:xfrm>
          <a:prstGeom prst="rect">
            <a:avLst/>
          </a:prstGeom>
          <a:solidFill>
            <a:schemeClr val="accent5">
              <a:lumMod val="50000"/>
            </a:schemeClr>
          </a:solidFill>
          <a:ln w="152400">
            <a:noFill/>
            <a:miter lim="800000"/>
            <a:headEnd/>
            <a:tailEnd/>
          </a:ln>
          <a:effectLst/>
        </p:spPr>
        <p:txBody>
          <a:bodyPr wrap="none" lIns="90451" tIns="45224" rIns="90451" bIns="45224" anchor="ctr"/>
          <a:lstStyle/>
          <a:p>
            <a:pPr>
              <a:defRPr/>
            </a:pPr>
            <a:endParaRPr lang="en-US" dirty="0"/>
          </a:p>
        </p:txBody>
      </p:sp>
      <p:sp>
        <p:nvSpPr>
          <p:cNvPr id="10" name="Text Box 14"/>
          <p:cNvSpPr txBox="1">
            <a:spLocks noChangeArrowheads="1"/>
          </p:cNvSpPr>
          <p:nvPr/>
        </p:nvSpPr>
        <p:spPr bwMode="auto">
          <a:xfrm>
            <a:off x="1447840" y="42342045"/>
            <a:ext cx="2665599" cy="325050"/>
          </a:xfrm>
          <a:prstGeom prst="rect">
            <a:avLst/>
          </a:prstGeom>
          <a:noFill/>
          <a:ln w="9525">
            <a:noFill/>
            <a:miter lim="800000"/>
            <a:headEnd/>
            <a:tailEnd/>
          </a:ln>
          <a:effectLst/>
        </p:spPr>
        <p:txBody>
          <a:bodyPr wrap="square" lIns="90279" tIns="45131" rIns="90279" bIns="45131">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
        <p:nvSpPr>
          <p:cNvPr id="22" name="Rectangle 21"/>
          <p:cNvSpPr/>
          <p:nvPr/>
        </p:nvSpPr>
        <p:spPr>
          <a:xfrm>
            <a:off x="-14683592" y="-25719"/>
            <a:ext cx="14438207" cy="43205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0901" tIns="361799" rIns="180901" bIns="180901" rtlCol="0" anchor="t" anchorCtr="0"/>
          <a:lstStyle/>
          <a:p>
            <a:pPr algn="ctr"/>
            <a:r>
              <a:rPr lang="en-US" sz="5900" b="1" dirty="0" smtClean="0">
                <a:solidFill>
                  <a:schemeClr val="bg1"/>
                </a:solidFill>
                <a:latin typeface="Trebuchet MS" pitchFamily="34" charset="0"/>
              </a:rPr>
              <a:t>QUICK DESIGN</a:t>
            </a:r>
            <a:r>
              <a:rPr lang="en-US" sz="5900" b="1" baseline="0" dirty="0" smtClean="0">
                <a:solidFill>
                  <a:schemeClr val="bg1"/>
                </a:solidFill>
                <a:latin typeface="Trebuchet MS" pitchFamily="34" charset="0"/>
              </a:rPr>
              <a:t> </a:t>
            </a:r>
            <a:r>
              <a:rPr lang="en-US" sz="5900" b="1" dirty="0" smtClean="0">
                <a:solidFill>
                  <a:schemeClr val="bg1"/>
                </a:solidFill>
                <a:latin typeface="Trebuchet MS" pitchFamily="34" charset="0"/>
              </a:rPr>
              <a:t>GUIDE</a:t>
            </a:r>
          </a:p>
          <a:p>
            <a:pPr algn="ctr"/>
            <a:r>
              <a:rPr lang="en-US" sz="53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4341916"/>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smtClean="0">
                <a:latin typeface="Trebuchet MS" pitchFamily="34" charset="0"/>
              </a:rPr>
              <a:t>a 100cm </a:t>
            </a:r>
            <a:r>
              <a:rPr lang="en-US" sz="4400" baseline="0" smtClean="0">
                <a:latin typeface="Trebuchet MS" pitchFamily="34" charset="0"/>
              </a:rPr>
              <a:t>x 140cm</a:t>
            </a:r>
            <a:r>
              <a:rPr lang="en-US" sz="4400" smtClean="0">
                <a:latin typeface="Trebuchet MS" pitchFamily="34" charset="0"/>
              </a:rPr>
              <a:t> </a:t>
            </a:r>
            <a:r>
              <a:rPr lang="en-US" sz="4400" dirty="0" smtClean="0">
                <a:latin typeface="Trebuchet MS" pitchFamily="34" charset="0"/>
              </a:rPr>
              <a:t>professional  poster. It</a:t>
            </a:r>
            <a:r>
              <a:rPr lang="en-US" sz="4400" baseline="0" dirty="0" smtClean="0">
                <a:latin typeface="Trebuchet MS" pitchFamily="34" charset="0"/>
              </a:rPr>
              <a:t> </a:t>
            </a:r>
            <a:r>
              <a:rPr lang="en-US" sz="4400" dirty="0" smtClean="0">
                <a:latin typeface="Trebuchet MS" pitchFamily="34" charset="0"/>
              </a:rPr>
              <a:t>will save you valuable time placing titles, subtitles,</a:t>
            </a:r>
            <a:r>
              <a:rPr lang="en-US" sz="4400" baseline="0" dirty="0" smtClean="0">
                <a:latin typeface="Trebuchet MS" pitchFamily="34" charset="0"/>
              </a:rPr>
              <a:t> text, and graphics</a:t>
            </a:r>
            <a:r>
              <a:rPr lang="en-US" sz="4400" dirty="0" smtClean="0">
                <a:latin typeface="Trebuchet MS" pitchFamily="34" charset="0"/>
              </a:rPr>
              <a:t>. </a:t>
            </a:r>
          </a:p>
          <a:p>
            <a:pPr defTabSz="4341916"/>
            <a:endParaRPr lang="en-US" sz="4400" dirty="0" smtClean="0">
              <a:latin typeface="Trebuchet MS" pitchFamily="34" charset="0"/>
            </a:endParaRPr>
          </a:p>
          <a:p>
            <a:pPr defTabSz="4341916"/>
            <a:r>
              <a:rPr lang="en-US" sz="4400" dirty="0" smtClean="0">
                <a:latin typeface="Trebuchet MS" pitchFamily="34" charset="0"/>
              </a:rPr>
              <a:t>Use it to create your presentation. Then send</a:t>
            </a:r>
            <a:r>
              <a:rPr lang="en-US" sz="4400" baseline="0" dirty="0" smtClean="0">
                <a:latin typeface="Trebuchet MS" pitchFamily="34" charset="0"/>
              </a:rPr>
              <a:t> it </a:t>
            </a:r>
            <a:r>
              <a:rPr lang="en-US" sz="4400" dirty="0" smtClean="0">
                <a:latin typeface="Trebuchet MS" pitchFamily="34" charset="0"/>
              </a:rPr>
              <a:t>to </a:t>
            </a:r>
            <a:r>
              <a:rPr lang="en-US" sz="4400" b="1" dirty="0" smtClean="0">
                <a:latin typeface="Trebuchet MS" pitchFamily="34" charset="0"/>
              </a:rPr>
              <a:t>PosterPresentations.com</a:t>
            </a:r>
            <a:r>
              <a:rPr lang="en-US" sz="4400" dirty="0" smtClean="0">
                <a:latin typeface="Trebuchet MS" pitchFamily="34" charset="0"/>
              </a:rPr>
              <a:t> for premium quality, same day affordable printing.</a:t>
            </a:r>
            <a:br>
              <a:rPr lang="en-US" sz="4400" dirty="0" smtClean="0">
                <a:latin typeface="Trebuchet MS" pitchFamily="34" charset="0"/>
              </a:rPr>
            </a:br>
            <a:endParaRPr lang="en-US" sz="4400" dirty="0" smtClean="0">
              <a:latin typeface="Trebuchet MS" pitchFamily="34" charset="0"/>
            </a:endParaRPr>
          </a:p>
          <a:p>
            <a:pPr defTabSz="4341916"/>
            <a:r>
              <a:rPr lang="en-US" sz="4400" dirty="0" smtClean="0">
                <a:latin typeface="Trebuchet MS" pitchFamily="34" charset="0"/>
              </a:rPr>
              <a:t>We provide a series of </a:t>
            </a:r>
            <a:r>
              <a:rPr lang="en-US" sz="4400" b="1" dirty="0" smtClean="0">
                <a:latin typeface="Trebuchet MS" pitchFamily="34" charset="0"/>
              </a:rPr>
              <a:t>online tutorials</a:t>
            </a:r>
            <a:r>
              <a:rPr lang="en-US" sz="4400" dirty="0" smtClean="0">
                <a:latin typeface="Trebuchet MS" pitchFamily="34" charset="0"/>
              </a:rPr>
              <a:t> that will guide you through the poster design process and answer your poster production questions. </a:t>
            </a:r>
          </a:p>
          <a:p>
            <a:pPr defTabSz="4341916"/>
            <a:endParaRPr lang="en-US" sz="4400" dirty="0" smtClean="0">
              <a:latin typeface="Trebuchet MS" pitchFamily="34" charset="0"/>
            </a:endParaRPr>
          </a:p>
          <a:p>
            <a:pPr defTabSz="4341916"/>
            <a:r>
              <a:rPr lang="en-US" sz="4400" dirty="0" smtClean="0">
                <a:latin typeface="Trebuchet MS" pitchFamily="34" charset="0"/>
              </a:rPr>
              <a:t>View our online</a:t>
            </a:r>
            <a:r>
              <a:rPr lang="en-US" sz="4400" baseline="0" dirty="0" smtClean="0">
                <a:latin typeface="Trebuchet MS" pitchFamily="34" charset="0"/>
              </a:rPr>
              <a:t> tutorials at:</a:t>
            </a:r>
            <a:r>
              <a:rPr lang="en-US" sz="4400" dirty="0" smtClean="0">
                <a:latin typeface="Trebuchet MS" pitchFamily="34" charset="0"/>
              </a:rPr>
              <a:t/>
            </a:r>
            <a:br>
              <a:rPr lang="en-US" sz="4400" dirty="0" smtClean="0">
                <a:latin typeface="Trebuchet MS" pitchFamily="34" charset="0"/>
              </a:rPr>
            </a:br>
            <a:r>
              <a:rPr lang="en-US" sz="4400" dirty="0" smtClean="0">
                <a:solidFill>
                  <a:srgbClr val="FFFF00"/>
                </a:solidFill>
                <a:latin typeface="Trebuchet MS" pitchFamily="34" charset="0"/>
              </a:rPr>
              <a:t> http://bit.ly/Poster_creation_help </a:t>
            </a:r>
            <a:r>
              <a:rPr lang="en-US" sz="4400" dirty="0" smtClean="0">
                <a:latin typeface="Trebuchet MS" pitchFamily="34" charset="0"/>
              </a:rPr>
              <a:t/>
            </a:r>
            <a:br>
              <a:rPr lang="en-US" sz="4400" dirty="0" smtClean="0">
                <a:latin typeface="Trebuchet MS" pitchFamily="34" charset="0"/>
              </a:rPr>
            </a:br>
            <a:r>
              <a:rPr lang="en-US" sz="4400" dirty="0" smtClean="0">
                <a:latin typeface="Trebuchet MS" pitchFamily="34" charset="0"/>
              </a:rPr>
              <a:t>(copy</a:t>
            </a:r>
            <a:r>
              <a:rPr lang="en-US" sz="4400" baseline="0" dirty="0" smtClean="0">
                <a:latin typeface="Trebuchet MS" pitchFamily="34" charset="0"/>
              </a:rPr>
              <a:t> and paste the link into your web browser).</a:t>
            </a:r>
          </a:p>
          <a:p>
            <a:pPr defTabSz="4341916"/>
            <a:endParaRPr lang="en-US" sz="4400" dirty="0" smtClean="0">
              <a:latin typeface="Trebuchet MS" pitchFamily="34" charset="0"/>
            </a:endParaRPr>
          </a:p>
          <a:p>
            <a:pPr defTabSz="4341916"/>
            <a:r>
              <a:rPr lang="en-US" sz="4400" dirty="0" smtClean="0">
                <a:latin typeface="Trebuchet MS" pitchFamily="34" charset="0"/>
              </a:rPr>
              <a:t>For assistance and to order your printed poster</a:t>
            </a:r>
            <a:r>
              <a:rPr lang="en-US" sz="4400" dirty="0" smtClean="0">
                <a:solidFill>
                  <a:schemeClr val="bg1"/>
                </a:solidFill>
                <a:latin typeface="Trebuchet MS" pitchFamily="34" charset="0"/>
              </a:rPr>
              <a:t> call </a:t>
            </a:r>
            <a:r>
              <a:rPr lang="en-US" sz="4400" b="1" dirty="0" smtClean="0">
                <a:solidFill>
                  <a:srgbClr val="FFFF00"/>
                </a:solidFill>
                <a:latin typeface="Trebuchet MS" pitchFamily="34" charset="0"/>
              </a:rPr>
              <a:t>PosterPresentations.com</a:t>
            </a:r>
            <a:r>
              <a:rPr lang="en-US" sz="4400" dirty="0" smtClean="0">
                <a:solidFill>
                  <a:srgbClr val="FFFF00"/>
                </a:solidFill>
                <a:latin typeface="Trebuchet MS" pitchFamily="34" charset="0"/>
              </a:rPr>
              <a:t> </a:t>
            </a:r>
            <a:r>
              <a:rPr lang="en-US" sz="4400" dirty="0" smtClean="0">
                <a:latin typeface="Trebuchet MS" pitchFamily="34" charset="0"/>
              </a:rPr>
              <a:t>at </a:t>
            </a:r>
            <a:r>
              <a:rPr lang="en-US" sz="5300" b="1" dirty="0" smtClean="0">
                <a:solidFill>
                  <a:srgbClr val="FFFF00"/>
                </a:solidFill>
                <a:latin typeface="Trebuchet MS" pitchFamily="34" charset="0"/>
              </a:rPr>
              <a:t>1.866.649.3004</a:t>
            </a:r>
          </a:p>
          <a:p>
            <a:pPr defTabSz="4341916"/>
            <a:endParaRPr lang="en-US" sz="5300" b="1" dirty="0" smtClean="0">
              <a:solidFill>
                <a:srgbClr val="FFFF00"/>
              </a:solidFill>
              <a:latin typeface="Trebuchet MS" pitchFamily="34" charset="0"/>
            </a:endParaRPr>
          </a:p>
          <a:p>
            <a:pPr algn="ctr"/>
            <a:r>
              <a:rPr lang="en-US" sz="5900" b="1" dirty="0" smtClean="0">
                <a:solidFill>
                  <a:schemeClr val="bg1"/>
                </a:solidFill>
                <a:latin typeface="Trebuchet MS" pitchFamily="34" charset="0"/>
              </a:rPr>
              <a:t>Object Placeholders</a:t>
            </a:r>
          </a:p>
          <a:p>
            <a:pPr algn="ctr"/>
            <a:endParaRPr lang="en-US" sz="900" b="1" dirty="0" smtClean="0">
              <a:solidFill>
                <a:schemeClr val="bg1"/>
              </a:solidFill>
              <a:latin typeface="Trebuchet MS" pitchFamily="34" charset="0"/>
            </a:endParaRPr>
          </a:p>
          <a:p>
            <a:pPr defTabSz="4341916"/>
            <a:r>
              <a:rPr lang="en-US" sz="4400" dirty="0" smtClean="0">
                <a:latin typeface="Trebuchet MS" pitchFamily="34" charset="0"/>
              </a:rPr>
              <a:t>Use the placeholders provided below to add new elements to your poster:</a:t>
            </a:r>
            <a:r>
              <a:rPr lang="en-US" sz="4400" baseline="0" dirty="0" smtClean="0">
                <a:latin typeface="Trebuchet MS" pitchFamily="34" charset="0"/>
              </a:rPr>
              <a:t> </a:t>
            </a:r>
            <a:r>
              <a:rPr lang="en-US" sz="4400" dirty="0" smtClean="0">
                <a:latin typeface="Trebuchet MS" pitchFamily="34" charset="0"/>
              </a:rPr>
              <a:t>Drag a placeholder onto the</a:t>
            </a:r>
            <a:r>
              <a:rPr lang="en-US" sz="4400" baseline="0" dirty="0" smtClean="0">
                <a:latin typeface="Trebuchet MS" pitchFamily="34" charset="0"/>
              </a:rPr>
              <a:t> poster area,</a:t>
            </a:r>
            <a:r>
              <a:rPr lang="en-US" sz="4400" dirty="0" smtClean="0">
                <a:latin typeface="Trebuchet MS" pitchFamily="34" charset="0"/>
              </a:rPr>
              <a:t> size it, and click it to edit.</a:t>
            </a:r>
          </a:p>
          <a:p>
            <a:pPr defTabSz="4341916"/>
            <a:endParaRPr lang="en-US" sz="4400" dirty="0" smtClean="0">
              <a:latin typeface="Trebuchet MS" pitchFamily="34" charset="0"/>
            </a:endParaRPr>
          </a:p>
          <a:p>
            <a:pPr defTabSz="4341916"/>
            <a:r>
              <a:rPr lang="en-US" sz="4400" b="1" dirty="0" smtClean="0">
                <a:solidFill>
                  <a:srgbClr val="FFFF00"/>
                </a:solidFill>
                <a:latin typeface="Trebuchet MS" pitchFamily="34" charset="0"/>
              </a:rPr>
              <a:t>Section Header placeholder</a:t>
            </a:r>
          </a:p>
          <a:p>
            <a:pPr defTabSz="4341916"/>
            <a:r>
              <a:rPr lang="en-US" sz="4400" dirty="0" smtClean="0">
                <a:latin typeface="Trebuchet MS" pitchFamily="34" charset="0"/>
              </a:rPr>
              <a:t>Move</a:t>
            </a:r>
            <a:r>
              <a:rPr lang="en-US" sz="44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4400" baseline="0" dirty="0" smtClean="0">
              <a:latin typeface="Trebuchet MS" pitchFamily="34" charset="0"/>
            </a:endParaRPr>
          </a:p>
          <a:p>
            <a:pPr defTabSz="4341916"/>
            <a:endParaRPr lang="el-GR"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dirty="0" smtClean="0">
              <a:latin typeface="Trebuchet MS" pitchFamily="34" charset="0"/>
            </a:endParaRPr>
          </a:p>
          <a:p>
            <a:pPr defTabSz="4341916"/>
            <a:endParaRPr lang="en-US" sz="4400" b="1" dirty="0" smtClean="0">
              <a:solidFill>
                <a:srgbClr val="FFFF00"/>
              </a:solidFill>
              <a:latin typeface="Trebuchet MS" pitchFamily="34" charset="0"/>
            </a:endParaRPr>
          </a:p>
          <a:p>
            <a:pPr defTabSz="4341916"/>
            <a:r>
              <a:rPr lang="en-US" sz="4400" b="1" dirty="0" smtClean="0">
                <a:solidFill>
                  <a:srgbClr val="FFFF00"/>
                </a:solidFill>
                <a:latin typeface="Trebuchet MS" pitchFamily="34" charset="0"/>
              </a:rPr>
              <a:t>Text placeholder</a:t>
            </a:r>
          </a:p>
          <a:p>
            <a:pPr defTabSz="4341916"/>
            <a:r>
              <a:rPr lang="en-US" sz="4400" baseline="0" dirty="0" smtClean="0">
                <a:latin typeface="Trebuchet MS" pitchFamily="34" charset="0"/>
              </a:rPr>
              <a:t>Move this preformatted text placeholder to the poster to add a new body of text.</a:t>
            </a:r>
            <a:endParaRPr lang="el-GR" sz="4400" baseline="0" dirty="0" smtClean="0">
              <a:latin typeface="Trebuchet MS" pitchFamily="34" charset="0"/>
            </a:endParaRPr>
          </a:p>
          <a:p>
            <a:pPr defTabSz="4341916"/>
            <a:endParaRPr lang="el-GR"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aseline="0" dirty="0" smtClean="0">
              <a:latin typeface="Trebuchet MS" pitchFamily="34" charset="0"/>
            </a:endParaRPr>
          </a:p>
          <a:p>
            <a:pPr defTabSz="4341916"/>
            <a:endParaRPr lang="en-US" sz="4400" b="1" baseline="0" dirty="0" smtClean="0">
              <a:solidFill>
                <a:srgbClr val="FFFF00"/>
              </a:solidFill>
              <a:latin typeface="Trebuchet MS" pitchFamily="34" charset="0"/>
            </a:endParaRPr>
          </a:p>
          <a:p>
            <a:pPr defTabSz="4341916"/>
            <a:r>
              <a:rPr lang="en-US" sz="4400" b="1" baseline="0" dirty="0" smtClean="0">
                <a:solidFill>
                  <a:srgbClr val="FFFF00"/>
                </a:solidFill>
                <a:latin typeface="Trebuchet MS" pitchFamily="34" charset="0"/>
              </a:rPr>
              <a:t>Picture placeholder</a:t>
            </a:r>
          </a:p>
          <a:p>
            <a:pPr defTabSz="4341916"/>
            <a:r>
              <a:rPr lang="en-US" sz="4400" baseline="0" dirty="0" smtClean="0">
                <a:latin typeface="Trebuchet MS" pitchFamily="34" charset="0"/>
              </a:rPr>
              <a:t>Move this graphic placeholder onto your poster, size it first, and then click it to add a picture to the poster.</a:t>
            </a:r>
          </a:p>
          <a:p>
            <a:pPr defTabSz="4341916"/>
            <a:endParaRPr lang="en-US" sz="3700" baseline="0" dirty="0" smtClean="0">
              <a:latin typeface="Trebuchet MS" pitchFamily="34" charset="0"/>
            </a:endParaRPr>
          </a:p>
          <a:p>
            <a:pPr defTabSz="4341916"/>
            <a:endParaRPr lang="en-US" sz="3700" baseline="0" dirty="0" smtClean="0">
              <a:latin typeface="Trebuchet MS" pitchFamily="34" charset="0"/>
            </a:endParaRPr>
          </a:p>
          <a:p>
            <a:pPr defTabSz="4341916"/>
            <a:endParaRPr lang="en-US" sz="3700" baseline="0" dirty="0" smtClean="0">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algn="ctr"/>
            <a:endParaRPr lang="en-US" sz="4700" b="1" dirty="0" smtClean="0">
              <a:solidFill>
                <a:schemeClr val="bg1"/>
              </a:solidFill>
              <a:latin typeface="Trebuchet MS" pitchFamily="34" charset="0"/>
            </a:endParaRPr>
          </a:p>
          <a:p>
            <a:pPr defTabSz="4341916"/>
            <a:endParaRPr lang="en-US" sz="3700" dirty="0" smtClean="0">
              <a:latin typeface="Trebuchet MS" pitchFamily="34" charset="0"/>
            </a:endParaRPr>
          </a:p>
          <a:p>
            <a:pPr algn="ctr"/>
            <a:endParaRPr lang="en-US" sz="3700" b="1" dirty="0" smtClean="0">
              <a:solidFill>
                <a:schemeClr val="bg1"/>
              </a:solidFill>
              <a:latin typeface="Trebuchet MS" pitchFamily="34" charset="0"/>
            </a:endParaRPr>
          </a:p>
          <a:p>
            <a:pPr defTabSz="4341916"/>
            <a:endParaRPr lang="en-US" sz="3700" b="1" dirty="0" smtClean="0">
              <a:solidFill>
                <a:srgbClr val="FFFF00"/>
              </a:solidFill>
              <a:latin typeface="Trebuchet MS" pitchFamily="34" charset="0"/>
            </a:endParaRPr>
          </a:p>
          <a:p>
            <a:pPr algn="ctr"/>
            <a:endParaRPr lang="en-US" sz="4700" b="1" dirty="0">
              <a:latin typeface="Trebuchet MS" pitchFamily="34" charset="0"/>
            </a:endParaRPr>
          </a:p>
        </p:txBody>
      </p:sp>
      <p:sp>
        <p:nvSpPr>
          <p:cNvPr id="23" name="Rectangle 22"/>
          <p:cNvSpPr/>
          <p:nvPr/>
        </p:nvSpPr>
        <p:spPr>
          <a:xfrm>
            <a:off x="-14683592" y="30653979"/>
            <a:ext cx="14438207"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cxnSp>
        <p:nvCxnSpPr>
          <p:cNvPr id="45" name="Straight Connector 44"/>
          <p:cNvCxnSpPr/>
          <p:nvPr/>
        </p:nvCxnSpPr>
        <p:spPr>
          <a:xfrm>
            <a:off x="-14717576" y="15505280"/>
            <a:ext cx="14514449" cy="438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0992714" y="29127538"/>
            <a:ext cx="7007842"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grpSp>
        <p:nvGrpSpPr>
          <p:cNvPr id="20" name="Group 19"/>
          <p:cNvGrpSpPr/>
          <p:nvPr/>
        </p:nvGrpSpPr>
        <p:grpSpPr>
          <a:xfrm>
            <a:off x="-14275450" y="41118925"/>
            <a:ext cx="13598024" cy="1658342"/>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8" y="28244014"/>
              <a:ext cx="8671188" cy="729003"/>
            </a:xfrm>
            <a:prstGeom prst="rect">
              <a:avLst/>
            </a:prstGeom>
            <a:noFill/>
          </p:spPr>
          <p:txBody>
            <a:bodyPr wrap="square" rtlCol="0">
              <a:spAutoFit/>
            </a:bodyPr>
            <a:lstStyle/>
            <a:p>
              <a:r>
                <a:rPr lang="en-US" sz="3300" dirty="0" smtClean="0">
                  <a:solidFill>
                    <a:schemeClr val="tx2"/>
                  </a:solidFill>
                  <a:latin typeface="Trebuchet MS" pitchFamily="34" charset="0"/>
                </a:rPr>
                <a:t>Student</a:t>
              </a:r>
              <a:r>
                <a:rPr lang="en-US" sz="3300" baseline="0" dirty="0" smtClean="0">
                  <a:solidFill>
                    <a:schemeClr val="tx2"/>
                  </a:solidFill>
                  <a:latin typeface="Trebuchet MS" pitchFamily="34" charset="0"/>
                </a:rPr>
                <a:t> discounts are available on our </a:t>
              </a:r>
              <a:r>
                <a:rPr lang="en-US" sz="3300" baseline="0" dirty="0" err="1" smtClean="0">
                  <a:solidFill>
                    <a:schemeClr val="tx2"/>
                  </a:solidFill>
                  <a:latin typeface="Trebuchet MS" pitchFamily="34" charset="0"/>
                </a:rPr>
                <a:t>Facebook</a:t>
              </a:r>
              <a:r>
                <a:rPr lang="en-US" sz="3300" baseline="0" dirty="0" smtClean="0">
                  <a:solidFill>
                    <a:schemeClr val="tx2"/>
                  </a:solidFill>
                  <a:latin typeface="Trebuchet MS" pitchFamily="34" charset="0"/>
                </a:rPr>
                <a:t> page.</a:t>
              </a:r>
              <a:br>
                <a:rPr lang="en-US" sz="3300" baseline="0" dirty="0" smtClean="0">
                  <a:solidFill>
                    <a:schemeClr val="tx2"/>
                  </a:solidFill>
                  <a:latin typeface="Trebuchet MS" pitchFamily="34" charset="0"/>
                </a:rPr>
              </a:br>
              <a:r>
                <a:rPr lang="en-US" sz="3300" baseline="0" dirty="0" smtClean="0">
                  <a:solidFill>
                    <a:schemeClr val="tx2"/>
                  </a:solidFill>
                  <a:latin typeface="Trebuchet MS" pitchFamily="34" charset="0"/>
                </a:rPr>
                <a:t>Go to </a:t>
              </a:r>
              <a:r>
                <a:rPr lang="en-US" sz="3300" u="sng" baseline="0" dirty="0" smtClean="0">
                  <a:solidFill>
                    <a:schemeClr val="tx2"/>
                  </a:solidFill>
                  <a:latin typeface="Trebuchet MS" pitchFamily="34" charset="0"/>
                </a:rPr>
                <a:t>PosterPresentations.com</a:t>
              </a:r>
              <a:r>
                <a:rPr lang="en-US" sz="3300" baseline="0" dirty="0" smtClean="0">
                  <a:solidFill>
                    <a:schemeClr val="tx2"/>
                  </a:solidFill>
                  <a:latin typeface="Trebuchet MS" pitchFamily="34" charset="0"/>
                </a:rPr>
                <a:t> and click on the FB icon. </a:t>
              </a:r>
              <a:endParaRPr lang="en-US" sz="3300" dirty="0">
                <a:solidFill>
                  <a:schemeClr val="tx2"/>
                </a:solidFill>
                <a:latin typeface="Trebuchet MS" pitchFamily="34" charset="0"/>
              </a:endParaRPr>
            </a:p>
          </p:txBody>
        </p:sp>
      </p:grpSp>
      <p:sp>
        <p:nvSpPr>
          <p:cNvPr id="30" name="Rectangle 29"/>
          <p:cNvSpPr/>
          <p:nvPr/>
        </p:nvSpPr>
        <p:spPr>
          <a:xfrm>
            <a:off x="30834571" y="0"/>
            <a:ext cx="14553542" cy="43205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0901" tIns="361799" rIns="180901" bIns="180901" rtlCol="0" anchor="t" anchorCtr="0"/>
          <a:lstStyle/>
          <a:p>
            <a:pPr algn="ctr"/>
            <a:r>
              <a:rPr lang="en-US" sz="5300" b="1" dirty="0" smtClean="0">
                <a:solidFill>
                  <a:schemeClr val="bg1"/>
                </a:solidFill>
                <a:latin typeface="Trebuchet MS" pitchFamily="34" charset="0"/>
              </a:rPr>
              <a:t>QUICK</a:t>
            </a:r>
            <a:r>
              <a:rPr lang="en-US" sz="5300" b="1" baseline="0" dirty="0" smtClean="0">
                <a:solidFill>
                  <a:schemeClr val="bg1"/>
                </a:solidFill>
                <a:latin typeface="Trebuchet MS" pitchFamily="34" charset="0"/>
              </a:rPr>
              <a:t> TIPS</a:t>
            </a:r>
            <a:endParaRPr lang="en-US" sz="5300" b="1" dirty="0" smtClean="0">
              <a:solidFill>
                <a:schemeClr val="bg1"/>
              </a:solidFill>
              <a:latin typeface="Trebuchet MS" pitchFamily="34" charset="0"/>
            </a:endParaRPr>
          </a:p>
          <a:p>
            <a:pPr algn="ctr"/>
            <a:r>
              <a:rPr lang="en-US" sz="53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3100997"/>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properly.</a:t>
            </a:r>
          </a:p>
          <a:p>
            <a:pPr defTabSz="3100997"/>
            <a:endParaRPr lang="en-US" sz="5300" b="1" dirty="0" smtClean="0">
              <a:solidFill>
                <a:srgbClr val="FFFF00"/>
              </a:solidFill>
              <a:latin typeface="Trebuchet MS" pitchFamily="34" charset="0"/>
            </a:endParaRPr>
          </a:p>
          <a:p>
            <a:pPr algn="ctr"/>
            <a:r>
              <a:rPr lang="en-US" sz="5300" b="1" dirty="0" smtClean="0">
                <a:solidFill>
                  <a:schemeClr val="bg1"/>
                </a:solidFill>
                <a:latin typeface="Trebuchet MS" pitchFamily="34" charset="0"/>
              </a:rPr>
              <a:t>Using the template</a:t>
            </a:r>
            <a:endParaRPr lang="en-US" sz="5300" b="1" baseline="0" dirty="0" smtClean="0">
              <a:solidFill>
                <a:schemeClr val="bg1"/>
              </a:solidFill>
              <a:latin typeface="Trebuchet MS" pitchFamily="34" charset="0"/>
            </a:endParaRPr>
          </a:p>
          <a:p>
            <a:pPr algn="ctr"/>
            <a:endParaRPr lang="en-US" sz="4400" b="1" dirty="0" smtClean="0">
              <a:solidFill>
                <a:srgbClr val="FFFF00"/>
              </a:solidFill>
              <a:latin typeface="Trebuchet MS" pitchFamily="34" charset="0"/>
            </a:endParaRPr>
          </a:p>
          <a:p>
            <a:pPr marL="0" marR="0" indent="0" algn="l" defTabSz="3100997"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3100997"/>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3100997"/>
            <a:r>
              <a:rPr lang="en-US" sz="4400" b="1" dirty="0" smtClean="0">
                <a:solidFill>
                  <a:srgbClr val="FFFF00"/>
                </a:solidFill>
                <a:latin typeface="Trebuchet MS" pitchFamily="34" charset="0"/>
              </a:rPr>
              <a:t>Using the placeholders</a:t>
            </a:r>
          </a:p>
          <a:p>
            <a:pPr defTabSz="3100997"/>
            <a:r>
              <a:rPr lang="en-US" sz="4400" baseline="0" dirty="0" smtClean="0">
                <a:latin typeface="Trebuchet MS" pitchFamily="34" charset="0"/>
              </a:rPr>
              <a:t>To add text to this template click inside a placeholder and type in or paste your text. To move a placeholder, click on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Then, click </a:t>
            </a:r>
            <a:r>
              <a:rPr lang="en-US" sz="4400" u="sng" baseline="0" dirty="0" smtClean="0">
                <a:latin typeface="Trebuchet MS" pitchFamily="34" charset="0"/>
              </a:rPr>
              <a:t>once</a:t>
            </a:r>
            <a:r>
              <a:rPr lang="en-US" sz="4400" baseline="0" dirty="0" smtClean="0">
                <a:latin typeface="Trebuchet MS" pitchFamily="34" charset="0"/>
              </a:rPr>
              <a:t> and drag it to its new location where you can resize it as needed. Additional placeholders can be found on the left side of this template.</a:t>
            </a:r>
          </a:p>
          <a:p>
            <a:pPr defTabSz="3100997"/>
            <a:endParaRPr lang="en-US" sz="4400" b="1" baseline="0" dirty="0" smtClean="0">
              <a:solidFill>
                <a:srgbClr val="FFFF00"/>
              </a:solidFill>
              <a:latin typeface="Trebuchet MS" pitchFamily="34" charset="0"/>
            </a:endParaRPr>
          </a:p>
          <a:p>
            <a:pPr defTabSz="3100997"/>
            <a:r>
              <a:rPr lang="en-US" sz="4400" b="1" baseline="0" dirty="0" smtClean="0">
                <a:solidFill>
                  <a:srgbClr val="FFFF00"/>
                </a:solidFill>
                <a:latin typeface="Trebuchet MS" pitchFamily="34" charset="0"/>
              </a:rPr>
              <a:t>Modifying the layout</a:t>
            </a:r>
          </a:p>
          <a:p>
            <a:pPr defTabSz="3100997"/>
            <a:r>
              <a:rPr lang="en-US" sz="4400" dirty="0" smtClean="0">
                <a:latin typeface="Trebuchet MS" pitchFamily="34" charset="0"/>
              </a:rPr>
              <a:t>This template has four </a:t>
            </a:r>
            <a:r>
              <a:rPr lang="en-US" sz="4400" baseline="0" dirty="0" smtClean="0">
                <a:latin typeface="Trebuchet MS" pitchFamily="34" charset="0"/>
              </a:rPr>
              <a:t>different </a:t>
            </a:r>
          </a:p>
          <a:p>
            <a:pPr defTabSz="3100997"/>
            <a:r>
              <a:rPr lang="en-US" sz="4400" baseline="0" dirty="0" smtClean="0">
                <a:latin typeface="Trebuchet MS" pitchFamily="34" charset="0"/>
              </a:rPr>
              <a:t>column layouts.   </a:t>
            </a:r>
            <a:r>
              <a:rPr lang="en-US" sz="4400" u="sng" baseline="0" dirty="0" smtClean="0">
                <a:latin typeface="Trebuchet MS" pitchFamily="34" charset="0"/>
              </a:rPr>
              <a:t>Right-click</a:t>
            </a:r>
            <a:r>
              <a:rPr lang="en-US" sz="4400" baseline="0" dirty="0" smtClean="0">
                <a:latin typeface="Trebuchet MS" pitchFamily="34" charset="0"/>
              </a:rPr>
              <a:t> your </a:t>
            </a:r>
          </a:p>
          <a:p>
            <a:pPr defTabSz="3100997"/>
            <a:r>
              <a:rPr lang="en-US" sz="4400" baseline="0" dirty="0" smtClean="0">
                <a:latin typeface="Trebuchet MS" pitchFamily="34" charset="0"/>
              </a:rPr>
              <a:t>mouse on the background and </a:t>
            </a:r>
          </a:p>
          <a:p>
            <a:pPr defTabSz="3100997"/>
            <a:r>
              <a:rPr lang="en-US" sz="4400" baseline="0" dirty="0" smtClean="0">
                <a:latin typeface="Trebuchet MS" pitchFamily="34" charset="0"/>
              </a:rPr>
              <a:t>click on “Layout” to see the</a:t>
            </a:r>
          </a:p>
          <a:p>
            <a:pPr defTabSz="3100997"/>
            <a:r>
              <a:rPr lang="en-US" sz="4400" baseline="0" dirty="0" smtClean="0">
                <a:latin typeface="Trebuchet MS" pitchFamily="34" charset="0"/>
              </a:rPr>
              <a:t> layout options.  The columns in </a:t>
            </a:r>
          </a:p>
          <a:p>
            <a:pPr defTabSz="3100997"/>
            <a:r>
              <a:rPr lang="en-US" sz="4400" baseline="0" dirty="0" smtClean="0">
                <a:latin typeface="Trebuchet MS" pitchFamily="34" charset="0"/>
              </a:rPr>
              <a:t>the provided layouts are fixed and  cannot be moved but advanced users can modify any layout by going to VIEW and then SLIDE MASTER.</a:t>
            </a:r>
          </a:p>
          <a:p>
            <a:pPr marL="0" marR="0" indent="0" algn="l" defTabSz="3100997"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3100997"/>
            <a:r>
              <a:rPr lang="en-US" sz="4400" b="1" baseline="0" dirty="0" smtClean="0">
                <a:solidFill>
                  <a:srgbClr val="FFFF00"/>
                </a:solidFill>
                <a:latin typeface="Trebuchet MS" pitchFamily="34" charset="0"/>
              </a:rPr>
              <a:t>Importing text and graphics from external sources</a:t>
            </a:r>
          </a:p>
          <a:p>
            <a:pPr defTabSz="3100997"/>
            <a:r>
              <a:rPr lang="en-US" sz="4400" b="1" u="sng" baseline="0" dirty="0" smtClean="0">
                <a:latin typeface="Trebuchet MS" pitchFamily="34" charset="0"/>
              </a:rPr>
              <a:t>TEXT: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3100997"/>
            <a:r>
              <a:rPr lang="en-US" sz="4400" b="1" u="sng" baseline="0" dirty="0" smtClean="0">
                <a:latin typeface="Trebuchet MS" pitchFamily="34" charset="0"/>
              </a:rPr>
              <a:t>PHOTOS: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3100997"/>
            <a:r>
              <a:rPr lang="en-US" sz="4400" b="1" u="sng" baseline="0" dirty="0" smtClean="0">
                <a:latin typeface="Trebuchet MS" pitchFamily="34" charset="0"/>
              </a:rPr>
              <a:t>TABLES: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3100997"/>
            <a:endParaRPr lang="en-US" sz="4400" baseline="0" dirty="0" smtClean="0">
              <a:latin typeface="Trebuchet MS" pitchFamily="34" charset="0"/>
            </a:endParaRPr>
          </a:p>
          <a:p>
            <a:pPr defTabSz="3100997"/>
            <a:r>
              <a:rPr lang="en-US" sz="4400" b="1" baseline="0" dirty="0" smtClean="0">
                <a:solidFill>
                  <a:srgbClr val="FFFF00"/>
                </a:solidFill>
                <a:latin typeface="Trebuchet MS" pitchFamily="34" charset="0"/>
              </a:rPr>
              <a:t>Modifying the color scheme</a:t>
            </a:r>
          </a:p>
          <a:p>
            <a:pPr defTabSz="3100997"/>
            <a:r>
              <a:rPr lang="en-US" sz="4400" baseline="0" dirty="0" smtClean="0">
                <a:latin typeface="Trebuchet MS" pitchFamily="34" charset="0"/>
              </a:rPr>
              <a:t>To change the color scheme of this template go to the “Design” menu and click on “Colors”. You can choose from the provide color combinations or you can create your own.</a:t>
            </a:r>
          </a:p>
          <a:p>
            <a:pPr defTabSz="3100997"/>
            <a:endParaRPr lang="en-US" sz="4400" baseline="0" dirty="0" smtClean="0">
              <a:latin typeface="Trebuchet MS" pitchFamily="34" charset="0"/>
            </a:endParaRPr>
          </a:p>
          <a:p>
            <a:pPr defTabSz="3100997"/>
            <a:endParaRPr lang="en-US" sz="4400" baseline="0" dirty="0" smtClean="0">
              <a:latin typeface="Trebuchet MS" pitchFamily="34" charset="0"/>
            </a:endParaRPr>
          </a:p>
          <a:p>
            <a:pPr defTabSz="4341916"/>
            <a:endParaRPr lang="en-US" sz="3200" baseline="0" dirty="0" smtClean="0">
              <a:latin typeface="Trebuchet MS" pitchFamily="34" charset="0"/>
            </a:endParaRPr>
          </a:p>
          <a:p>
            <a:pPr defTabSz="4341916"/>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41916"/>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pic>
        <p:nvPicPr>
          <p:cNvPr id="31" name="Picture 2"/>
          <p:cNvPicPr>
            <a:picLocks noChangeAspect="1" noChangeArrowheads="1"/>
          </p:cNvPicPr>
          <p:nvPr/>
        </p:nvPicPr>
        <p:blipFill>
          <a:blip r:embed="rId5" cstate="print"/>
          <a:srcRect/>
          <a:stretch>
            <a:fillRect/>
          </a:stretch>
        </p:blipFill>
        <p:spPr bwMode="auto">
          <a:xfrm>
            <a:off x="39666283" y="20912197"/>
            <a:ext cx="5388579" cy="3050447"/>
          </a:xfrm>
          <a:prstGeom prst="rect">
            <a:avLst/>
          </a:prstGeom>
          <a:noFill/>
          <a:ln w="9525">
            <a:noFill/>
            <a:miter lim="800000"/>
            <a:headEnd/>
            <a:tailEnd/>
          </a:ln>
          <a:effectLst/>
        </p:spPr>
      </p:pic>
      <p:pic>
        <p:nvPicPr>
          <p:cNvPr id="32" name="Picture 2"/>
          <p:cNvPicPr>
            <a:picLocks noChangeAspect="1" noChangeArrowheads="1"/>
          </p:cNvPicPr>
          <p:nvPr/>
        </p:nvPicPr>
        <p:blipFill>
          <a:blip r:embed="rId6" cstate="print"/>
          <a:srcRect/>
          <a:stretch>
            <a:fillRect/>
          </a:stretch>
        </p:blipFill>
        <p:spPr bwMode="auto">
          <a:xfrm>
            <a:off x="43487470" y="17000302"/>
            <a:ext cx="642699" cy="458547"/>
          </a:xfrm>
          <a:prstGeom prst="rect">
            <a:avLst/>
          </a:prstGeom>
          <a:noFill/>
          <a:ln w="9525">
            <a:solidFill>
              <a:schemeClr val="tx1"/>
            </a:solidFill>
            <a:miter lim="800000"/>
            <a:headEnd/>
            <a:tailEnd/>
          </a:ln>
          <a:effectLst/>
        </p:spPr>
      </p:pic>
      <p:sp>
        <p:nvSpPr>
          <p:cNvPr id="33" name="TextBox 32"/>
          <p:cNvSpPr txBox="1"/>
          <p:nvPr/>
        </p:nvSpPr>
        <p:spPr>
          <a:xfrm>
            <a:off x="31072905" y="39754013"/>
            <a:ext cx="9865025" cy="2889268"/>
          </a:xfrm>
          <a:prstGeom prst="rect">
            <a:avLst/>
          </a:prstGeom>
          <a:noFill/>
        </p:spPr>
        <p:txBody>
          <a:bodyPr wrap="square" lIns="90451" tIns="45224" rIns="90451" bIns="45224" rtlCol="0">
            <a:spAutoFit/>
          </a:bodyPr>
          <a:lstStyle/>
          <a:p>
            <a:r>
              <a:rPr lang="en-US" sz="4700" dirty="0" smtClean="0">
                <a:solidFill>
                  <a:schemeClr val="bg1"/>
                </a:solidFill>
              </a:rPr>
              <a:t>© 2012 PosterPresentations.com</a:t>
            </a:r>
            <a:br>
              <a:rPr lang="en-US" sz="4700" dirty="0" smtClean="0">
                <a:solidFill>
                  <a:schemeClr val="bg1"/>
                </a:solidFill>
              </a:rPr>
            </a:br>
            <a:r>
              <a:rPr lang="en-US" sz="4700" dirty="0" smtClean="0">
                <a:solidFill>
                  <a:schemeClr val="bg1"/>
                </a:solidFill>
              </a:rPr>
              <a:t>    </a:t>
            </a:r>
            <a:r>
              <a:rPr lang="en-US" sz="4400" dirty="0" smtClean="0">
                <a:solidFill>
                  <a:schemeClr val="bg1"/>
                </a:solidFill>
              </a:rPr>
              <a:t>2117 Fourth Street ,</a:t>
            </a:r>
            <a:r>
              <a:rPr lang="en-US" sz="4400" baseline="0" dirty="0" smtClean="0">
                <a:solidFill>
                  <a:schemeClr val="bg1"/>
                </a:solidFill>
              </a:rPr>
              <a:t> Unit C</a:t>
            </a:r>
            <a:br>
              <a:rPr lang="en-US" sz="4400" baseline="0" dirty="0" smtClean="0">
                <a:solidFill>
                  <a:schemeClr val="bg1"/>
                </a:solidFill>
              </a:rPr>
            </a:br>
            <a:r>
              <a:rPr lang="en-US" sz="4400" baseline="0" dirty="0" smtClean="0">
                <a:solidFill>
                  <a:schemeClr val="bg1"/>
                </a:solidFill>
              </a:rPr>
              <a:t>    Berkeley CA 94710</a:t>
            </a:r>
            <a:br>
              <a:rPr lang="en-US" sz="4400" baseline="0" dirty="0" smtClean="0">
                <a:solidFill>
                  <a:schemeClr val="bg1"/>
                </a:solidFill>
              </a:rPr>
            </a:br>
            <a:r>
              <a:rPr lang="en-US" sz="4400" baseline="0" dirty="0" smtClean="0">
                <a:solidFill>
                  <a:schemeClr val="bg1"/>
                </a:solidFill>
              </a:rPr>
              <a:t>    </a:t>
            </a:r>
            <a:r>
              <a:rPr lang="en-US" sz="4400" b="1" baseline="0" dirty="0" smtClean="0">
                <a:solidFill>
                  <a:srgbClr val="FFFF00"/>
                </a:solidFill>
              </a:rPr>
              <a:t>posterpresenter@gmail.com</a:t>
            </a:r>
            <a:endParaRPr lang="en-US" sz="4700" b="1" dirty="0">
              <a:solidFill>
                <a:srgbClr val="FFFF00"/>
              </a:solidFill>
            </a:endParaRPr>
          </a:p>
        </p:txBody>
      </p:sp>
      <p:cxnSp>
        <p:nvCxnSpPr>
          <p:cNvPr id="34" name="Straight Connector 33"/>
          <p:cNvCxnSpPr/>
          <p:nvPr/>
        </p:nvCxnSpPr>
        <p:spPr>
          <a:xfrm>
            <a:off x="30834571" y="39581368"/>
            <a:ext cx="14553542" cy="43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843530" y="6398722"/>
            <a:ext cx="14544581" cy="211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4717576" y="24468957"/>
            <a:ext cx="14438207"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sp>
        <p:nvSpPr>
          <p:cNvPr id="24" name="Rectangle 23"/>
          <p:cNvSpPr/>
          <p:nvPr userDrawn="1"/>
        </p:nvSpPr>
        <p:spPr>
          <a:xfrm>
            <a:off x="-11026698" y="22942517"/>
            <a:ext cx="7007842" cy="10201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451" tIns="45224" rIns="90451" bIns="45224"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41602" rtl="0" eaLnBrk="1" latinLnBrk="0" hangingPunct="1">
        <a:spcBef>
          <a:spcPct val="0"/>
        </a:spcBef>
        <a:buNone/>
        <a:defRPr sz="8600" kern="1200">
          <a:solidFill>
            <a:schemeClr val="bg1"/>
          </a:solidFill>
          <a:latin typeface="Trebuchet MS" pitchFamily="34" charset="0"/>
          <a:ea typeface="+mj-ea"/>
          <a:cs typeface="+mj-cs"/>
        </a:defRPr>
      </a:lvl1pPr>
    </p:titleStyle>
    <p:bodyStyle>
      <a:lvl1pPr marL="1628100" indent="-1628100" algn="l" defTabSz="4341602" rtl="0" eaLnBrk="1" latinLnBrk="0" hangingPunct="1">
        <a:spcBef>
          <a:spcPct val="20000"/>
        </a:spcBef>
        <a:buFont typeface="Arial" pitchFamily="34" charset="0"/>
        <a:buChar char="•"/>
        <a:defRPr sz="15200" kern="1200">
          <a:solidFill>
            <a:schemeClr val="tx1"/>
          </a:solidFill>
          <a:latin typeface="+mn-lt"/>
          <a:ea typeface="+mn-ea"/>
          <a:cs typeface="+mn-cs"/>
        </a:defRPr>
      </a:lvl1pPr>
      <a:lvl2pPr marL="3527551" indent="-1356750" algn="l" defTabSz="4341602"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27003" indent="-1085402" algn="l" defTabSz="4341602" rtl="0" eaLnBrk="1" latinLnBrk="0" hangingPunct="1">
        <a:spcBef>
          <a:spcPct val="20000"/>
        </a:spcBef>
        <a:buFont typeface="Arial" pitchFamily="34" charset="0"/>
        <a:buChar char="•"/>
        <a:defRPr sz="11400" kern="1200">
          <a:solidFill>
            <a:schemeClr val="tx1"/>
          </a:solidFill>
          <a:latin typeface="+mn-lt"/>
          <a:ea typeface="+mn-ea"/>
          <a:cs typeface="+mn-cs"/>
        </a:defRPr>
      </a:lvl3pPr>
      <a:lvl4pPr marL="75978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7686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1939404"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110203"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281006"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451806" indent="-1085402" algn="l" defTabSz="4341602"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41602" rtl="0" eaLnBrk="1" latinLnBrk="0" hangingPunct="1">
        <a:defRPr sz="8500" kern="1200">
          <a:solidFill>
            <a:schemeClr val="tx1"/>
          </a:solidFill>
          <a:latin typeface="+mn-lt"/>
          <a:ea typeface="+mn-ea"/>
          <a:cs typeface="+mn-cs"/>
        </a:defRPr>
      </a:lvl1pPr>
      <a:lvl2pPr marL="2170801" algn="l" defTabSz="4341602" rtl="0" eaLnBrk="1" latinLnBrk="0" hangingPunct="1">
        <a:defRPr sz="8500" kern="1200">
          <a:solidFill>
            <a:schemeClr val="tx1"/>
          </a:solidFill>
          <a:latin typeface="+mn-lt"/>
          <a:ea typeface="+mn-ea"/>
          <a:cs typeface="+mn-cs"/>
        </a:defRPr>
      </a:lvl2pPr>
      <a:lvl3pPr marL="4341602" algn="l" defTabSz="4341602" rtl="0" eaLnBrk="1" latinLnBrk="0" hangingPunct="1">
        <a:defRPr sz="8500" kern="1200">
          <a:solidFill>
            <a:schemeClr val="tx1"/>
          </a:solidFill>
          <a:latin typeface="+mn-lt"/>
          <a:ea typeface="+mn-ea"/>
          <a:cs typeface="+mn-cs"/>
        </a:defRPr>
      </a:lvl3pPr>
      <a:lvl4pPr marL="6512402" algn="l" defTabSz="4341602" rtl="0" eaLnBrk="1" latinLnBrk="0" hangingPunct="1">
        <a:defRPr sz="8500" kern="1200">
          <a:solidFill>
            <a:schemeClr val="tx1"/>
          </a:solidFill>
          <a:latin typeface="+mn-lt"/>
          <a:ea typeface="+mn-ea"/>
          <a:cs typeface="+mn-cs"/>
        </a:defRPr>
      </a:lvl4pPr>
      <a:lvl5pPr marL="8683202" algn="l" defTabSz="4341602" rtl="0" eaLnBrk="1" latinLnBrk="0" hangingPunct="1">
        <a:defRPr sz="8500" kern="1200">
          <a:solidFill>
            <a:schemeClr val="tx1"/>
          </a:solidFill>
          <a:latin typeface="+mn-lt"/>
          <a:ea typeface="+mn-ea"/>
          <a:cs typeface="+mn-cs"/>
        </a:defRPr>
      </a:lvl5pPr>
      <a:lvl6pPr marL="10854004" algn="l" defTabSz="4341602" rtl="0" eaLnBrk="1" latinLnBrk="0" hangingPunct="1">
        <a:defRPr sz="8500" kern="1200">
          <a:solidFill>
            <a:schemeClr val="tx1"/>
          </a:solidFill>
          <a:latin typeface="+mn-lt"/>
          <a:ea typeface="+mn-ea"/>
          <a:cs typeface="+mn-cs"/>
        </a:defRPr>
      </a:lvl6pPr>
      <a:lvl7pPr marL="13024806" algn="l" defTabSz="4341602" rtl="0" eaLnBrk="1" latinLnBrk="0" hangingPunct="1">
        <a:defRPr sz="8500" kern="1200">
          <a:solidFill>
            <a:schemeClr val="tx1"/>
          </a:solidFill>
          <a:latin typeface="+mn-lt"/>
          <a:ea typeface="+mn-ea"/>
          <a:cs typeface="+mn-cs"/>
        </a:defRPr>
      </a:lvl7pPr>
      <a:lvl8pPr marL="15195606" algn="l" defTabSz="4341602" rtl="0" eaLnBrk="1" latinLnBrk="0" hangingPunct="1">
        <a:defRPr sz="8500" kern="1200">
          <a:solidFill>
            <a:schemeClr val="tx1"/>
          </a:solidFill>
          <a:latin typeface="+mn-lt"/>
          <a:ea typeface="+mn-ea"/>
          <a:cs typeface="+mn-cs"/>
        </a:defRPr>
      </a:lvl8pPr>
      <a:lvl9pPr marL="17366407" algn="l" defTabSz="4341602"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119" y="7719057"/>
            <a:ext cx="13710919" cy="13814171"/>
          </a:xfrm>
        </p:spPr>
        <p:txBody>
          <a:bodyPr/>
          <a:lstStyle/>
          <a:p>
            <a:pPr algn="just"/>
            <a:r>
              <a:rPr lang="es-VE" dirty="0" smtClean="0"/>
              <a:t>Vida </a:t>
            </a:r>
            <a:r>
              <a:rPr lang="es-VE" dirty="0"/>
              <a:t>es un concepto fundamental, difícil por tanto de definirlo rigurosamente. Empíricamente</a:t>
            </a:r>
            <a:r>
              <a:rPr lang="es-VE" dirty="0" smtClean="0"/>
              <a:t>, los </a:t>
            </a:r>
            <a:r>
              <a:rPr lang="es-VE" dirty="0"/>
              <a:t>organismos vivientes son sistemas biológicos, químicamente fundamentados en el </a:t>
            </a:r>
            <a:r>
              <a:rPr lang="es-VE" dirty="0" smtClean="0"/>
              <a:t>agua y </a:t>
            </a:r>
            <a:r>
              <a:rPr lang="es-VE" dirty="0"/>
              <a:t>el carbono, capaces de formarse, crecer y reproducirse en un medio ambiente con el </a:t>
            </a:r>
            <a:r>
              <a:rPr lang="es-VE" dirty="0" smtClean="0"/>
              <a:t>cual intercambian </a:t>
            </a:r>
            <a:r>
              <a:rPr lang="es-VE" dirty="0"/>
              <a:t>materia y energía. Estos </a:t>
            </a:r>
            <a:r>
              <a:rPr lang="es-VE" dirty="0" smtClean="0"/>
              <a:t>intercambios son procesos termodinámicos irreversibles </a:t>
            </a:r>
            <a:r>
              <a:rPr lang="es-VE" dirty="0"/>
              <a:t>que conllevan aumento en la entropía del sistema y cuya consecuencia más </a:t>
            </a:r>
            <a:r>
              <a:rPr lang="es-VE" dirty="0" smtClean="0"/>
              <a:t>visible es </a:t>
            </a:r>
            <a:r>
              <a:rPr lang="es-VE" dirty="0"/>
              <a:t>el envejecimiento y la eventual muerte del organismo. La preservación de la vida como fenómeno descansa en la replicación de información genética contenida en los núcleos celulares y en procesos evolutivos que permiten a los organismos vivientes adaptarse a cambios ambientales.</a:t>
            </a:r>
          </a:p>
          <a:p>
            <a:pPr algn="just"/>
            <a:r>
              <a:rPr lang="es-VE" dirty="0" smtClean="0"/>
              <a:t>En esta presentación nos </a:t>
            </a:r>
            <a:r>
              <a:rPr lang="es-VE" dirty="0"/>
              <a:t>proponemos examinar los argumentos que se han propuesto en favor de la </a:t>
            </a:r>
            <a:r>
              <a:rPr lang="es-VE" dirty="0" smtClean="0"/>
              <a:t>vida como </a:t>
            </a:r>
            <a:r>
              <a:rPr lang="es-VE" dirty="0"/>
              <a:t>posibilidad universal</a:t>
            </a:r>
            <a:r>
              <a:rPr lang="es-VE" dirty="0" smtClean="0"/>
              <a:t>.  </a:t>
            </a:r>
            <a:endParaRPr lang="es-VE" dirty="0"/>
          </a:p>
          <a:p>
            <a:pPr algn="just"/>
            <a:r>
              <a:rPr lang="es-VE" dirty="0" smtClean="0"/>
              <a:t>En primer lugar nos referimos a los </a:t>
            </a:r>
            <a:r>
              <a:rPr lang="es-VE" dirty="0" err="1" smtClean="0"/>
              <a:t>extremófilos</a:t>
            </a:r>
            <a:r>
              <a:rPr lang="es-VE" dirty="0" smtClean="0"/>
              <a:t>, bacterias que pueden prosperar en  </a:t>
            </a:r>
            <a:r>
              <a:rPr lang="es-VE" dirty="0"/>
              <a:t>condiciones ambientales muy </a:t>
            </a:r>
            <a:r>
              <a:rPr lang="es-VE" dirty="0" err="1" smtClean="0"/>
              <a:t>discímiles</a:t>
            </a:r>
            <a:r>
              <a:rPr lang="es-VE" dirty="0"/>
              <a:t>, tales cómo </a:t>
            </a:r>
            <a:r>
              <a:rPr lang="es-VE" dirty="0" smtClean="0"/>
              <a:t>atmósferas carentes </a:t>
            </a:r>
            <a:r>
              <a:rPr lang="es-VE" dirty="0"/>
              <a:t>de oxígeno, altos niveles de radiación, altas o bajas temperaturas, no son impedimentos </a:t>
            </a:r>
            <a:r>
              <a:rPr lang="es-VE" dirty="0" smtClean="0"/>
              <a:t>para que </a:t>
            </a:r>
            <a:r>
              <a:rPr lang="es-VE" dirty="0"/>
              <a:t>tenga lugar el desarrollo de la vida, al menos como la conocemos en la tierra. </a:t>
            </a:r>
          </a:p>
          <a:p>
            <a:pPr algn="just"/>
            <a:r>
              <a:rPr lang="es-VE" dirty="0" smtClean="0"/>
              <a:t>En </a:t>
            </a:r>
            <a:r>
              <a:rPr lang="es-VE" dirty="0"/>
              <a:t>segundo </a:t>
            </a:r>
            <a:r>
              <a:rPr lang="es-VE" dirty="0" smtClean="0"/>
              <a:t>lugar tratamos el tema de los </a:t>
            </a:r>
            <a:r>
              <a:rPr lang="es-VE" dirty="0"/>
              <a:t>recientes descubrimientos de sistemas planetarios en formación alrededor de estrellas jóvenes, que eventualmente darán origen a </a:t>
            </a:r>
            <a:r>
              <a:rPr lang="es-VE" dirty="0" err="1"/>
              <a:t>exoplanetas</a:t>
            </a:r>
            <a:r>
              <a:rPr lang="es-VE" dirty="0"/>
              <a:t> de diversas dimensiones y características. Prácticamente todas las estrellas son capaces de </a:t>
            </a:r>
            <a:r>
              <a:rPr lang="es-VE" dirty="0" err="1"/>
              <a:t>de</a:t>
            </a:r>
            <a:r>
              <a:rPr lang="es-VE" dirty="0"/>
              <a:t> generar  discos </a:t>
            </a:r>
            <a:r>
              <a:rPr lang="es-VE" dirty="0" err="1"/>
              <a:t>protoplanetarios</a:t>
            </a:r>
            <a:r>
              <a:rPr lang="es-VE" dirty="0"/>
              <a:t>, implicando que nuestro sistema solar no es único. </a:t>
            </a:r>
          </a:p>
          <a:p>
            <a:pPr algn="just"/>
            <a:r>
              <a:rPr lang="es-VE" dirty="0"/>
              <a:t>El tercer tema </a:t>
            </a:r>
            <a:r>
              <a:rPr lang="es-VE" dirty="0" smtClean="0"/>
              <a:t>que tratamos se </a:t>
            </a:r>
            <a:r>
              <a:rPr lang="es-VE" dirty="0"/>
              <a:t>refiere al papel crucial que juega el proceso de evolución en la diversificación de </a:t>
            </a:r>
            <a:r>
              <a:rPr lang="es-VE" dirty="0" smtClean="0"/>
              <a:t>la vida</a:t>
            </a:r>
            <a:r>
              <a:rPr lang="es-VE" dirty="0"/>
              <a:t>, condición necesaria para que tenga lugar la aparición de organismos más complejos y </a:t>
            </a:r>
            <a:r>
              <a:rPr lang="es-VE" dirty="0" smtClean="0"/>
              <a:t>con características </a:t>
            </a:r>
            <a:r>
              <a:rPr lang="es-VE" dirty="0"/>
              <a:t>más específicas como, por ejemplo, homo sapiens. </a:t>
            </a:r>
          </a:p>
          <a:p>
            <a:pPr algn="just"/>
            <a:r>
              <a:rPr lang="es-VE" dirty="0"/>
              <a:t>El cuarto tema se refiere al fenómeno humano: al hombre como organismo viviente, producto </a:t>
            </a:r>
            <a:r>
              <a:rPr lang="es-VE" dirty="0" smtClean="0"/>
              <a:t>del proceso </a:t>
            </a:r>
            <a:r>
              <a:rPr lang="es-VE" dirty="0"/>
              <a:t>evolutivo, que adquirió lenguaje, pensamiento reflexivo, espiritualidad. ¿Representa el </a:t>
            </a:r>
            <a:r>
              <a:rPr lang="es-VE" dirty="0" smtClean="0"/>
              <a:t>hombre un </a:t>
            </a:r>
            <a:r>
              <a:rPr lang="es-VE" dirty="0"/>
              <a:t>grado de evolución que podría ser universal? </a:t>
            </a:r>
          </a:p>
        </p:txBody>
      </p:sp>
      <p:sp>
        <p:nvSpPr>
          <p:cNvPr id="3" name="Text Placeholder 2"/>
          <p:cNvSpPr>
            <a:spLocks noGrp="1"/>
          </p:cNvSpPr>
          <p:nvPr>
            <p:ph type="body" sz="quarter" idx="11"/>
          </p:nvPr>
        </p:nvSpPr>
        <p:spPr/>
        <p:txBody>
          <a:bodyPr/>
          <a:lstStyle/>
          <a:p>
            <a:r>
              <a:rPr lang="es-ES" dirty="0" smtClean="0"/>
              <a:t>RESUMEN</a:t>
            </a:r>
            <a:endParaRPr lang="en-US" dirty="0"/>
          </a:p>
        </p:txBody>
      </p:sp>
      <p:pic>
        <p:nvPicPr>
          <p:cNvPr id="75" name="74 Marcador de posición de imagen" descr="Logo_ULA2.gif"/>
          <p:cNvPicPr>
            <a:picLocks noGrp="1" noChangeAspect="1"/>
          </p:cNvPicPr>
          <p:nvPr>
            <p:ph type="pic" sz="quarter" idx="18"/>
          </p:nvPr>
        </p:nvPicPr>
        <p:blipFill>
          <a:blip r:embed="rId2" cstate="print"/>
          <a:srcRect t="12706" b="12706"/>
          <a:stretch>
            <a:fillRect/>
          </a:stretch>
        </p:blipFill>
        <p:spPr>
          <a:xfrm>
            <a:off x="643119" y="1540142"/>
            <a:ext cx="3081636" cy="3300413"/>
          </a:xfrm>
        </p:spPr>
      </p:pic>
      <p:sp>
        <p:nvSpPr>
          <p:cNvPr id="7" name="Text Placeholder 6"/>
          <p:cNvSpPr>
            <a:spLocks noGrp="1"/>
          </p:cNvSpPr>
          <p:nvPr>
            <p:ph type="body" sz="quarter" idx="25"/>
          </p:nvPr>
        </p:nvSpPr>
        <p:spPr>
          <a:xfrm>
            <a:off x="15519975" y="6911283"/>
            <a:ext cx="13755959" cy="807774"/>
          </a:xfrm>
        </p:spPr>
        <p:txBody>
          <a:bodyPr/>
          <a:lstStyle/>
          <a:p>
            <a:r>
              <a:rPr lang="en-US" dirty="0" smtClean="0"/>
              <a:t>DISCOS PROTOPLANETARIOS Y EXOPLANETAS</a:t>
            </a:r>
            <a:endParaRPr lang="en-US" dirty="0"/>
          </a:p>
        </p:txBody>
      </p:sp>
      <p:sp>
        <p:nvSpPr>
          <p:cNvPr id="9" name="Text Placeholder 8"/>
          <p:cNvSpPr>
            <a:spLocks noGrp="1"/>
          </p:cNvSpPr>
          <p:nvPr>
            <p:ph type="body" sz="quarter" idx="27"/>
          </p:nvPr>
        </p:nvSpPr>
        <p:spPr>
          <a:xfrm>
            <a:off x="16268029" y="20341514"/>
            <a:ext cx="13007906" cy="837932"/>
          </a:xfrm>
        </p:spPr>
        <p:txBody>
          <a:bodyPr/>
          <a:lstStyle/>
          <a:p>
            <a:r>
              <a:rPr lang="es-ES" dirty="0" smtClean="0"/>
              <a:t>EVOLUCIÓN</a:t>
            </a:r>
            <a:endParaRPr lang="en-US" dirty="0"/>
          </a:p>
        </p:txBody>
      </p:sp>
      <p:sp>
        <p:nvSpPr>
          <p:cNvPr id="10" name="Text Placeholder 9"/>
          <p:cNvSpPr>
            <a:spLocks noGrp="1"/>
          </p:cNvSpPr>
          <p:nvPr>
            <p:ph type="body" sz="quarter" idx="28"/>
          </p:nvPr>
        </p:nvSpPr>
        <p:spPr>
          <a:xfrm>
            <a:off x="21314979" y="21179446"/>
            <a:ext cx="7980257" cy="7781751"/>
          </a:xfrm>
        </p:spPr>
        <p:txBody>
          <a:bodyPr/>
          <a:lstStyle/>
          <a:p>
            <a:pPr algn="just"/>
            <a:r>
              <a:rPr lang="es-VE" dirty="0"/>
              <a:t>La evolución como una propiedad inherente a los seres vivos ya no es materia de debate entre los científicos. Los mecanismos que explican la transformación y diversificación de las especies, en cambio, se hallan todavía bajo intensa investigación. </a:t>
            </a:r>
            <a:r>
              <a:rPr lang="es-VE" dirty="0" smtClean="0"/>
              <a:t>Actualmente</a:t>
            </a:r>
            <a:r>
              <a:rPr lang="es-VE" dirty="0"/>
              <a:t>, la teoría de la evolución combina las propuestas de Darwin y Wallace con las leyes de Mendel y otros avances posteriores en la genética; por eso se la denomina síntesis moderna o «teoría sintética». Según esta teoría, la evolución se define como un cambio en la frecuencia de los alelos de una población a lo largo de las generaciones. Este cambio puede ser causado por diferentes mecanismos, tales como la selección natural, la deriva genética, la mutación y la migración o flujo genético.</a:t>
            </a:r>
            <a:endParaRPr lang="en-US" dirty="0"/>
          </a:p>
        </p:txBody>
      </p:sp>
      <p:sp>
        <p:nvSpPr>
          <p:cNvPr id="13" name="Text Placeholder 12"/>
          <p:cNvSpPr>
            <a:spLocks noGrp="1"/>
          </p:cNvSpPr>
          <p:nvPr>
            <p:ph type="body" sz="quarter" idx="95"/>
          </p:nvPr>
        </p:nvSpPr>
        <p:spPr/>
        <p:txBody>
          <a:bodyPr/>
          <a:lstStyle/>
          <a:p>
            <a:endParaRPr lang="en-US"/>
          </a:p>
        </p:txBody>
      </p:sp>
      <p:sp>
        <p:nvSpPr>
          <p:cNvPr id="15" name="Text Placeholder 14"/>
          <p:cNvSpPr>
            <a:spLocks noGrp="1"/>
          </p:cNvSpPr>
          <p:nvPr>
            <p:ph type="body" sz="quarter" idx="107"/>
          </p:nvPr>
        </p:nvSpPr>
        <p:spPr>
          <a:xfrm>
            <a:off x="7945821" y="30220781"/>
            <a:ext cx="6053958" cy="4334653"/>
          </a:xfrm>
        </p:spPr>
        <p:txBody>
          <a:bodyPr/>
          <a:lstStyle/>
          <a:p>
            <a:pPr algn="just"/>
            <a:r>
              <a:rPr lang="en-US" dirty="0" err="1"/>
              <a:t>Desulforudis</a:t>
            </a:r>
            <a:r>
              <a:rPr lang="en-US" dirty="0"/>
              <a:t> </a:t>
            </a:r>
            <a:r>
              <a:rPr lang="en-US" dirty="0" err="1"/>
              <a:t>audaxviator</a:t>
            </a:r>
            <a:r>
              <a:rPr lang="en-US" dirty="0"/>
              <a:t>: </a:t>
            </a:r>
            <a:r>
              <a:rPr lang="en-US" dirty="0" err="1" smtClean="0"/>
              <a:t>Viajera</a:t>
            </a:r>
            <a:r>
              <a:rPr lang="en-US" dirty="0" smtClean="0"/>
              <a:t> </a:t>
            </a:r>
            <a:r>
              <a:rPr lang="en-US" dirty="0" err="1" smtClean="0"/>
              <a:t>audaz</a:t>
            </a:r>
            <a:r>
              <a:rPr lang="en-US" dirty="0" smtClean="0"/>
              <a:t> (</a:t>
            </a:r>
            <a:r>
              <a:rPr lang="en-US" dirty="0" err="1" smtClean="0"/>
              <a:t>bautizada</a:t>
            </a:r>
            <a:r>
              <a:rPr lang="en-US" dirty="0" smtClean="0"/>
              <a:t> </a:t>
            </a:r>
            <a:r>
              <a:rPr lang="en-US" dirty="0" err="1" smtClean="0"/>
              <a:t>así</a:t>
            </a:r>
            <a:r>
              <a:rPr lang="en-US" dirty="0" smtClean="0"/>
              <a:t> en honor al J Verne </a:t>
            </a:r>
            <a:r>
              <a:rPr lang="en-US" dirty="0" err="1" smtClean="0"/>
              <a:t>por</a:t>
            </a:r>
            <a:r>
              <a:rPr lang="en-US" dirty="0" smtClean="0"/>
              <a:t> </a:t>
            </a:r>
            <a:r>
              <a:rPr lang="en-US" dirty="0" err="1" smtClean="0"/>
              <a:t>su</a:t>
            </a:r>
            <a:r>
              <a:rPr lang="en-US" dirty="0" smtClean="0"/>
              <a:t> </a:t>
            </a:r>
            <a:r>
              <a:rPr lang="en-US" dirty="0" err="1" smtClean="0"/>
              <a:t>obra</a:t>
            </a:r>
            <a:r>
              <a:rPr lang="en-US" dirty="0" smtClean="0"/>
              <a:t> </a:t>
            </a:r>
            <a:r>
              <a:rPr lang="en-US" dirty="0" err="1" smtClean="0"/>
              <a:t>Viaje</a:t>
            </a:r>
            <a:r>
              <a:rPr lang="en-US" dirty="0" smtClean="0"/>
              <a:t> al </a:t>
            </a:r>
            <a:r>
              <a:rPr lang="en-US" dirty="0"/>
              <a:t>C</a:t>
            </a:r>
            <a:r>
              <a:rPr lang="en-US" dirty="0" smtClean="0"/>
              <a:t>entro de la Tierra). Bacteria </a:t>
            </a:r>
            <a:r>
              <a:rPr lang="en-US" dirty="0" err="1" smtClean="0"/>
              <a:t>que</a:t>
            </a:r>
            <a:r>
              <a:rPr lang="en-US" dirty="0" smtClean="0"/>
              <a:t> vive en </a:t>
            </a:r>
            <a:r>
              <a:rPr lang="en-US" dirty="0" err="1" smtClean="0"/>
              <a:t>completo</a:t>
            </a:r>
            <a:r>
              <a:rPr lang="en-US" dirty="0" smtClean="0"/>
              <a:t> </a:t>
            </a:r>
            <a:r>
              <a:rPr lang="en-US" dirty="0" err="1" smtClean="0"/>
              <a:t>aislamiento</a:t>
            </a:r>
            <a:r>
              <a:rPr lang="en-US" dirty="0" smtClean="0"/>
              <a:t>, sin </a:t>
            </a:r>
            <a:r>
              <a:rPr lang="en-US" dirty="0" err="1" smtClean="0"/>
              <a:t>oxígeno</a:t>
            </a:r>
            <a:r>
              <a:rPr lang="en-US" dirty="0" smtClean="0"/>
              <a:t>, sin </a:t>
            </a:r>
            <a:r>
              <a:rPr lang="en-US" dirty="0" err="1" smtClean="0"/>
              <a:t>luz</a:t>
            </a:r>
            <a:r>
              <a:rPr lang="en-US" dirty="0" smtClean="0"/>
              <a:t>, a 60 C y a 3000 m de </a:t>
            </a:r>
            <a:r>
              <a:rPr lang="en-US" dirty="0" err="1" smtClean="0"/>
              <a:t>profundidad</a:t>
            </a:r>
            <a:r>
              <a:rPr lang="en-US" dirty="0" smtClean="0"/>
              <a:t> en un </a:t>
            </a:r>
            <a:r>
              <a:rPr lang="en-US" dirty="0" err="1" smtClean="0"/>
              <a:t>medio</a:t>
            </a:r>
            <a:r>
              <a:rPr lang="en-US" dirty="0" smtClean="0"/>
              <a:t> </a:t>
            </a:r>
            <a:r>
              <a:rPr lang="en-US" dirty="0" err="1" smtClean="0"/>
              <a:t>alta-mente</a:t>
            </a:r>
            <a:r>
              <a:rPr lang="en-US" dirty="0" smtClean="0"/>
              <a:t> </a:t>
            </a:r>
            <a:r>
              <a:rPr lang="en-US" dirty="0" err="1" smtClean="0"/>
              <a:t>radiactivo</a:t>
            </a:r>
            <a:r>
              <a:rPr lang="en-US" dirty="0" smtClean="0"/>
              <a:t>. (</a:t>
            </a:r>
            <a:r>
              <a:rPr lang="en-US" dirty="0" err="1"/>
              <a:t>C</a:t>
            </a:r>
            <a:r>
              <a:rPr lang="en-US" dirty="0" err="1" smtClean="0"/>
              <a:t>hivian</a:t>
            </a:r>
            <a:r>
              <a:rPr lang="en-US" dirty="0" smtClean="0"/>
              <a:t>, D. et al., 2008)</a:t>
            </a:r>
            <a:endParaRPr lang="en-US" dirty="0"/>
          </a:p>
        </p:txBody>
      </p:sp>
      <p:sp>
        <p:nvSpPr>
          <p:cNvPr id="16" name="Text Placeholder 15"/>
          <p:cNvSpPr>
            <a:spLocks noGrp="1"/>
          </p:cNvSpPr>
          <p:nvPr>
            <p:ph type="body" sz="quarter" idx="116"/>
          </p:nvPr>
        </p:nvSpPr>
        <p:spPr>
          <a:xfrm>
            <a:off x="643118" y="30220781"/>
            <a:ext cx="6924329" cy="4334653"/>
          </a:xfrm>
        </p:spPr>
        <p:txBody>
          <a:bodyPr/>
          <a:lstStyle/>
          <a:p>
            <a:pPr algn="just"/>
            <a:r>
              <a:rPr lang="es-VE" dirty="0" smtClean="0"/>
              <a:t>Se han encontrado algas y bacterias </a:t>
            </a:r>
            <a:r>
              <a:rPr lang="es-VE" dirty="0" err="1" smtClean="0"/>
              <a:t>extremófilos</a:t>
            </a:r>
            <a:r>
              <a:rPr lang="es-VE" dirty="0" smtClean="0"/>
              <a:t> en </a:t>
            </a:r>
            <a:r>
              <a:rPr lang="es-VE" dirty="0"/>
              <a:t>el parque Yellowstone, en donde </a:t>
            </a:r>
            <a:r>
              <a:rPr lang="es-VE" dirty="0" smtClean="0"/>
              <a:t>se han encontrado microorganismos </a:t>
            </a:r>
            <a:r>
              <a:rPr lang="es-VE" dirty="0"/>
              <a:t>en aguas demasiado calientes </a:t>
            </a:r>
            <a:r>
              <a:rPr lang="es-VE" dirty="0" smtClean="0"/>
              <a:t>que </a:t>
            </a:r>
            <a:r>
              <a:rPr lang="es-VE" dirty="0"/>
              <a:t>se creía imposible que albergaran alguna clase de ser </a:t>
            </a:r>
            <a:r>
              <a:rPr lang="es-VE" dirty="0" smtClean="0"/>
              <a:t>vivo; </a:t>
            </a:r>
            <a:r>
              <a:rPr lang="es-VE" dirty="0"/>
              <a:t>también hubo otro descubrimiento importante que fue el de </a:t>
            </a:r>
            <a:r>
              <a:rPr lang="es-VE" dirty="0" err="1"/>
              <a:t>extremófilos</a:t>
            </a:r>
            <a:r>
              <a:rPr lang="es-VE" dirty="0"/>
              <a:t> en las aguas </a:t>
            </a:r>
            <a:r>
              <a:rPr lang="es-VE" dirty="0" smtClean="0"/>
              <a:t>ácidas </a:t>
            </a:r>
            <a:r>
              <a:rPr lang="es-VE" dirty="0"/>
              <a:t>del río </a:t>
            </a:r>
            <a:r>
              <a:rPr lang="es-VE" dirty="0" smtClean="0"/>
              <a:t>Tinto.</a:t>
            </a:r>
            <a:endParaRPr lang="en-US" dirty="0"/>
          </a:p>
        </p:txBody>
      </p:sp>
      <p:sp>
        <p:nvSpPr>
          <p:cNvPr id="17" name="Text Placeholder 16"/>
          <p:cNvSpPr>
            <a:spLocks noGrp="1"/>
          </p:cNvSpPr>
          <p:nvPr>
            <p:ph type="body" sz="quarter" idx="117"/>
          </p:nvPr>
        </p:nvSpPr>
        <p:spPr>
          <a:xfrm>
            <a:off x="811161" y="21897473"/>
            <a:ext cx="13542877" cy="3703847"/>
          </a:xfrm>
        </p:spPr>
        <p:txBody>
          <a:bodyPr/>
          <a:lstStyle/>
          <a:p>
            <a:pPr algn="just"/>
            <a:r>
              <a:rPr lang="es-VE" dirty="0"/>
              <a:t>Organismos, en su mayoría microorganismos (fundamentalmente procariotas, pero también algunos eucariotas), que poseen la aptitud de desarrollarse en condiciones físicas y químicas extremas. Podemos dividirlos en varias categorías termófilos, </a:t>
            </a:r>
            <a:r>
              <a:rPr lang="es-VE" dirty="0" err="1"/>
              <a:t>psicrófilos</a:t>
            </a:r>
            <a:r>
              <a:rPr lang="es-VE" dirty="0"/>
              <a:t>, </a:t>
            </a:r>
            <a:r>
              <a:rPr lang="es-VE" dirty="0" err="1"/>
              <a:t>acidófilos</a:t>
            </a:r>
            <a:r>
              <a:rPr lang="es-VE" dirty="0"/>
              <a:t>, </a:t>
            </a:r>
            <a:r>
              <a:rPr lang="es-VE" dirty="0" err="1"/>
              <a:t>alcalófilos</a:t>
            </a:r>
            <a:r>
              <a:rPr lang="es-VE" dirty="0"/>
              <a:t>, halófilos, </a:t>
            </a:r>
            <a:r>
              <a:rPr lang="es-VE" dirty="0" err="1"/>
              <a:t>barófilos</a:t>
            </a:r>
            <a:r>
              <a:rPr lang="es-VE" dirty="0"/>
              <a:t>, etc., según la naturaleza de su hábitat óptimo (calor, frío, acidez, alcalinidad, salinidad, presión). Es bastante frecuente que estos organismos vivan en biotopos que combinan dos o más factores extremos, por ejemplo temperatura alta y condiciones ácidas, o baja temperatura y alta presión.</a:t>
            </a:r>
            <a:endParaRPr lang="en-US" dirty="0"/>
          </a:p>
        </p:txBody>
      </p:sp>
      <p:sp>
        <p:nvSpPr>
          <p:cNvPr id="18" name="Text Placeholder 17"/>
          <p:cNvSpPr>
            <a:spLocks noGrp="1"/>
          </p:cNvSpPr>
          <p:nvPr>
            <p:ph type="body" sz="quarter" idx="118"/>
          </p:nvPr>
        </p:nvSpPr>
        <p:spPr>
          <a:xfrm>
            <a:off x="16537350" y="39957532"/>
            <a:ext cx="13007951" cy="2266395"/>
          </a:xfrm>
        </p:spPr>
        <p:txBody>
          <a:bodyPr/>
          <a:lstStyle/>
          <a:p>
            <a:pPr lvl="0"/>
            <a:r>
              <a:rPr lang="en-US" dirty="0" smtClean="0"/>
              <a:t>-Dylan </a:t>
            </a:r>
            <a:r>
              <a:rPr lang="en-US" dirty="0" err="1"/>
              <a:t>Chivian</a:t>
            </a:r>
            <a:r>
              <a:rPr lang="en-US" dirty="0"/>
              <a:t>, </a:t>
            </a:r>
            <a:r>
              <a:rPr lang="en-US" dirty="0" err="1"/>
              <a:t>Eoin</a:t>
            </a:r>
            <a:r>
              <a:rPr lang="en-US" dirty="0"/>
              <a:t> L. </a:t>
            </a:r>
            <a:r>
              <a:rPr lang="en-US" dirty="0" err="1"/>
              <a:t>Brodie</a:t>
            </a:r>
            <a:r>
              <a:rPr lang="en-US" dirty="0"/>
              <a:t>, Eric J. </a:t>
            </a:r>
            <a:r>
              <a:rPr lang="en-US" dirty="0" err="1"/>
              <a:t>Alm</a:t>
            </a:r>
            <a:r>
              <a:rPr lang="en-US" dirty="0"/>
              <a:t>, et al. "Environmental genomics reveals a single-species ecosystem deep within the </a:t>
            </a:r>
            <a:r>
              <a:rPr lang="en-US" dirty="0" smtClean="0"/>
              <a:t>Earth", </a:t>
            </a:r>
            <a:r>
              <a:rPr lang="en-US" dirty="0"/>
              <a:t>Science, </a:t>
            </a:r>
            <a:r>
              <a:rPr lang="en-US" dirty="0" smtClean="0"/>
              <a:t>10/10/2008.</a:t>
            </a:r>
          </a:p>
          <a:p>
            <a:pPr lvl="0"/>
            <a:r>
              <a:rPr lang="en-US" dirty="0" smtClean="0"/>
              <a:t>- </a:t>
            </a:r>
            <a:r>
              <a:rPr lang="en-US" dirty="0" err="1" smtClean="0"/>
              <a:t>Otras</a:t>
            </a:r>
            <a:r>
              <a:rPr lang="en-US" dirty="0" smtClean="0"/>
              <a:t> </a:t>
            </a:r>
            <a:r>
              <a:rPr lang="en-US" dirty="0" err="1" smtClean="0"/>
              <a:t>referencias</a:t>
            </a:r>
            <a:r>
              <a:rPr lang="en-US" dirty="0" smtClean="0"/>
              <a:t>, </a:t>
            </a:r>
            <a:r>
              <a:rPr lang="en-US" dirty="0" err="1" smtClean="0"/>
              <a:t>consultar</a:t>
            </a:r>
            <a:r>
              <a:rPr lang="en-US" dirty="0" smtClean="0"/>
              <a:t> al </a:t>
            </a:r>
            <a:r>
              <a:rPr lang="en-US" dirty="0" err="1" smtClean="0"/>
              <a:t>autor</a:t>
            </a:r>
            <a:r>
              <a:rPr lang="en-US" dirty="0" smtClean="0"/>
              <a:t>.</a:t>
            </a:r>
            <a:endParaRPr lang="en-US" dirty="0"/>
          </a:p>
        </p:txBody>
      </p:sp>
      <p:sp>
        <p:nvSpPr>
          <p:cNvPr id="19" name="Text Placeholder 18"/>
          <p:cNvSpPr>
            <a:spLocks noGrp="1"/>
          </p:cNvSpPr>
          <p:nvPr>
            <p:ph type="body" sz="quarter" idx="119"/>
          </p:nvPr>
        </p:nvSpPr>
        <p:spPr>
          <a:xfrm>
            <a:off x="16050625" y="29768970"/>
            <a:ext cx="13244611" cy="10188563"/>
          </a:xfrm>
        </p:spPr>
        <p:txBody>
          <a:bodyPr/>
          <a:lstStyle/>
          <a:p>
            <a:pPr algn="just"/>
            <a:r>
              <a:rPr lang="es-VE" sz="3100" dirty="0"/>
              <a:t>En cosmología el principio antrópico establece que cualquier teoría válida sobre el universo tiene que ser consistente con la existencia del ser humano. En otras palabras: "Si en el Universo se deben verificar ciertas condiciones para nuestra existencia, dichas condiciones se verifican ya que nosotros existimos". Los diferentes intentos de aplicar este principio al desarrollo de explicaciones científicas sobre la cosmología del Universo han conducido a una gran confusión </a:t>
            </a:r>
            <a:r>
              <a:rPr lang="es-VE" sz="3100" dirty="0" smtClean="0"/>
              <a:t>y controversia.</a:t>
            </a:r>
          </a:p>
          <a:p>
            <a:pPr algn="just"/>
            <a:r>
              <a:rPr lang="es-VE" sz="3100" dirty="0" smtClean="0"/>
              <a:t>S.W</a:t>
            </a:r>
            <a:r>
              <a:rPr lang="es-VE" sz="3100" dirty="0"/>
              <a:t>. </a:t>
            </a:r>
            <a:r>
              <a:rPr lang="es-VE" sz="3100" dirty="0" err="1"/>
              <a:t>Hawking</a:t>
            </a:r>
            <a:r>
              <a:rPr lang="es-VE" sz="3100" dirty="0"/>
              <a:t>, en su libro Historia del T</a:t>
            </a:r>
            <a:r>
              <a:rPr lang="es-VE" sz="3100" dirty="0" smtClean="0"/>
              <a:t>iempo</a:t>
            </a:r>
            <a:r>
              <a:rPr lang="es-VE" sz="3100" dirty="0"/>
              <a:t>, habla del principio antrópico aplicado al tema del origen y formación del universo. </a:t>
            </a:r>
            <a:r>
              <a:rPr lang="es-VE" sz="3100" dirty="0" err="1"/>
              <a:t>Hawking</a:t>
            </a:r>
            <a:r>
              <a:rPr lang="es-VE" sz="3100" dirty="0"/>
              <a:t> dice: "vemos el universo en la forma que es porque nosotros existimos". Expone que hay dos versiones del principio antrópico: la débil y la fuerte. Sobre el tema de la formación del universo, concluye diciendo que si no fuese como es (o que si no hubiese evolucionado como evolucionó) nosotros no existiríamos y que, por lo tanto, preguntarse cómo es que existimos (o por qué no "no existimos") no tiene sentido</a:t>
            </a:r>
            <a:r>
              <a:rPr lang="es-VE" sz="3100" dirty="0" smtClean="0"/>
              <a:t>.</a:t>
            </a:r>
          </a:p>
          <a:p>
            <a:pPr algn="just"/>
            <a:r>
              <a:rPr lang="en-US" sz="3100" dirty="0" smtClean="0"/>
              <a:t>En </a:t>
            </a:r>
            <a:r>
              <a:rPr lang="en-US" sz="3100" dirty="0" err="1" smtClean="0"/>
              <a:t>todo</a:t>
            </a:r>
            <a:r>
              <a:rPr lang="en-US" sz="3100" dirty="0" smtClean="0"/>
              <a:t> </a:t>
            </a:r>
            <a:r>
              <a:rPr lang="en-US" sz="3100" dirty="0" err="1" smtClean="0"/>
              <a:t>caso</a:t>
            </a:r>
            <a:r>
              <a:rPr lang="en-US" sz="3100" dirty="0" smtClean="0"/>
              <a:t>, los </a:t>
            </a:r>
            <a:r>
              <a:rPr lang="en-US" sz="3100" dirty="0" err="1" smtClean="0"/>
              <a:t>procesos</a:t>
            </a:r>
            <a:r>
              <a:rPr lang="en-US" sz="3100" dirty="0" smtClean="0"/>
              <a:t> </a:t>
            </a:r>
            <a:r>
              <a:rPr lang="en-US" sz="3100" dirty="0" err="1" smtClean="0"/>
              <a:t>evolutivos</a:t>
            </a:r>
            <a:r>
              <a:rPr lang="en-US" sz="3100" dirty="0" smtClean="0"/>
              <a:t> </a:t>
            </a:r>
            <a:r>
              <a:rPr lang="en-US" sz="3100" dirty="0" err="1" smtClean="0"/>
              <a:t>que</a:t>
            </a:r>
            <a:r>
              <a:rPr lang="en-US" sz="3100" dirty="0" smtClean="0"/>
              <a:t> se </a:t>
            </a:r>
            <a:r>
              <a:rPr lang="en-US" sz="3100" dirty="0" err="1" smtClean="0"/>
              <a:t>han</a:t>
            </a:r>
            <a:r>
              <a:rPr lang="en-US" sz="3100" dirty="0" smtClean="0"/>
              <a:t> </a:t>
            </a:r>
            <a:r>
              <a:rPr lang="en-US" sz="3100" dirty="0" err="1" smtClean="0"/>
              <a:t>sucedido</a:t>
            </a:r>
            <a:r>
              <a:rPr lang="en-US" sz="3100" dirty="0" smtClean="0"/>
              <a:t> en la </a:t>
            </a:r>
            <a:r>
              <a:rPr lang="en-US" sz="3100" dirty="0" err="1" smtClean="0"/>
              <a:t>tierra</a:t>
            </a:r>
            <a:r>
              <a:rPr lang="en-US" sz="3100" dirty="0" smtClean="0"/>
              <a:t> y </a:t>
            </a:r>
            <a:r>
              <a:rPr lang="en-US" sz="3100" dirty="0" err="1" smtClean="0"/>
              <a:t>que</a:t>
            </a:r>
            <a:r>
              <a:rPr lang="en-US" sz="3100" dirty="0" smtClean="0"/>
              <a:t> </a:t>
            </a:r>
            <a:r>
              <a:rPr lang="en-US" sz="3100" dirty="0" err="1" smtClean="0"/>
              <a:t>llevaron</a:t>
            </a:r>
            <a:r>
              <a:rPr lang="en-US" sz="3100" dirty="0" smtClean="0"/>
              <a:t> a la </a:t>
            </a:r>
            <a:r>
              <a:rPr lang="en-US" sz="3100" dirty="0" err="1" smtClean="0"/>
              <a:t>aparición</a:t>
            </a:r>
            <a:r>
              <a:rPr lang="en-US" sz="3100" dirty="0" smtClean="0"/>
              <a:t> del hombre </a:t>
            </a:r>
            <a:r>
              <a:rPr lang="en-US" sz="3100" dirty="0" err="1" smtClean="0"/>
              <a:t>han</a:t>
            </a:r>
            <a:r>
              <a:rPr lang="en-US" sz="3100" dirty="0" smtClean="0"/>
              <a:t> </a:t>
            </a:r>
            <a:r>
              <a:rPr lang="en-US" sz="3100" dirty="0" err="1" smtClean="0"/>
              <a:t>estado</a:t>
            </a:r>
            <a:r>
              <a:rPr lang="en-US" sz="3100" dirty="0" smtClean="0"/>
              <a:t> </a:t>
            </a:r>
            <a:r>
              <a:rPr lang="en-US" sz="3100" dirty="0" err="1" smtClean="0"/>
              <a:t>sujeto</a:t>
            </a:r>
            <a:r>
              <a:rPr lang="en-US" sz="3100" dirty="0" smtClean="0"/>
              <a:t> a </a:t>
            </a:r>
            <a:r>
              <a:rPr lang="en-US" sz="3100" dirty="0" err="1" smtClean="0"/>
              <a:t>formidables</a:t>
            </a:r>
            <a:r>
              <a:rPr lang="en-US" sz="3100" dirty="0" smtClean="0"/>
              <a:t> </a:t>
            </a:r>
            <a:r>
              <a:rPr lang="en-US" sz="3100" dirty="0" err="1" smtClean="0"/>
              <a:t>restricciones</a:t>
            </a:r>
            <a:r>
              <a:rPr lang="en-US" sz="3100" dirty="0" smtClean="0"/>
              <a:t>.</a:t>
            </a:r>
            <a:endParaRPr lang="en-US" sz="3100" dirty="0"/>
          </a:p>
        </p:txBody>
      </p:sp>
      <p:sp>
        <p:nvSpPr>
          <p:cNvPr id="21" name="Text Placeholder 20"/>
          <p:cNvSpPr>
            <a:spLocks noGrp="1"/>
          </p:cNvSpPr>
          <p:nvPr>
            <p:ph type="body" sz="quarter" idx="121"/>
          </p:nvPr>
        </p:nvSpPr>
        <p:spPr>
          <a:xfrm>
            <a:off x="16044007" y="17499724"/>
            <a:ext cx="13501294" cy="3645234"/>
          </a:xfrm>
        </p:spPr>
        <p:txBody>
          <a:bodyPr/>
          <a:lstStyle/>
          <a:p>
            <a:pPr algn="just"/>
            <a:r>
              <a:rPr lang="es-VE" dirty="0"/>
              <a:t>Con el descubrimiento de </a:t>
            </a:r>
            <a:r>
              <a:rPr lang="es-VE" dirty="0" smtClean="0"/>
              <a:t>discos </a:t>
            </a:r>
            <a:r>
              <a:rPr lang="es-VE" dirty="0" err="1" smtClean="0"/>
              <a:t>protoplanetarios</a:t>
            </a:r>
            <a:r>
              <a:rPr lang="es-VE" dirty="0" smtClean="0"/>
              <a:t> y de </a:t>
            </a:r>
            <a:r>
              <a:rPr lang="es-VE" dirty="0" err="1" smtClean="0"/>
              <a:t>exoplanetas</a:t>
            </a:r>
            <a:r>
              <a:rPr lang="es-VE" dirty="0" smtClean="0"/>
              <a:t> </a:t>
            </a:r>
            <a:r>
              <a:rPr lang="es-VE" dirty="0"/>
              <a:t>toma sentido el estudio de la astrobiología.</a:t>
            </a:r>
          </a:p>
          <a:p>
            <a:pPr algn="just"/>
            <a:r>
              <a:rPr lang="es-VE" dirty="0" smtClean="0"/>
              <a:t>Algunas </a:t>
            </a:r>
            <a:r>
              <a:rPr lang="es-VE" dirty="0"/>
              <a:t>de las cuestiones que trata de responder la astrobiología son las siguientes</a:t>
            </a:r>
            <a:r>
              <a:rPr lang="es-VE" dirty="0" smtClean="0"/>
              <a:t>: ¿</a:t>
            </a:r>
            <a:r>
              <a:rPr lang="es-VE" dirty="0"/>
              <a:t>Qué es la vida? ¿Cómo surgió la vida en la Tierra? ¿Cómo evoluciona y se desarrolla? ¿Hay vida en otros lugares del Universo? ¿Cuál es el futuro de la vida en la Tierra y en otros lugares</a:t>
            </a:r>
            <a:r>
              <a:rPr lang="es-VE" dirty="0" smtClean="0"/>
              <a:t>?</a:t>
            </a:r>
            <a:endParaRPr lang="es-VE" dirty="0"/>
          </a:p>
          <a:p>
            <a:pPr algn="just"/>
            <a:endParaRPr lang="en-US" dirty="0"/>
          </a:p>
        </p:txBody>
      </p:sp>
      <p:sp>
        <p:nvSpPr>
          <p:cNvPr id="22" name="Text Placeholder 21"/>
          <p:cNvSpPr>
            <a:spLocks noGrp="1"/>
          </p:cNvSpPr>
          <p:nvPr>
            <p:ph type="body" sz="quarter" idx="122"/>
          </p:nvPr>
        </p:nvSpPr>
        <p:spPr>
          <a:xfrm>
            <a:off x="1149478" y="36297585"/>
            <a:ext cx="13936590" cy="1404620"/>
          </a:xfrm>
        </p:spPr>
        <p:txBody>
          <a:bodyPr/>
          <a:lstStyle/>
          <a:p>
            <a:pPr algn="just"/>
            <a:endParaRPr lang="es-ES" dirty="0" smtClean="0"/>
          </a:p>
          <a:p>
            <a:pPr algn="just"/>
            <a:endParaRPr lang="en-US" dirty="0"/>
          </a:p>
        </p:txBody>
      </p:sp>
      <p:sp>
        <p:nvSpPr>
          <p:cNvPr id="23" name="Text Placeholder 22"/>
          <p:cNvSpPr>
            <a:spLocks noGrp="1"/>
          </p:cNvSpPr>
          <p:nvPr>
            <p:ph type="body" sz="quarter" idx="123"/>
          </p:nvPr>
        </p:nvSpPr>
        <p:spPr>
          <a:xfrm>
            <a:off x="794225" y="38121021"/>
            <a:ext cx="13812112" cy="3903766"/>
          </a:xfrm>
        </p:spPr>
        <p:txBody>
          <a:bodyPr/>
          <a:lstStyle/>
          <a:p>
            <a:pPr algn="just"/>
            <a:r>
              <a:rPr lang="es-VE" dirty="0"/>
              <a:t>El meteorito ALH84001 fue encontrado en la Antártida en diciembre de 1984 por un grupo de investigadores del proyecto ANSMET; el meteorito pesa 1,93 </a:t>
            </a:r>
            <a:r>
              <a:rPr lang="es-VE" dirty="0" smtClean="0"/>
              <a:t>kg. </a:t>
            </a:r>
            <a:r>
              <a:rPr lang="es-VE" dirty="0"/>
              <a:t>Algunos investigadores asumen que las formas regulares </a:t>
            </a:r>
            <a:r>
              <a:rPr lang="es-VE" dirty="0" smtClean="0"/>
              <a:t>fotografiadas al microscopio electrónico podrían </a:t>
            </a:r>
            <a:r>
              <a:rPr lang="es-VE" dirty="0"/>
              <a:t>ser microorganismos fosilizados, similares a </a:t>
            </a:r>
            <a:r>
              <a:rPr lang="es-VE" dirty="0" smtClean="0"/>
              <a:t>las </a:t>
            </a:r>
            <a:r>
              <a:rPr lang="es-VE" dirty="0" err="1" smtClean="0"/>
              <a:t>nanobacterias</a:t>
            </a:r>
            <a:r>
              <a:rPr lang="es-VE" dirty="0" smtClean="0"/>
              <a:t>. También </a:t>
            </a:r>
            <a:r>
              <a:rPr lang="es-VE" dirty="0"/>
              <a:t>se le ha detectado contenido de cierta magnetita que, en la Tierra, solamente se le encuentra en relación con ciertos </a:t>
            </a:r>
            <a:r>
              <a:rPr lang="es-VE" dirty="0" smtClean="0"/>
              <a:t>microorganismos</a:t>
            </a:r>
            <a:r>
              <a:rPr lang="es-VE" dirty="0" smtClean="0"/>
              <a:t>.  Han surgido, sin embargo, numerosas opiniones refutando estas presunciones. Así que, el problema de la posible existencia de vida en marte </a:t>
            </a:r>
            <a:r>
              <a:rPr lang="es-VE" smtClean="0"/>
              <a:t>continúa abierto.</a:t>
            </a:r>
            <a:endParaRPr lang="en-US" dirty="0"/>
          </a:p>
        </p:txBody>
      </p:sp>
      <p:sp>
        <p:nvSpPr>
          <p:cNvPr id="26" name="Picture Placeholder 25"/>
          <p:cNvSpPr>
            <a:spLocks noGrp="1"/>
          </p:cNvSpPr>
          <p:nvPr>
            <p:ph type="pic" sz="quarter" idx="115"/>
          </p:nvPr>
        </p:nvSpPr>
        <p:spPr/>
      </p:sp>
      <p:sp>
        <p:nvSpPr>
          <p:cNvPr id="27" name="Picture Placeholder 26"/>
          <p:cNvSpPr>
            <a:spLocks noGrp="1"/>
          </p:cNvSpPr>
          <p:nvPr>
            <p:ph type="pic" sz="quarter" idx="126"/>
          </p:nvPr>
        </p:nvSpPr>
        <p:spPr/>
      </p:sp>
      <p:sp>
        <p:nvSpPr>
          <p:cNvPr id="28" name="Picture Placeholder 27"/>
          <p:cNvSpPr>
            <a:spLocks noGrp="1"/>
          </p:cNvSpPr>
          <p:nvPr>
            <p:ph type="pic" sz="quarter" idx="127"/>
          </p:nvPr>
        </p:nvSpPr>
        <p:spPr/>
      </p:sp>
      <p:sp>
        <p:nvSpPr>
          <p:cNvPr id="29" name="Picture Placeholder 28"/>
          <p:cNvSpPr>
            <a:spLocks noGrp="1"/>
          </p:cNvSpPr>
          <p:nvPr>
            <p:ph type="pic" sz="quarter" idx="128"/>
          </p:nvPr>
        </p:nvSpPr>
        <p:spPr/>
      </p:sp>
      <p:sp>
        <p:nvSpPr>
          <p:cNvPr id="30" name="Picture Placeholder 29"/>
          <p:cNvSpPr>
            <a:spLocks noGrp="1"/>
          </p:cNvSpPr>
          <p:nvPr>
            <p:ph type="pic" sz="quarter" idx="129"/>
          </p:nvPr>
        </p:nvSpPr>
        <p:spPr/>
      </p:sp>
      <p:sp>
        <p:nvSpPr>
          <p:cNvPr id="31" name="Picture Placeholder 30"/>
          <p:cNvSpPr>
            <a:spLocks noGrp="1"/>
          </p:cNvSpPr>
          <p:nvPr>
            <p:ph type="pic" sz="quarter" idx="130"/>
          </p:nvPr>
        </p:nvSpPr>
        <p:spPr/>
      </p:sp>
      <p:sp>
        <p:nvSpPr>
          <p:cNvPr id="32" name="Picture Placeholder 31"/>
          <p:cNvSpPr>
            <a:spLocks noGrp="1"/>
          </p:cNvSpPr>
          <p:nvPr>
            <p:ph type="pic" sz="quarter" idx="131"/>
          </p:nvPr>
        </p:nvSpPr>
        <p:spPr/>
      </p:sp>
      <p:sp>
        <p:nvSpPr>
          <p:cNvPr id="33" name="Picture Placeholder 32"/>
          <p:cNvSpPr>
            <a:spLocks noGrp="1"/>
          </p:cNvSpPr>
          <p:nvPr>
            <p:ph type="pic" sz="quarter" idx="132"/>
          </p:nvPr>
        </p:nvSpPr>
        <p:spPr/>
      </p:sp>
      <p:sp>
        <p:nvSpPr>
          <p:cNvPr id="34" name="Picture Placeholder 33"/>
          <p:cNvSpPr>
            <a:spLocks noGrp="1"/>
          </p:cNvSpPr>
          <p:nvPr>
            <p:ph type="pic" sz="quarter" idx="133"/>
          </p:nvPr>
        </p:nvSpPr>
        <p:spPr/>
      </p:sp>
      <p:sp>
        <p:nvSpPr>
          <p:cNvPr id="37" name="Text Placeholder 36"/>
          <p:cNvSpPr>
            <a:spLocks noGrp="1"/>
          </p:cNvSpPr>
          <p:nvPr>
            <p:ph type="body" sz="quarter" idx="136"/>
          </p:nvPr>
        </p:nvSpPr>
        <p:spPr/>
        <p:txBody>
          <a:bodyPr/>
          <a:lstStyle/>
          <a:p>
            <a:endParaRPr lang="en-US"/>
          </a:p>
        </p:txBody>
      </p:sp>
      <p:sp>
        <p:nvSpPr>
          <p:cNvPr id="38" name="Text Placeholder 37"/>
          <p:cNvSpPr>
            <a:spLocks noGrp="1"/>
          </p:cNvSpPr>
          <p:nvPr>
            <p:ph type="body" sz="quarter" idx="137"/>
          </p:nvPr>
        </p:nvSpPr>
        <p:spPr/>
        <p:txBody>
          <a:bodyPr/>
          <a:lstStyle/>
          <a:p>
            <a:endParaRPr lang="en-US"/>
          </a:p>
        </p:txBody>
      </p:sp>
      <p:sp>
        <p:nvSpPr>
          <p:cNvPr id="39" name="Text Placeholder 38"/>
          <p:cNvSpPr>
            <a:spLocks noGrp="1"/>
          </p:cNvSpPr>
          <p:nvPr>
            <p:ph type="body" sz="quarter" idx="138"/>
          </p:nvPr>
        </p:nvSpPr>
        <p:spPr/>
        <p:txBody>
          <a:bodyPr/>
          <a:lstStyle/>
          <a:p>
            <a:endParaRPr lang="en-US"/>
          </a:p>
        </p:txBody>
      </p:sp>
      <p:sp>
        <p:nvSpPr>
          <p:cNvPr id="40" name="Text Placeholder 39"/>
          <p:cNvSpPr>
            <a:spLocks noGrp="1"/>
          </p:cNvSpPr>
          <p:nvPr>
            <p:ph type="body" sz="quarter" idx="139"/>
          </p:nvPr>
        </p:nvSpPr>
        <p:spPr/>
        <p:txBody>
          <a:bodyPr/>
          <a:lstStyle/>
          <a:p>
            <a:endParaRPr lang="en-US"/>
          </a:p>
        </p:txBody>
      </p:sp>
      <p:sp>
        <p:nvSpPr>
          <p:cNvPr id="41" name="Text Placeholder 40"/>
          <p:cNvSpPr>
            <a:spLocks noGrp="1"/>
          </p:cNvSpPr>
          <p:nvPr>
            <p:ph type="body" sz="quarter" idx="140"/>
          </p:nvPr>
        </p:nvSpPr>
        <p:spPr/>
        <p:txBody>
          <a:bodyPr/>
          <a:lstStyle/>
          <a:p>
            <a:endParaRPr lang="en-US"/>
          </a:p>
        </p:txBody>
      </p:sp>
      <p:sp>
        <p:nvSpPr>
          <p:cNvPr id="42" name="Text Placeholder 41"/>
          <p:cNvSpPr>
            <a:spLocks noGrp="1"/>
          </p:cNvSpPr>
          <p:nvPr>
            <p:ph type="body" sz="quarter" idx="141"/>
          </p:nvPr>
        </p:nvSpPr>
        <p:spPr>
          <a:xfrm>
            <a:off x="15454921" y="28961197"/>
            <a:ext cx="14507817" cy="807774"/>
          </a:xfrm>
        </p:spPr>
        <p:txBody>
          <a:bodyPr/>
          <a:lstStyle/>
          <a:p>
            <a:r>
              <a:rPr lang="en-US" dirty="0" smtClean="0"/>
              <a:t>EL FENÓMENO HUMANO: </a:t>
            </a:r>
            <a:r>
              <a:rPr lang="es-ES" dirty="0" smtClean="0"/>
              <a:t>¿</a:t>
            </a:r>
            <a:r>
              <a:rPr lang="en-US" dirty="0" smtClean="0"/>
              <a:t>ES UNIVERSAL?</a:t>
            </a:r>
            <a:endParaRPr lang="en-US" dirty="0"/>
          </a:p>
        </p:txBody>
      </p:sp>
      <p:sp>
        <p:nvSpPr>
          <p:cNvPr id="43" name="Text Placeholder 42"/>
          <p:cNvSpPr>
            <a:spLocks noGrp="1"/>
          </p:cNvSpPr>
          <p:nvPr>
            <p:ph type="body" sz="quarter" idx="142"/>
          </p:nvPr>
        </p:nvSpPr>
        <p:spPr>
          <a:xfrm>
            <a:off x="15454921" y="16585324"/>
            <a:ext cx="14507817" cy="914399"/>
          </a:xfrm>
        </p:spPr>
        <p:txBody>
          <a:bodyPr/>
          <a:lstStyle/>
          <a:p>
            <a:r>
              <a:rPr lang="en-US" dirty="0" err="1" smtClean="0"/>
              <a:t>Astrobiología</a:t>
            </a:r>
            <a:endParaRPr lang="en-US" dirty="0"/>
          </a:p>
        </p:txBody>
      </p:sp>
      <p:sp>
        <p:nvSpPr>
          <p:cNvPr id="44" name="Text Placeholder 43"/>
          <p:cNvSpPr>
            <a:spLocks noGrp="1"/>
          </p:cNvSpPr>
          <p:nvPr>
            <p:ph type="body" sz="quarter" idx="143"/>
          </p:nvPr>
        </p:nvSpPr>
        <p:spPr>
          <a:xfrm>
            <a:off x="1418896" y="34788884"/>
            <a:ext cx="12328633" cy="807774"/>
          </a:xfrm>
        </p:spPr>
        <p:txBody>
          <a:bodyPr/>
          <a:lstStyle/>
          <a:p>
            <a:r>
              <a:rPr lang="en-US" dirty="0" smtClean="0"/>
              <a:t>¿Vida en </a:t>
            </a:r>
            <a:r>
              <a:rPr lang="en-US" dirty="0" err="1" smtClean="0"/>
              <a:t>Marte</a:t>
            </a:r>
            <a:r>
              <a:rPr lang="en-US" dirty="0"/>
              <a:t>?</a:t>
            </a:r>
          </a:p>
        </p:txBody>
      </p:sp>
      <p:sp>
        <p:nvSpPr>
          <p:cNvPr id="45" name="Text Placeholder 44"/>
          <p:cNvSpPr>
            <a:spLocks noGrp="1"/>
          </p:cNvSpPr>
          <p:nvPr>
            <p:ph type="body" sz="quarter" idx="144"/>
          </p:nvPr>
        </p:nvSpPr>
        <p:spPr>
          <a:xfrm>
            <a:off x="1023356" y="21179445"/>
            <a:ext cx="13330682" cy="782833"/>
          </a:xfrm>
        </p:spPr>
        <p:txBody>
          <a:bodyPr/>
          <a:lstStyle/>
          <a:p>
            <a:r>
              <a:rPr lang="en-US" dirty="0" smtClean="0"/>
              <a:t>EXTREMÓFILOS</a:t>
            </a:r>
            <a:endParaRPr lang="en-US" dirty="0"/>
          </a:p>
        </p:txBody>
      </p:sp>
      <p:sp>
        <p:nvSpPr>
          <p:cNvPr id="47" name="Text Placeholder 46"/>
          <p:cNvSpPr>
            <a:spLocks noGrp="1"/>
          </p:cNvSpPr>
          <p:nvPr>
            <p:ph type="body" sz="quarter" idx="146"/>
          </p:nvPr>
        </p:nvSpPr>
        <p:spPr>
          <a:xfrm>
            <a:off x="16172348" y="38846233"/>
            <a:ext cx="13372953" cy="1724251"/>
          </a:xfrm>
        </p:spPr>
        <p:txBody>
          <a:bodyPr/>
          <a:lstStyle/>
          <a:p>
            <a:r>
              <a:rPr lang="es-ES" dirty="0" smtClean="0"/>
              <a:t>Referencias</a:t>
            </a:r>
          </a:p>
        </p:txBody>
      </p:sp>
      <p:sp>
        <p:nvSpPr>
          <p:cNvPr id="48" name="Text Placeholder 47"/>
          <p:cNvSpPr>
            <a:spLocks noGrp="1"/>
          </p:cNvSpPr>
          <p:nvPr>
            <p:ph type="body" sz="quarter" idx="147"/>
          </p:nvPr>
        </p:nvSpPr>
        <p:spPr>
          <a:xfrm>
            <a:off x="15644449" y="26481202"/>
            <a:ext cx="13631486" cy="790363"/>
          </a:xfrm>
        </p:spPr>
        <p:txBody>
          <a:bodyPr/>
          <a:lstStyle/>
          <a:p>
            <a:r>
              <a:rPr lang="es-ES" dirty="0" smtClean="0"/>
              <a:t>  </a:t>
            </a:r>
            <a:endParaRPr lang="en-US" dirty="0"/>
          </a:p>
        </p:txBody>
      </p:sp>
      <p:sp>
        <p:nvSpPr>
          <p:cNvPr id="51" name="Text Placeholder 50"/>
          <p:cNvSpPr>
            <a:spLocks noGrp="1"/>
          </p:cNvSpPr>
          <p:nvPr>
            <p:ph type="body" sz="quarter" idx="150"/>
          </p:nvPr>
        </p:nvSpPr>
        <p:spPr/>
        <p:txBody>
          <a:bodyPr/>
          <a:lstStyle/>
          <a:p>
            <a:r>
              <a:rPr lang="es-ES" dirty="0" smtClean="0"/>
              <a:t>Universidad de Los Andes, Facultad de Ciencias , Mérida, Venezuela</a:t>
            </a:r>
            <a:endParaRPr lang="en-US" dirty="0"/>
          </a:p>
        </p:txBody>
      </p:sp>
      <p:sp>
        <p:nvSpPr>
          <p:cNvPr id="52" name="Text Placeholder 51"/>
          <p:cNvSpPr>
            <a:spLocks noGrp="1"/>
          </p:cNvSpPr>
          <p:nvPr>
            <p:ph type="body" sz="quarter" idx="151"/>
          </p:nvPr>
        </p:nvSpPr>
        <p:spPr/>
        <p:txBody>
          <a:bodyPr>
            <a:normAutofit/>
          </a:bodyPr>
          <a:lstStyle/>
          <a:p>
            <a:r>
              <a:rPr lang="es-ES" i="1" dirty="0" smtClean="0"/>
              <a:t>Francisco J. Fuenmayor</a:t>
            </a:r>
            <a:endParaRPr lang="en-US" dirty="0"/>
          </a:p>
        </p:txBody>
      </p:sp>
      <p:sp>
        <p:nvSpPr>
          <p:cNvPr id="53" name="Text Placeholder 52"/>
          <p:cNvSpPr>
            <a:spLocks noGrp="1"/>
          </p:cNvSpPr>
          <p:nvPr>
            <p:ph type="body" sz="quarter" idx="153"/>
          </p:nvPr>
        </p:nvSpPr>
        <p:spPr>
          <a:xfrm>
            <a:off x="2989781" y="497566"/>
            <a:ext cx="23839304" cy="2692783"/>
          </a:xfrm>
        </p:spPr>
        <p:txBody>
          <a:bodyPr>
            <a:normAutofit/>
          </a:bodyPr>
          <a:lstStyle/>
          <a:p>
            <a:r>
              <a:rPr lang="es-ES" dirty="0" smtClean="0"/>
              <a:t>Vida en el Universo</a:t>
            </a:r>
            <a:endParaRPr lang="en-US" dirty="0"/>
          </a:p>
        </p:txBody>
      </p:sp>
      <p:sp>
        <p:nvSpPr>
          <p:cNvPr id="81" name="80 Marcador de texto"/>
          <p:cNvSpPr>
            <a:spLocks noGrp="1"/>
          </p:cNvSpPr>
          <p:nvPr>
            <p:ph type="body" sz="quarter" idx="120"/>
          </p:nvPr>
        </p:nvSpPr>
        <p:spPr>
          <a:xfrm>
            <a:off x="16024706" y="7719058"/>
            <a:ext cx="13520595" cy="7523218"/>
          </a:xfrm>
        </p:spPr>
        <p:txBody>
          <a:bodyPr/>
          <a:lstStyle/>
          <a:p>
            <a:pPr algn="just"/>
            <a:r>
              <a:rPr lang="es-VE" dirty="0" smtClean="0"/>
              <a:t>Un </a:t>
            </a:r>
            <a:r>
              <a:rPr lang="es-VE" dirty="0" err="1" smtClean="0"/>
              <a:t>exoplaneta</a:t>
            </a:r>
            <a:r>
              <a:rPr lang="es-VE" dirty="0" smtClean="0"/>
              <a:t> es </a:t>
            </a:r>
            <a:r>
              <a:rPr lang="es-VE" dirty="0"/>
              <a:t>un planeta que orbita una estrella diferente al Sol y que, por tanto, no pertenece al Sistema Solar. </a:t>
            </a:r>
            <a:r>
              <a:rPr lang="es-VE" dirty="0" smtClean="0"/>
              <a:t>La </a:t>
            </a:r>
            <a:r>
              <a:rPr lang="es-VE" dirty="0"/>
              <a:t>primera detección confirmada se hizo en 1992, con el descubrimiento de varios planetas de masa terrestre orbitando el púlsar PSR B1257+12</a:t>
            </a:r>
            <a:r>
              <a:rPr lang="es-VE" dirty="0" smtClean="0"/>
              <a:t>. </a:t>
            </a:r>
            <a:r>
              <a:rPr lang="es-VE" dirty="0"/>
              <a:t>La primera detección confirmada de un planeta extrasolar que orbita alrededor de una estrella con características de la secuencia principal similar a nuestro Sol, se hizo en 1995 por los astrónomos Michel Mayor y Didier </a:t>
            </a:r>
            <a:r>
              <a:rPr lang="es-VE" dirty="0" err="1"/>
              <a:t>Queloz</a:t>
            </a:r>
            <a:r>
              <a:rPr lang="es-VE" dirty="0" smtClean="0"/>
              <a:t>. </a:t>
            </a:r>
            <a:r>
              <a:rPr lang="es-VE" dirty="0"/>
              <a:t>El planeta descubierto fue 51 </a:t>
            </a:r>
            <a:r>
              <a:rPr lang="es-VE" dirty="0" err="1"/>
              <a:t>Pegasi</a:t>
            </a:r>
            <a:r>
              <a:rPr lang="es-VE" dirty="0"/>
              <a:t> b. Desde entonces se han sucedido en ritmo creciente los descubrimientos de nuevos planetas.</a:t>
            </a:r>
          </a:p>
          <a:p>
            <a:pPr algn="just"/>
            <a:r>
              <a:rPr lang="es-VE" dirty="0" smtClean="0"/>
              <a:t>Hasta </a:t>
            </a:r>
            <a:r>
              <a:rPr lang="es-VE" dirty="0"/>
              <a:t>octubre de 2012 se han descubierto 665 sistemas planetarios que contienen un total de 843 cuerpos planetarios, 1263 de estos sistemas son múltiples y 35 de estos planetas están por encima de las 13  MJ (1 MJ es la masa de Júpiter) por lo que muy probablemente sean enanas marrones</a:t>
            </a:r>
            <a:r>
              <a:rPr lang="es-VE" dirty="0" smtClean="0"/>
              <a:t>. </a:t>
            </a:r>
            <a:r>
              <a:rPr lang="en-US" dirty="0" smtClean="0"/>
              <a:t>En </a:t>
            </a:r>
            <a:r>
              <a:rPr lang="en-US" dirty="0" err="1" smtClean="0"/>
              <a:t>octubre</a:t>
            </a:r>
            <a:r>
              <a:rPr lang="en-US" dirty="0" smtClean="0"/>
              <a:t> de 2012 se  </a:t>
            </a:r>
            <a:r>
              <a:rPr lang="en-US" dirty="0" err="1" smtClean="0"/>
              <a:t>reportó</a:t>
            </a:r>
            <a:r>
              <a:rPr lang="en-US" dirty="0" smtClean="0"/>
              <a:t>  el </a:t>
            </a:r>
            <a:r>
              <a:rPr lang="en-US" dirty="0" err="1" smtClean="0"/>
              <a:t>descubrimiento</a:t>
            </a:r>
            <a:r>
              <a:rPr lang="en-US" dirty="0" smtClean="0"/>
              <a:t> de un </a:t>
            </a:r>
            <a:r>
              <a:rPr lang="en-US" dirty="0" err="1" smtClean="0"/>
              <a:t>planeta</a:t>
            </a:r>
            <a:r>
              <a:rPr lang="en-US" dirty="0" smtClean="0"/>
              <a:t> similar al sol en la </a:t>
            </a:r>
            <a:r>
              <a:rPr lang="en-US" dirty="0" err="1" smtClean="0"/>
              <a:t>estrella</a:t>
            </a:r>
            <a:r>
              <a:rPr lang="en-US" dirty="0" smtClean="0"/>
              <a:t> Alfa </a:t>
            </a:r>
            <a:r>
              <a:rPr lang="en-US" dirty="0"/>
              <a:t>C</a:t>
            </a:r>
            <a:r>
              <a:rPr lang="en-US" dirty="0" smtClean="0"/>
              <a:t>entauri B, </a:t>
            </a:r>
            <a:r>
              <a:rPr lang="en-US" dirty="0" err="1" smtClean="0"/>
              <a:t>una</a:t>
            </a:r>
            <a:r>
              <a:rPr lang="en-US" dirty="0" smtClean="0"/>
              <a:t> de </a:t>
            </a:r>
            <a:r>
              <a:rPr lang="en-US" dirty="0" err="1" smtClean="0"/>
              <a:t>las</a:t>
            </a:r>
            <a:r>
              <a:rPr lang="en-US" dirty="0" smtClean="0"/>
              <a:t> </a:t>
            </a:r>
            <a:r>
              <a:rPr lang="en-US" dirty="0" err="1" smtClean="0"/>
              <a:t>estrellas</a:t>
            </a:r>
            <a:r>
              <a:rPr lang="en-US" dirty="0" smtClean="0"/>
              <a:t> </a:t>
            </a:r>
            <a:r>
              <a:rPr lang="en-US" dirty="0" err="1" smtClean="0"/>
              <a:t>más</a:t>
            </a:r>
            <a:r>
              <a:rPr lang="en-US" dirty="0" smtClean="0"/>
              <a:t> </a:t>
            </a:r>
            <a:r>
              <a:rPr lang="en-US" dirty="0" err="1" smtClean="0"/>
              <a:t>cercanas</a:t>
            </a:r>
            <a:r>
              <a:rPr lang="en-US" dirty="0" smtClean="0"/>
              <a:t> al sol. </a:t>
            </a:r>
          </a:p>
          <a:p>
            <a:pPr algn="just"/>
            <a:r>
              <a:rPr lang="en-US" dirty="0" smtClean="0"/>
              <a:t>El </a:t>
            </a:r>
            <a:r>
              <a:rPr lang="en-US" dirty="0" err="1" smtClean="0"/>
              <a:t>descubrimiento</a:t>
            </a:r>
            <a:r>
              <a:rPr lang="en-US" dirty="0" smtClean="0"/>
              <a:t> de discos </a:t>
            </a:r>
            <a:r>
              <a:rPr lang="en-US" dirty="0" err="1" smtClean="0"/>
              <a:t>protoplanetarios</a:t>
            </a:r>
            <a:r>
              <a:rPr lang="en-US" dirty="0" smtClean="0"/>
              <a:t> </a:t>
            </a:r>
            <a:r>
              <a:rPr lang="en-US" dirty="0" err="1" smtClean="0"/>
              <a:t>coloca</a:t>
            </a:r>
            <a:r>
              <a:rPr lang="en-US" dirty="0" smtClean="0"/>
              <a:t> en la </a:t>
            </a:r>
            <a:r>
              <a:rPr lang="en-US" dirty="0" err="1" smtClean="0"/>
              <a:t>perspectiva</a:t>
            </a:r>
            <a:r>
              <a:rPr lang="en-US" dirty="0" smtClean="0"/>
              <a:t> </a:t>
            </a:r>
            <a:r>
              <a:rPr lang="en-US" dirty="0" err="1" smtClean="0"/>
              <a:t>correcta</a:t>
            </a:r>
            <a:r>
              <a:rPr lang="en-US" dirty="0" smtClean="0"/>
              <a:t> la </a:t>
            </a:r>
            <a:r>
              <a:rPr lang="en-US" dirty="0" err="1" smtClean="0"/>
              <a:t>formación</a:t>
            </a:r>
            <a:r>
              <a:rPr lang="en-US" dirty="0" smtClean="0"/>
              <a:t> de </a:t>
            </a:r>
            <a:r>
              <a:rPr lang="en-US" dirty="0" err="1" smtClean="0"/>
              <a:t>planetas</a:t>
            </a:r>
            <a:r>
              <a:rPr lang="en-US" dirty="0" smtClean="0"/>
              <a:t> </a:t>
            </a:r>
            <a:r>
              <a:rPr lang="en-US" dirty="0" err="1" smtClean="0"/>
              <a:t>como</a:t>
            </a:r>
            <a:r>
              <a:rPr lang="en-US" dirty="0" smtClean="0"/>
              <a:t> la </a:t>
            </a:r>
            <a:r>
              <a:rPr lang="en-US" dirty="0" err="1" smtClean="0"/>
              <a:t>tierra</a:t>
            </a:r>
            <a:r>
              <a:rPr lang="en-US" dirty="0" smtClean="0"/>
              <a:t>.</a:t>
            </a:r>
            <a:endParaRPr lang="en-US" dirty="0"/>
          </a:p>
        </p:txBody>
      </p:sp>
      <p:sp>
        <p:nvSpPr>
          <p:cNvPr id="4" name="Picture Placeholder 3"/>
          <p:cNvSpPr>
            <a:spLocks noGrp="1"/>
          </p:cNvSpPr>
          <p:nvPr>
            <p:ph type="pic" sz="quarter" idx="15"/>
          </p:nvPr>
        </p:nvSpPr>
        <p:spPr>
          <a:xfrm>
            <a:off x="637581" y="1500188"/>
            <a:ext cx="3081636" cy="3340368"/>
          </a:xfrm>
        </p:spPr>
      </p:sp>
      <p:sp>
        <p:nvSpPr>
          <p:cNvPr id="8" name="Picture Placeholder 7"/>
          <p:cNvSpPr>
            <a:spLocks noGrp="1"/>
          </p:cNvSpPr>
          <p:nvPr>
            <p:ph type="pic" sz="quarter" idx="135"/>
          </p:nvPr>
        </p:nvSpPr>
        <p:spPr/>
      </p:sp>
      <p:sp>
        <p:nvSpPr>
          <p:cNvPr id="20" name="Picture Placeholder 19"/>
          <p:cNvSpPr>
            <a:spLocks noGrp="1"/>
          </p:cNvSpPr>
          <p:nvPr>
            <p:ph type="pic" sz="quarter" idx="134"/>
          </p:nvPr>
        </p:nvSpPr>
        <p:spPr/>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39" y="26142350"/>
            <a:ext cx="6384326" cy="40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181" y="25989766"/>
            <a:ext cx="5626349" cy="423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6331" y="35225421"/>
            <a:ext cx="42862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478" y="35098098"/>
            <a:ext cx="4674764" cy="298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1256" y="15225492"/>
            <a:ext cx="3438836" cy="227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46083" y="15166426"/>
            <a:ext cx="2766001" cy="207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04152" y="21533228"/>
            <a:ext cx="5365674" cy="702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86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292</TotalTime>
  <Words>1374</Words>
  <Application>Microsoft Office PowerPoint</Application>
  <PresentationFormat>Custom</PresentationFormat>
  <Paragraphs>33</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Francisco Fuenmayor</cp:lastModifiedBy>
  <cp:revision>121</cp:revision>
  <dcterms:created xsi:type="dcterms:W3CDTF">2012-02-10T00:21:22Z</dcterms:created>
  <dcterms:modified xsi:type="dcterms:W3CDTF">2012-10-30T13:22:37Z</dcterms:modified>
</cp:coreProperties>
</file>